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5007" r:id="rId5"/>
    <p:sldMasterId id="2147483648" r:id="rId6"/>
    <p:sldMasterId id="2147485176" r:id="rId7"/>
    <p:sldMasterId id="2147485203" r:id="rId8"/>
  </p:sldMasterIdLst>
  <p:notesMasterIdLst>
    <p:notesMasterId r:id="rId36"/>
  </p:notesMasterIdLst>
  <p:sldIdLst>
    <p:sldId id="2670" r:id="rId9"/>
    <p:sldId id="2688" r:id="rId10"/>
    <p:sldId id="2705" r:id="rId11"/>
    <p:sldId id="2706" r:id="rId12"/>
    <p:sldId id="2531" r:id="rId13"/>
    <p:sldId id="2491" r:id="rId14"/>
    <p:sldId id="2565" r:id="rId15"/>
    <p:sldId id="1427" r:id="rId16"/>
    <p:sldId id="2695" r:id="rId17"/>
    <p:sldId id="1729" r:id="rId18"/>
    <p:sldId id="2461" r:id="rId19"/>
    <p:sldId id="1727" r:id="rId20"/>
    <p:sldId id="2696" r:id="rId21"/>
    <p:sldId id="2697" r:id="rId22"/>
    <p:sldId id="2699" r:id="rId23"/>
    <p:sldId id="2700" r:id="rId24"/>
    <p:sldId id="2701" r:id="rId25"/>
    <p:sldId id="2698" r:id="rId26"/>
    <p:sldId id="2710" r:id="rId27"/>
    <p:sldId id="2702" r:id="rId28"/>
    <p:sldId id="2703" r:id="rId29"/>
    <p:sldId id="2704" r:id="rId30"/>
    <p:sldId id="2711" r:id="rId31"/>
    <p:sldId id="2687" r:id="rId32"/>
    <p:sldId id="2708" r:id="rId33"/>
    <p:sldId id="2689" r:id="rId34"/>
    <p:sldId id="2707"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202"/>
    <a:srgbClr val="ED1C24"/>
    <a:srgbClr val="2A2A2A"/>
    <a:srgbClr val="73B7B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308"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aoming Wang" userId="0c97addd-e8e4-4365-8a17-750ac247de52" providerId="ADAL" clId="{77AFF884-1BDD-4455-88FE-E30920C119D7}"/>
    <pc:docChg chg="modSld">
      <pc:chgData name="Xiaoming Wang" userId="0c97addd-e8e4-4365-8a17-750ac247de52" providerId="ADAL" clId="{77AFF884-1BDD-4455-88FE-E30920C119D7}" dt="2025-06-08T07:15:46.612" v="2" actId="20577"/>
      <pc:docMkLst>
        <pc:docMk/>
      </pc:docMkLst>
      <pc:sldChg chg="modSp mod">
        <pc:chgData name="Xiaoming Wang" userId="0c97addd-e8e4-4365-8a17-750ac247de52" providerId="ADAL" clId="{77AFF884-1BDD-4455-88FE-E30920C119D7}" dt="2025-06-08T07:15:46.612" v="2" actId="20577"/>
        <pc:sldMkLst>
          <pc:docMk/>
          <pc:sldMk cId="2919687067" sldId="2670"/>
        </pc:sldMkLst>
        <pc:spChg chg="mod">
          <ac:chgData name="Xiaoming Wang" userId="0c97addd-e8e4-4365-8a17-750ac247de52" providerId="ADAL" clId="{77AFF884-1BDD-4455-88FE-E30920C119D7}" dt="2025-06-08T07:15:46.612" v="2" actId="20577"/>
          <ac:spMkLst>
            <pc:docMk/>
            <pc:sldMk cId="2919687067" sldId="2670"/>
            <ac:spMk id="2" creationId="{F39E5441-5752-67F1-8AEE-3F63FA094FA1}"/>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250669161404311E-2"/>
          <c:y val="4.4595482050099389E-2"/>
          <c:w val="0.70776876900288455"/>
          <c:h val="0.79006336551027356"/>
        </c:manualLayout>
      </c:layout>
      <c:lineChart>
        <c:grouping val="standard"/>
        <c:varyColors val="0"/>
        <c:ser>
          <c:idx val="1"/>
          <c:order val="0"/>
          <c:tx>
            <c:strRef>
              <c:f>Sheet1!$B$1</c:f>
              <c:strCache>
                <c:ptCount val="1"/>
                <c:pt idx="0">
                  <c:v>Cow PTA</c:v>
                </c:pt>
              </c:strCache>
            </c:strRef>
          </c:tx>
          <c:spPr>
            <a:ln w="50800">
              <a:solidFill>
                <a:schemeClr val="tx2">
                  <a:lumMod val="60000"/>
                  <a:lumOff val="40000"/>
                </a:schemeClr>
              </a:solidFill>
              <a:prstDash val="solid"/>
            </a:ln>
          </c:spPr>
          <c:marker>
            <c:symbol val="none"/>
          </c:marker>
          <c:cat>
            <c:numRef>
              <c:f>Sheet1!$A$2:$A$49</c:f>
              <c:numCache>
                <c:formatCode>General</c:formatCode>
                <c:ptCount val="48"/>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numCache>
            </c:numRef>
          </c:cat>
          <c:val>
            <c:numRef>
              <c:f>Sheet1!$B$2:$B$49</c:f>
              <c:numCache>
                <c:formatCode>General</c:formatCode>
                <c:ptCount val="48"/>
                <c:pt idx="0">
                  <c:v>-1363</c:v>
                </c:pt>
                <c:pt idx="1">
                  <c:v>-1350</c:v>
                </c:pt>
                <c:pt idx="2">
                  <c:v>-1331</c:v>
                </c:pt>
                <c:pt idx="3">
                  <c:v>-1321</c:v>
                </c:pt>
                <c:pt idx="4">
                  <c:v>-1306</c:v>
                </c:pt>
                <c:pt idx="5">
                  <c:v>-1289</c:v>
                </c:pt>
                <c:pt idx="6">
                  <c:v>-1265</c:v>
                </c:pt>
                <c:pt idx="7">
                  <c:v>-1243</c:v>
                </c:pt>
                <c:pt idx="8">
                  <c:v>-1217</c:v>
                </c:pt>
                <c:pt idx="9">
                  <c:v>-1195</c:v>
                </c:pt>
                <c:pt idx="10">
                  <c:v>-1169</c:v>
                </c:pt>
                <c:pt idx="11">
                  <c:v>-1152</c:v>
                </c:pt>
                <c:pt idx="12">
                  <c:v>-1131</c:v>
                </c:pt>
                <c:pt idx="13">
                  <c:v>-1089</c:v>
                </c:pt>
                <c:pt idx="14">
                  <c:v>-1055</c:v>
                </c:pt>
                <c:pt idx="15">
                  <c:v>-1027</c:v>
                </c:pt>
                <c:pt idx="16">
                  <c:v>-1001</c:v>
                </c:pt>
                <c:pt idx="17">
                  <c:v>-983</c:v>
                </c:pt>
                <c:pt idx="18">
                  <c:v>-963</c:v>
                </c:pt>
                <c:pt idx="19">
                  <c:v>-943</c:v>
                </c:pt>
                <c:pt idx="20">
                  <c:v>-920</c:v>
                </c:pt>
                <c:pt idx="21">
                  <c:v>-902</c:v>
                </c:pt>
                <c:pt idx="22">
                  <c:v>-879</c:v>
                </c:pt>
                <c:pt idx="23">
                  <c:v>-865</c:v>
                </c:pt>
                <c:pt idx="24">
                  <c:v>-844</c:v>
                </c:pt>
                <c:pt idx="25">
                  <c:v>-834</c:v>
                </c:pt>
                <c:pt idx="26">
                  <c:v>-812</c:v>
                </c:pt>
                <c:pt idx="27">
                  <c:v>-793</c:v>
                </c:pt>
                <c:pt idx="28">
                  <c:v>-779</c:v>
                </c:pt>
                <c:pt idx="29">
                  <c:v>-762</c:v>
                </c:pt>
                <c:pt idx="30">
                  <c:v>-744</c:v>
                </c:pt>
                <c:pt idx="31">
                  <c:v>-726</c:v>
                </c:pt>
                <c:pt idx="32">
                  <c:v>-701</c:v>
                </c:pt>
                <c:pt idx="33">
                  <c:v>-680</c:v>
                </c:pt>
                <c:pt idx="34">
                  <c:v>-654</c:v>
                </c:pt>
                <c:pt idx="35">
                  <c:v>-621</c:v>
                </c:pt>
                <c:pt idx="36">
                  <c:v>-593</c:v>
                </c:pt>
                <c:pt idx="37">
                  <c:v>-557</c:v>
                </c:pt>
                <c:pt idx="38">
                  <c:v>-510</c:v>
                </c:pt>
                <c:pt idx="39">
                  <c:v>-449</c:v>
                </c:pt>
                <c:pt idx="40">
                  <c:v>-389</c:v>
                </c:pt>
                <c:pt idx="41">
                  <c:v>-326</c:v>
                </c:pt>
                <c:pt idx="42">
                  <c:v>-246</c:v>
                </c:pt>
                <c:pt idx="43">
                  <c:v>-166</c:v>
                </c:pt>
                <c:pt idx="44">
                  <c:v>-76</c:v>
                </c:pt>
                <c:pt idx="45">
                  <c:v>15</c:v>
                </c:pt>
                <c:pt idx="46">
                  <c:v>93</c:v>
                </c:pt>
                <c:pt idx="47">
                  <c:v>177</c:v>
                </c:pt>
              </c:numCache>
            </c:numRef>
          </c:val>
          <c:smooth val="0"/>
          <c:extLst xmlns:c15="http://schemas.microsoft.com/office/drawing/2012/chart">
            <c:ext xmlns:c16="http://schemas.microsoft.com/office/drawing/2014/chart" uri="{C3380CC4-5D6E-409C-BE32-E72D297353CC}">
              <c16:uniqueId val="{00000000-1815-46E9-9A3B-2D7C0BB132DD}"/>
            </c:ext>
          </c:extLst>
        </c:ser>
        <c:ser>
          <c:idx val="2"/>
          <c:order val="1"/>
          <c:tx>
            <c:strRef>
              <c:f>Sheet1!$C$1</c:f>
              <c:strCache>
                <c:ptCount val="1"/>
                <c:pt idx="0">
                  <c:v>Sire PTA</c:v>
                </c:pt>
              </c:strCache>
            </c:strRef>
          </c:tx>
          <c:spPr>
            <a:ln w="50800">
              <a:solidFill>
                <a:srgbClr val="C00000"/>
              </a:solidFill>
            </a:ln>
          </c:spPr>
          <c:marker>
            <c:symbol val="none"/>
          </c:marker>
          <c:cat>
            <c:numRef>
              <c:f>Sheet1!$A$2:$A$49</c:f>
              <c:numCache>
                <c:formatCode>General</c:formatCode>
                <c:ptCount val="48"/>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numCache>
            </c:numRef>
          </c:cat>
          <c:val>
            <c:numRef>
              <c:f>Sheet1!$C$2:$C$49</c:f>
              <c:numCache>
                <c:formatCode>General</c:formatCode>
                <c:ptCount val="48"/>
                <c:pt idx="0">
                  <c:v>-1314</c:v>
                </c:pt>
                <c:pt idx="1">
                  <c:v>-1291</c:v>
                </c:pt>
                <c:pt idx="2">
                  <c:v>-1262</c:v>
                </c:pt>
                <c:pt idx="3">
                  <c:v>-1238</c:v>
                </c:pt>
                <c:pt idx="4">
                  <c:v>-1210</c:v>
                </c:pt>
                <c:pt idx="5">
                  <c:v>-1187</c:v>
                </c:pt>
                <c:pt idx="6">
                  <c:v>-1157</c:v>
                </c:pt>
                <c:pt idx="7">
                  <c:v>-1134</c:v>
                </c:pt>
                <c:pt idx="8">
                  <c:v>-1107</c:v>
                </c:pt>
                <c:pt idx="9">
                  <c:v>-1088</c:v>
                </c:pt>
                <c:pt idx="10">
                  <c:v>-1064</c:v>
                </c:pt>
                <c:pt idx="11">
                  <c:v>-1056</c:v>
                </c:pt>
                <c:pt idx="12">
                  <c:v>-1042</c:v>
                </c:pt>
                <c:pt idx="13">
                  <c:v>-986</c:v>
                </c:pt>
                <c:pt idx="14">
                  <c:v>-943</c:v>
                </c:pt>
                <c:pt idx="15">
                  <c:v>-917</c:v>
                </c:pt>
                <c:pt idx="16">
                  <c:v>-897</c:v>
                </c:pt>
                <c:pt idx="17">
                  <c:v>-891</c:v>
                </c:pt>
                <c:pt idx="18">
                  <c:v>-881</c:v>
                </c:pt>
                <c:pt idx="19">
                  <c:v>-864</c:v>
                </c:pt>
                <c:pt idx="20">
                  <c:v>-843</c:v>
                </c:pt>
                <c:pt idx="21">
                  <c:v>-828</c:v>
                </c:pt>
                <c:pt idx="22">
                  <c:v>-803</c:v>
                </c:pt>
                <c:pt idx="23">
                  <c:v>-795</c:v>
                </c:pt>
                <c:pt idx="24">
                  <c:v>-773</c:v>
                </c:pt>
                <c:pt idx="25">
                  <c:v>-772</c:v>
                </c:pt>
                <c:pt idx="26">
                  <c:v>-748</c:v>
                </c:pt>
                <c:pt idx="27">
                  <c:v>-729</c:v>
                </c:pt>
                <c:pt idx="28">
                  <c:v>-718</c:v>
                </c:pt>
                <c:pt idx="29">
                  <c:v>-701</c:v>
                </c:pt>
                <c:pt idx="30">
                  <c:v>-679</c:v>
                </c:pt>
                <c:pt idx="31">
                  <c:v>-660</c:v>
                </c:pt>
                <c:pt idx="32">
                  <c:v>-632</c:v>
                </c:pt>
                <c:pt idx="33">
                  <c:v>-606</c:v>
                </c:pt>
                <c:pt idx="34">
                  <c:v>-574</c:v>
                </c:pt>
                <c:pt idx="35">
                  <c:v>-531</c:v>
                </c:pt>
                <c:pt idx="36">
                  <c:v>-499</c:v>
                </c:pt>
                <c:pt idx="37">
                  <c:v>-455</c:v>
                </c:pt>
                <c:pt idx="38">
                  <c:v>-392</c:v>
                </c:pt>
                <c:pt idx="39">
                  <c:v>-304</c:v>
                </c:pt>
                <c:pt idx="40">
                  <c:v>-223</c:v>
                </c:pt>
                <c:pt idx="41">
                  <c:v>-147</c:v>
                </c:pt>
                <c:pt idx="42">
                  <c:v>-47</c:v>
                </c:pt>
                <c:pt idx="43">
                  <c:v>43</c:v>
                </c:pt>
                <c:pt idx="44">
                  <c:v>149</c:v>
                </c:pt>
                <c:pt idx="45">
                  <c:v>265</c:v>
                </c:pt>
                <c:pt idx="46">
                  <c:v>345</c:v>
                </c:pt>
                <c:pt idx="47">
                  <c:v>419</c:v>
                </c:pt>
              </c:numCache>
            </c:numRef>
          </c:val>
          <c:smooth val="0"/>
          <c:extLst>
            <c:ext xmlns:c16="http://schemas.microsoft.com/office/drawing/2014/chart" uri="{C3380CC4-5D6E-409C-BE32-E72D297353CC}">
              <c16:uniqueId val="{00000001-1815-46E9-9A3B-2D7C0BB132DD}"/>
            </c:ext>
          </c:extLst>
        </c:ser>
        <c:dLbls>
          <c:showLegendKey val="0"/>
          <c:showVal val="0"/>
          <c:showCatName val="0"/>
          <c:showSerName val="0"/>
          <c:showPercent val="0"/>
          <c:showBubbleSize val="0"/>
        </c:dLbls>
        <c:smooth val="0"/>
        <c:axId val="156520280"/>
        <c:axId val="156778792"/>
        <c:extLst/>
      </c:lineChart>
      <c:catAx>
        <c:axId val="156520280"/>
        <c:scaling>
          <c:orientation val="minMax"/>
        </c:scaling>
        <c:delete val="0"/>
        <c:axPos val="b"/>
        <c:numFmt formatCode="General" sourceLinked="1"/>
        <c:majorTickMark val="out"/>
        <c:minorTickMark val="none"/>
        <c:tickLblPos val="nextTo"/>
        <c:crossAx val="156778792"/>
        <c:crossesAt val="-2000"/>
        <c:auto val="1"/>
        <c:lblAlgn val="ctr"/>
        <c:lblOffset val="100"/>
        <c:noMultiLvlLbl val="0"/>
      </c:catAx>
      <c:valAx>
        <c:axId val="156778792"/>
        <c:scaling>
          <c:orientation val="minMax"/>
        </c:scaling>
        <c:delete val="0"/>
        <c:axPos val="l"/>
        <c:majorGridlines/>
        <c:numFmt formatCode="#,##0" sourceLinked="0"/>
        <c:majorTickMark val="out"/>
        <c:minorTickMark val="none"/>
        <c:tickLblPos val="nextTo"/>
        <c:crossAx val="15652028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D5E98-03BD-4805-A8FB-58568BF9C3ED}" type="datetimeFigureOut">
              <a:rPr lang="en-US" smtClean="0"/>
              <a:t>6/8/2025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E9D5B-FFE8-414F-9E73-00773CFD3785}" type="slidenum">
              <a:rPr lang="en-US" smtClean="0"/>
              <a:t>‹#›</a:t>
            </a:fld>
            <a:endParaRPr lang="en-US"/>
          </a:p>
        </p:txBody>
      </p:sp>
    </p:spTree>
    <p:extLst>
      <p:ext uri="{BB962C8B-B14F-4D97-AF65-F5344CB8AC3E}">
        <p14:creationId xmlns:p14="http://schemas.microsoft.com/office/powerpoint/2010/main" val="450075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xtension.psu.edu/cull-rates-how-is-your-farm-do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xtension.psu.edu/cull-rates-how-is-your-farm-doi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2</a:t>
            </a:fld>
            <a:endParaRPr lang="en-US"/>
          </a:p>
        </p:txBody>
      </p:sp>
    </p:spTree>
    <p:extLst>
      <p:ext uri="{BB962C8B-B14F-4D97-AF65-F5344CB8AC3E}">
        <p14:creationId xmlns:p14="http://schemas.microsoft.com/office/powerpoint/2010/main" val="226110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ADC2B-7DAB-1787-F9E7-0E6C7812F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9B3D6-CA0C-EB30-DE36-750317B55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319CC-4214-F1B4-CF05-A22FE8C8C2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pre-genomic era it would typically take until a bull was about five years old until he would have a daughter proof – meaning he had at least 10 daughters contributing performance data to his evaluation like milk production or a conformation score. It wasn’t until a bull had daughter data, that his semen would be used to create the next generation. This means we would bring bulls into stud like BLACKSTAR around 6 months to a year old, collect his initial semen and send it to herds enrolled in the PGA program for sampling, and then continue to feed him until his genetic value was confirmed with daughter data. Once he had daughter data we would either sell semen from the bull or cull him.</a:t>
            </a:r>
          </a:p>
          <a:p>
            <a:endParaRPr lang="en-US"/>
          </a:p>
          <a:p>
            <a:r>
              <a:rPr lang="en-US"/>
              <a:t>From CHAIRMAN to ROBUST it took a little over 32 years to create five generations of bulls. Compare that to the genomic young sires of today we created 6 generations in 10 years. The value - we can increase the genetic progress of our cattle population by introducing superior genetics at a much younger age. It also allows us to breed our lower ranked animals to beef and our most elite animals to sexed semen. It’s a win-win. Dairy farmers can sell beef calves for higher dollar figures than a regular dairy bull calf and improve their herd performance with elite genetics faster.  </a:t>
            </a:r>
          </a:p>
          <a:p>
            <a:endParaRPr lang="en-US"/>
          </a:p>
        </p:txBody>
      </p:sp>
      <p:sp>
        <p:nvSpPr>
          <p:cNvPr id="4" name="Slide Number Placeholder 3">
            <a:extLst>
              <a:ext uri="{FF2B5EF4-FFF2-40B4-BE49-F238E27FC236}">
                <a16:creationId xmlns:a16="http://schemas.microsoft.com/office/drawing/2014/main" id="{6F63E4CD-09B1-3777-8333-D2929728EC61}"/>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77DD05D-2CFA-49BA-AE80-DAD081298AD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5490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 of the cow population lives in the United States. </a:t>
            </a:r>
          </a:p>
          <a:p>
            <a:endParaRPr lang="en-US"/>
          </a:p>
          <a:p>
            <a:r>
              <a:rPr lang="en-US"/>
              <a:t>What do you notice about the average milk production? </a:t>
            </a:r>
          </a:p>
          <a:p>
            <a:endParaRPr lang="en-US"/>
          </a:p>
          <a:p>
            <a:r>
              <a:rPr lang="en-US"/>
              <a:t>Where is the opportunity for growth? </a:t>
            </a:r>
          </a:p>
          <a:p>
            <a:endParaRPr lang="en-US"/>
          </a:p>
          <a:p>
            <a:r>
              <a:rPr lang="en-US"/>
              <a:t>Why do Genetics Matter? </a:t>
            </a:r>
          </a:p>
          <a:p>
            <a:r>
              <a:rPr lang="en-US"/>
              <a:t>WE need to feed a growing population and improve or global efficiencies. </a:t>
            </a:r>
          </a:p>
          <a:p>
            <a:endParaRPr lang="en-US"/>
          </a:p>
        </p:txBody>
      </p:sp>
      <p:sp>
        <p:nvSpPr>
          <p:cNvPr id="4" name="Slide Number Placeholder 3"/>
          <p:cNvSpPr>
            <a:spLocks noGrp="1"/>
          </p:cNvSpPr>
          <p:nvPr>
            <p:ph type="sldNum" sz="quarter" idx="5"/>
          </p:nvPr>
        </p:nvSpPr>
        <p:spPr/>
        <p:txBody>
          <a:bodyPr/>
          <a:lstStyle/>
          <a:p>
            <a:fld id="{6B6E942B-CF24-F44D-82BE-42953B9AE25C}" type="slidenum">
              <a:rPr lang="en-US" smtClean="0"/>
              <a:t>6</a:t>
            </a:fld>
            <a:endParaRPr lang="en-US"/>
          </a:p>
        </p:txBody>
      </p:sp>
    </p:spTree>
    <p:extLst>
      <p:ext uri="{BB962C8B-B14F-4D97-AF65-F5344CB8AC3E}">
        <p14:creationId xmlns:p14="http://schemas.microsoft.com/office/powerpoint/2010/main" val="198067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38A6E6-8AE2-4EDD-9698-73E0CD688F21}" type="slidenum">
              <a:rPr lang="en-US" smtClean="0"/>
              <a:t>7</a:t>
            </a:fld>
            <a:endParaRPr lang="en-US"/>
          </a:p>
        </p:txBody>
      </p:sp>
    </p:spTree>
    <p:extLst>
      <p:ext uri="{BB962C8B-B14F-4D97-AF65-F5344CB8AC3E}">
        <p14:creationId xmlns:p14="http://schemas.microsoft.com/office/powerpoint/2010/main" val="3426463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Cows generate a lot of data – this can be very powerful when collected, assembled, analyzed, and applied! Dairy cows go through a milking parlor two or three times a day or even more if they’re in a barn with robotic milkers, where they could choose a visit many times a day. Milk can be assessed for different components which lead to additional points! If a cow has a 305-day lactation, that’s at least 610 visits to the parlor- and this data just pertains to her milking performance. </a:t>
            </a:r>
          </a:p>
          <a:p>
            <a:endParaRPr lang="en-US"/>
          </a:p>
          <a:p>
            <a:r>
              <a:rPr lang="en-US"/>
              <a:t>An individual Milk Sample tells us:</a:t>
            </a:r>
          </a:p>
          <a:p>
            <a:pPr marL="228600" indent="-228600">
              <a:buAutoNum type="arabicPeriod"/>
            </a:pPr>
            <a:r>
              <a:rPr lang="en-US" b="1"/>
              <a:t>Fat: </a:t>
            </a:r>
            <a:r>
              <a:rPr lang="en-US" b="0"/>
              <a:t>Knowing % fat identifies opportunities for greater returns can aid in determining </a:t>
            </a:r>
            <a:r>
              <a:rPr lang="en-US" b="1"/>
              <a:t>rumen health &amp; function </a:t>
            </a:r>
          </a:p>
          <a:p>
            <a:pPr marL="228600" indent="-228600">
              <a:buAutoNum type="arabicPeriod"/>
            </a:pPr>
            <a:r>
              <a:rPr lang="en-US" b="1"/>
              <a:t>Protein: </a:t>
            </a:r>
            <a:r>
              <a:rPr lang="en-US" b="0"/>
              <a:t>Optimizing % protein improves milk’s nutritional content, </a:t>
            </a:r>
            <a:r>
              <a:rPr lang="en-US" b="1"/>
              <a:t>enhances, cheese &amp; yogurt production</a:t>
            </a:r>
          </a:p>
          <a:p>
            <a:pPr marL="228600" indent="-228600">
              <a:buAutoNum type="arabicPeriod"/>
            </a:pPr>
            <a:r>
              <a:rPr lang="en-US" b="1"/>
              <a:t>Milk Pregnancy Analysis: </a:t>
            </a:r>
            <a:r>
              <a:rPr lang="en-US" b="0"/>
              <a:t>Finding open cows sooner improves herd reproductive efficiency, improves production </a:t>
            </a:r>
          </a:p>
          <a:p>
            <a:pPr marL="228600" indent="-228600">
              <a:buAutoNum type="arabicPeriod"/>
            </a:pPr>
            <a:r>
              <a:rPr lang="en-US" b="1"/>
              <a:t>Milk urea Nitrogen (MUN): </a:t>
            </a:r>
            <a:r>
              <a:rPr lang="en-US" b="0"/>
              <a:t>Identifying opportunities for greater protein efficiency can improve feeding management. </a:t>
            </a:r>
          </a:p>
          <a:p>
            <a:pPr marL="228600" indent="-228600">
              <a:buAutoNum type="arabicPeriod"/>
            </a:pPr>
            <a:r>
              <a:rPr lang="en-US" b="1"/>
              <a:t>Somatic Cell Count: </a:t>
            </a:r>
            <a:r>
              <a:rPr lang="en-US" b="0"/>
              <a:t> Finding high SCC cows helps make better culling decisions, improves overall milk quality and herd production. </a:t>
            </a:r>
            <a:endParaRPr lang="en-US" b="1"/>
          </a:p>
        </p:txBody>
      </p:sp>
      <p:sp>
        <p:nvSpPr>
          <p:cNvPr id="4" name="Slide Number Placeholder 3"/>
          <p:cNvSpPr>
            <a:spLocks noGrp="1"/>
          </p:cNvSpPr>
          <p:nvPr>
            <p:ph type="sldNum" sz="quarter" idx="5"/>
          </p:nvPr>
        </p:nvSpPr>
        <p:spPr/>
        <p:txBody>
          <a:bodyPr/>
          <a:lstStyle/>
          <a:p>
            <a:fld id="{953077F9-A586-4179-AA20-5DC04C1CDE2E}" type="slidenum">
              <a:rPr lang="en-US" smtClean="0"/>
              <a:t>11</a:t>
            </a:fld>
            <a:endParaRPr lang="en-US"/>
          </a:p>
        </p:txBody>
      </p:sp>
    </p:spTree>
    <p:extLst>
      <p:ext uri="{BB962C8B-B14F-4D97-AF65-F5344CB8AC3E}">
        <p14:creationId xmlns:p14="http://schemas.microsoft.com/office/powerpoint/2010/main" val="423468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Cull Rates: How is Your Farm Doing? (psu.edu)</a:t>
            </a:r>
            <a:endParaRPr lang="en-US" dirty="0"/>
          </a:p>
        </p:txBody>
      </p:sp>
      <p:sp>
        <p:nvSpPr>
          <p:cNvPr id="4" name="Slide Number Placeholder 3"/>
          <p:cNvSpPr>
            <a:spLocks noGrp="1"/>
          </p:cNvSpPr>
          <p:nvPr>
            <p:ph type="sldNum" sz="quarter" idx="5"/>
          </p:nvPr>
        </p:nvSpPr>
        <p:spPr/>
        <p:txBody>
          <a:bodyPr/>
          <a:lstStyle/>
          <a:p>
            <a:fld id="{BE747E3E-6642-4B2F-ABA9-68DA41B0A44F}" type="slidenum">
              <a:rPr lang="en-US" smtClean="0"/>
              <a:t>15</a:t>
            </a:fld>
            <a:endParaRPr lang="en-US"/>
          </a:p>
        </p:txBody>
      </p:sp>
    </p:spTree>
    <p:extLst>
      <p:ext uri="{BB962C8B-B14F-4D97-AF65-F5344CB8AC3E}">
        <p14:creationId xmlns:p14="http://schemas.microsoft.com/office/powerpoint/2010/main" val="130993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13475" cy="3495675"/>
          </a:xfrm>
        </p:spPr>
      </p:sp>
      <p:sp>
        <p:nvSpPr>
          <p:cNvPr id="3" name="Notes Placeholder 2"/>
          <p:cNvSpPr>
            <a:spLocks noGrp="1"/>
          </p:cNvSpPr>
          <p:nvPr>
            <p:ph type="body" idx="1"/>
          </p:nvPr>
        </p:nvSpPr>
        <p:spPr/>
        <p:txBody>
          <a:bodyPr>
            <a:normAutofit/>
          </a:bodyPr>
          <a:lstStyle/>
          <a:p>
            <a:pPr defTabSz="909225">
              <a:defRPr/>
            </a:pPr>
            <a:r>
              <a:rPr lang="en-US" dirty="0"/>
              <a:t>Elise</a:t>
            </a:r>
            <a:r>
              <a:rPr lang="en-US" baseline="0" dirty="0"/>
              <a:t> wasn’t alone in her destiny, and she’s one of many animals who never recover the cost of raising them</a:t>
            </a:r>
            <a:r>
              <a:rPr lang="en-US" b="1" baseline="0" dirty="0"/>
              <a:t>, due to health challenges</a:t>
            </a:r>
            <a:r>
              <a:rPr lang="en-US" baseline="0" dirty="0"/>
              <a:t>. </a:t>
            </a:r>
          </a:p>
          <a:p>
            <a:pPr defTabSz="909225">
              <a:defRPr/>
            </a:pPr>
            <a:endParaRPr lang="en-US" dirty="0"/>
          </a:p>
          <a:p>
            <a:r>
              <a:rPr lang="en-US" sz="1100" dirty="0"/>
              <a:t>As we circle back to today… many economic estimates will point to the fact that most animals will not pay for the cost of raising them until sometime in their second lactation, as shown in this graph.  So it’s the heifers that make it into their third or greater lactation that especially end up paying for those heifers that don’t.</a:t>
            </a:r>
          </a:p>
          <a:p>
            <a:endParaRPr lang="en-US" sz="1100" dirty="0"/>
          </a:p>
          <a:p>
            <a:r>
              <a:rPr lang="en-US" sz="1100" dirty="0"/>
              <a:t>ALTERNATE (Short) – So </a:t>
            </a:r>
            <a:r>
              <a:rPr lang="en-US" sz="1100" dirty="0" err="1"/>
              <a:t>le’ts</a:t>
            </a:r>
            <a:r>
              <a:rPr lang="en-US" sz="1100" dirty="0"/>
              <a:t> reflect on what the industry will look like</a:t>
            </a:r>
          </a:p>
        </p:txBody>
      </p:sp>
      <p:sp>
        <p:nvSpPr>
          <p:cNvPr id="4" name="Slide Number Placeholder 3"/>
          <p:cNvSpPr>
            <a:spLocks noGrp="1"/>
          </p:cNvSpPr>
          <p:nvPr>
            <p:ph type="sldNum" sz="quarter" idx="10"/>
          </p:nvPr>
        </p:nvSpPr>
        <p:spPr/>
        <p:txBody>
          <a:bodyPr/>
          <a:lstStyle/>
          <a:p>
            <a:pPr defTabSz="934637" fontAlgn="auto">
              <a:spcBef>
                <a:spcPts val="0"/>
              </a:spcBef>
              <a:spcAft>
                <a:spcPts val="0"/>
              </a:spcAft>
              <a:defRPr/>
            </a:pPr>
            <a:fld id="{A14F3C9F-21D1-4AA8-8EBB-FA3F11D0C670}" type="slidenum">
              <a:rPr lang="en-US">
                <a:solidFill>
                  <a:prstClr val="black"/>
                </a:solidFill>
                <a:latin typeface="Calibri" panose="020F0502020204030204"/>
              </a:rPr>
              <a:pPr defTabSz="934637" fontAlgn="auto">
                <a:spcBef>
                  <a:spcPts val="0"/>
                </a:spcBef>
                <a:spcAft>
                  <a:spcPts val="0"/>
                </a:spcAft>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333073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1C413-1827-3030-65BC-17913CDAC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AE40D-4117-8CF5-3C0F-271196F80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D247F-918F-8934-4976-400BBF301355}"/>
              </a:ext>
            </a:extLst>
          </p:cNvPr>
          <p:cNvSpPr>
            <a:spLocks noGrp="1"/>
          </p:cNvSpPr>
          <p:nvPr>
            <p:ph type="body" idx="1"/>
          </p:nvPr>
        </p:nvSpPr>
        <p:spPr/>
        <p:txBody>
          <a:bodyPr/>
          <a:lstStyle/>
          <a:p>
            <a:r>
              <a:rPr lang="en-US" dirty="0">
                <a:hlinkClick r:id="rId3"/>
              </a:rPr>
              <a:t>Cull Rates: How is Your Farm Doing? (psu.edu)</a:t>
            </a:r>
            <a:endParaRPr lang="en-US" dirty="0"/>
          </a:p>
        </p:txBody>
      </p:sp>
      <p:sp>
        <p:nvSpPr>
          <p:cNvPr id="4" name="Slide Number Placeholder 3">
            <a:extLst>
              <a:ext uri="{FF2B5EF4-FFF2-40B4-BE49-F238E27FC236}">
                <a16:creationId xmlns:a16="http://schemas.microsoft.com/office/drawing/2014/main" id="{D797A228-A6F6-47ED-BAA4-8EC46372E4C3}"/>
              </a:ext>
            </a:extLst>
          </p:cNvPr>
          <p:cNvSpPr>
            <a:spLocks noGrp="1"/>
          </p:cNvSpPr>
          <p:nvPr>
            <p:ph type="sldNum" sz="quarter" idx="5"/>
          </p:nvPr>
        </p:nvSpPr>
        <p:spPr/>
        <p:txBody>
          <a:bodyPr/>
          <a:lstStyle/>
          <a:p>
            <a:fld id="{BE747E3E-6642-4B2F-ABA9-68DA41B0A44F}" type="slidenum">
              <a:rPr lang="en-US" smtClean="0"/>
              <a:t>23</a:t>
            </a:fld>
            <a:endParaRPr lang="en-US"/>
          </a:p>
        </p:txBody>
      </p:sp>
    </p:spTree>
    <p:extLst>
      <p:ext uri="{BB962C8B-B14F-4D97-AF65-F5344CB8AC3E}">
        <p14:creationId xmlns:p14="http://schemas.microsoft.com/office/powerpoint/2010/main" val="999270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2F4C62-AAFF-4DD4-BCEF-8D956A02C5B0}" type="slidenum">
              <a:rPr lang="en-US" smtClean="0"/>
              <a:t>24</a:t>
            </a:fld>
            <a:endParaRPr lang="en-US"/>
          </a:p>
        </p:txBody>
      </p:sp>
    </p:spTree>
    <p:extLst>
      <p:ext uri="{BB962C8B-B14F-4D97-AF65-F5344CB8AC3E}">
        <p14:creationId xmlns:p14="http://schemas.microsoft.com/office/powerpoint/2010/main" val="3636257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image" Target="../media/image30.png"/><Relationship Id="rId1" Type="http://schemas.openxmlformats.org/officeDocument/2006/relationships/slideMaster" Target="../slideMasters/slideMaster5.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image" Target="../media/image30.png"/><Relationship Id="rId1" Type="http://schemas.openxmlformats.org/officeDocument/2006/relationships/slideMaster" Target="../slideMasters/slideMaster5.xml"/><Relationship Id="rId6" Type="http://schemas.openxmlformats.org/officeDocument/2006/relationships/image" Target="../media/image35.jpe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YSOP Left Blank">
    <p:spTree>
      <p:nvGrpSpPr>
        <p:cNvPr id="1" name=""/>
        <p:cNvGrpSpPr/>
        <p:nvPr/>
      </p:nvGrpSpPr>
      <p:grpSpPr>
        <a:xfrm>
          <a:off x="0" y="0"/>
          <a:ext cx="0" cy="0"/>
          <a:chOff x="0" y="0"/>
          <a:chExt cx="0" cy="0"/>
        </a:xfrm>
      </p:grpSpPr>
      <p:pic>
        <p:nvPicPr>
          <p:cNvPr id="8" name="Picture 7" descr="A picture containing object, clock&#10;&#10;Description automatically generated">
            <a:extLst>
              <a:ext uri="{FF2B5EF4-FFF2-40B4-BE49-F238E27FC236}">
                <a16:creationId xmlns:a16="http://schemas.microsoft.com/office/drawing/2014/main" id="{65070977-9432-4236-BF85-3C3A4B504ED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511"/>
          <a:stretch/>
        </p:blipFill>
        <p:spPr bwMode="auto">
          <a:xfrm>
            <a:off x="236538" y="6232526"/>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pe&#10;&#10;Description automatically generated with medium confidence">
            <a:extLst>
              <a:ext uri="{FF2B5EF4-FFF2-40B4-BE49-F238E27FC236}">
                <a16:creationId xmlns:a16="http://schemas.microsoft.com/office/drawing/2014/main" id="{EF8B5A42-27CA-4C05-8261-D2C75AD97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t="13879" r="66336" b="10811"/>
          <a:stretch/>
        </p:blipFill>
        <p:spPr>
          <a:xfrm>
            <a:off x="1173499" y="6240506"/>
            <a:ext cx="521913" cy="377739"/>
          </a:xfrm>
          <a:prstGeom prst="rect">
            <a:avLst/>
          </a:prstGeom>
        </p:spPr>
      </p:pic>
      <p:sp>
        <p:nvSpPr>
          <p:cNvPr id="13" name="Diamond 12">
            <a:extLst>
              <a:ext uri="{FF2B5EF4-FFF2-40B4-BE49-F238E27FC236}">
                <a16:creationId xmlns:a16="http://schemas.microsoft.com/office/drawing/2014/main" id="{99250945-AA30-40BF-9B34-9C25458F3D3A}"/>
              </a:ext>
            </a:extLst>
          </p:cNvPr>
          <p:cNvSpPr/>
          <p:nvPr/>
        </p:nvSpPr>
        <p:spPr>
          <a:xfrm>
            <a:off x="1021916"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Diamond 13">
            <a:extLst>
              <a:ext uri="{FF2B5EF4-FFF2-40B4-BE49-F238E27FC236}">
                <a16:creationId xmlns:a16="http://schemas.microsoft.com/office/drawing/2014/main" id="{3D67A25B-FF73-4F18-ABCD-A32D07FBF24E}"/>
              </a:ext>
            </a:extLst>
          </p:cNvPr>
          <p:cNvSpPr/>
          <p:nvPr/>
        </p:nvSpPr>
        <p:spPr>
          <a:xfrm>
            <a:off x="1784844"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 name="Picture 1">
            <a:extLst>
              <a:ext uri="{FF2B5EF4-FFF2-40B4-BE49-F238E27FC236}">
                <a16:creationId xmlns:a16="http://schemas.microsoft.com/office/drawing/2014/main" id="{D8FDFBE6-67A4-AE97-5305-F25292FB3B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54510" y="6297468"/>
            <a:ext cx="852627" cy="297276"/>
          </a:xfrm>
          <a:prstGeom prst="rect">
            <a:avLst/>
          </a:prstGeom>
        </p:spPr>
      </p:pic>
      <p:sp>
        <p:nvSpPr>
          <p:cNvPr id="4" name="Diamond 3">
            <a:extLst>
              <a:ext uri="{FF2B5EF4-FFF2-40B4-BE49-F238E27FC236}">
                <a16:creationId xmlns:a16="http://schemas.microsoft.com/office/drawing/2014/main" id="{A65408F2-1ED3-9CED-B190-196A601E2EA1}"/>
              </a:ext>
            </a:extLst>
          </p:cNvPr>
          <p:cNvSpPr/>
          <p:nvPr/>
        </p:nvSpPr>
        <p:spPr>
          <a:xfrm>
            <a:off x="2884489"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a:extLst>
              <a:ext uri="{FF2B5EF4-FFF2-40B4-BE49-F238E27FC236}">
                <a16:creationId xmlns:a16="http://schemas.microsoft.com/office/drawing/2014/main" id="{5BA0C0FB-79B6-C00A-4D44-E4A381DF08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74188" y="6204693"/>
            <a:ext cx="491104" cy="444881"/>
          </a:xfrm>
          <a:prstGeom prst="rect">
            <a:avLst/>
          </a:prstGeom>
        </p:spPr>
      </p:pic>
      <p:sp>
        <p:nvSpPr>
          <p:cNvPr id="6" name="Diamond 5">
            <a:extLst>
              <a:ext uri="{FF2B5EF4-FFF2-40B4-BE49-F238E27FC236}">
                <a16:creationId xmlns:a16="http://schemas.microsoft.com/office/drawing/2014/main" id="{0844713A-67B7-EA99-D313-C84014678A11}"/>
              </a:ext>
            </a:extLst>
          </p:cNvPr>
          <p:cNvSpPr/>
          <p:nvPr/>
        </p:nvSpPr>
        <p:spPr>
          <a:xfrm>
            <a:off x="3653114" y="638663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descr="A green leaf in a circle&#10;&#10;Description automatically generated">
            <a:extLst>
              <a:ext uri="{FF2B5EF4-FFF2-40B4-BE49-F238E27FC236}">
                <a16:creationId xmlns:a16="http://schemas.microsoft.com/office/drawing/2014/main" id="{69292B22-66D5-B9B2-EAAC-53745A4109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070" y="6180288"/>
            <a:ext cx="451175" cy="523647"/>
          </a:xfrm>
          <a:prstGeom prst="rect">
            <a:avLst/>
          </a:prstGeom>
        </p:spPr>
      </p:pic>
      <p:sp>
        <p:nvSpPr>
          <p:cNvPr id="11" name="Title 1">
            <a:extLst>
              <a:ext uri="{FF2B5EF4-FFF2-40B4-BE49-F238E27FC236}">
                <a16:creationId xmlns:a16="http://schemas.microsoft.com/office/drawing/2014/main" id="{E413CCDE-8763-DB5E-DEAE-C6FA92828304}"/>
              </a:ext>
            </a:extLst>
          </p:cNvPr>
          <p:cNvSpPr txBox="1">
            <a:spLocks/>
          </p:cNvSpPr>
          <p:nvPr/>
        </p:nvSpPr>
        <p:spPr bwMode="auto">
          <a:xfrm>
            <a:off x="7018236"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2" name="Title 1">
            <a:extLst>
              <a:ext uri="{FF2B5EF4-FFF2-40B4-BE49-F238E27FC236}">
                <a16:creationId xmlns:a16="http://schemas.microsoft.com/office/drawing/2014/main" id="{45CFB2F8-7991-2B45-223F-E9867D8E7705}"/>
              </a:ext>
            </a:extLst>
          </p:cNvPr>
          <p:cNvSpPr txBox="1">
            <a:spLocks/>
          </p:cNvSpPr>
          <p:nvPr/>
        </p:nvSpPr>
        <p:spPr bwMode="auto">
          <a:xfrm>
            <a:off x="8216231"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3DBF2A84-1A29-7417-DD14-FE2E57C4DB78}"/>
              </a:ext>
            </a:extLst>
          </p:cNvPr>
          <p:cNvSpPr txBox="1">
            <a:spLocks/>
          </p:cNvSpPr>
          <p:nvPr/>
        </p:nvSpPr>
        <p:spPr bwMode="auto">
          <a:xfrm>
            <a:off x="961184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6F89900D-CB28-C3EE-657F-20A9F6E9443F}"/>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7" name="Diamond 16">
            <a:extLst>
              <a:ext uri="{FF2B5EF4-FFF2-40B4-BE49-F238E27FC236}">
                <a16:creationId xmlns:a16="http://schemas.microsoft.com/office/drawing/2014/main" id="{09A9AF32-B96B-0240-BC14-E3281649AB5D}"/>
              </a:ext>
            </a:extLst>
          </p:cNvPr>
          <p:cNvSpPr/>
          <p:nvPr/>
        </p:nvSpPr>
        <p:spPr>
          <a:xfrm>
            <a:off x="10556250" y="6387961"/>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Diamond 17">
            <a:extLst>
              <a:ext uri="{FF2B5EF4-FFF2-40B4-BE49-F238E27FC236}">
                <a16:creationId xmlns:a16="http://schemas.microsoft.com/office/drawing/2014/main" id="{FB353F30-21D6-AED7-FF5B-1F0F32569E83}"/>
              </a:ext>
            </a:extLst>
          </p:cNvPr>
          <p:cNvSpPr/>
          <p:nvPr/>
        </p:nvSpPr>
        <p:spPr>
          <a:xfrm>
            <a:off x="9496066" y="6389284"/>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Diamond 18">
            <a:extLst>
              <a:ext uri="{FF2B5EF4-FFF2-40B4-BE49-F238E27FC236}">
                <a16:creationId xmlns:a16="http://schemas.microsoft.com/office/drawing/2014/main" id="{DBD66A81-4A8A-2925-20F3-551CEAE21623}"/>
              </a:ext>
            </a:extLst>
          </p:cNvPr>
          <p:cNvSpPr/>
          <p:nvPr/>
        </p:nvSpPr>
        <p:spPr>
          <a:xfrm>
            <a:off x="8115166" y="6387961"/>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64073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amond Collage - Righ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49AE0EC-A769-4A87-AB73-409C516834B5}"/>
              </a:ext>
            </a:extLst>
          </p:cNvPr>
          <p:cNvCxnSpPr>
            <a:cxnSpLocks/>
          </p:cNvCxnSpPr>
          <p:nvPr/>
        </p:nvCxnSpPr>
        <p:spPr>
          <a:xfrm>
            <a:off x="-7938" y="2801938"/>
            <a:ext cx="6584951"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6" name="Diamond 5">
            <a:extLst>
              <a:ext uri="{FF2B5EF4-FFF2-40B4-BE49-F238E27FC236}">
                <a16:creationId xmlns:a16="http://schemas.microsoft.com/office/drawing/2014/main" id="{9894FD0B-3A72-4DD4-90E1-CEE64B4B2B2F}"/>
              </a:ext>
            </a:extLst>
          </p:cNvPr>
          <p:cNvSpPr/>
          <p:nvPr/>
        </p:nvSpPr>
        <p:spPr>
          <a:xfrm>
            <a:off x="6959600" y="1666875"/>
            <a:ext cx="3998913" cy="1724025"/>
          </a:xfrm>
          <a:prstGeom prst="diamond">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Diamond 6">
            <a:extLst>
              <a:ext uri="{FF2B5EF4-FFF2-40B4-BE49-F238E27FC236}">
                <a16:creationId xmlns:a16="http://schemas.microsoft.com/office/drawing/2014/main" id="{E2507032-9CE0-43A6-B10A-496FA6501B5B}"/>
              </a:ext>
            </a:extLst>
          </p:cNvPr>
          <p:cNvSpPr/>
          <p:nvPr/>
        </p:nvSpPr>
        <p:spPr>
          <a:xfrm>
            <a:off x="10160000" y="1530350"/>
            <a:ext cx="2482850" cy="1071563"/>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Diamond 7">
            <a:extLst>
              <a:ext uri="{FF2B5EF4-FFF2-40B4-BE49-F238E27FC236}">
                <a16:creationId xmlns:a16="http://schemas.microsoft.com/office/drawing/2014/main" id="{55242029-C92C-48AB-B1F5-42D306AEEB0F}"/>
              </a:ext>
            </a:extLst>
          </p:cNvPr>
          <p:cNvSpPr/>
          <p:nvPr/>
        </p:nvSpPr>
        <p:spPr>
          <a:xfrm>
            <a:off x="6819900" y="1176338"/>
            <a:ext cx="1989138" cy="85725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Diamond 8">
            <a:extLst>
              <a:ext uri="{FF2B5EF4-FFF2-40B4-BE49-F238E27FC236}">
                <a16:creationId xmlns:a16="http://schemas.microsoft.com/office/drawing/2014/main" id="{4BC17A88-5109-48C5-B9D4-5B5BC9313D6B}"/>
              </a:ext>
            </a:extLst>
          </p:cNvPr>
          <p:cNvSpPr/>
          <p:nvPr/>
        </p:nvSpPr>
        <p:spPr>
          <a:xfrm>
            <a:off x="10507663" y="2595563"/>
            <a:ext cx="1150937" cy="496887"/>
          </a:xfrm>
          <a:prstGeom prst="diamon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itle 1"/>
          <p:cNvSpPr>
            <a:spLocks noGrp="1"/>
          </p:cNvSpPr>
          <p:nvPr>
            <p:ph type="title"/>
          </p:nvPr>
        </p:nvSpPr>
        <p:spPr>
          <a:xfrm>
            <a:off x="808756" y="1492328"/>
            <a:ext cx="5767555" cy="1325563"/>
          </a:xfrm>
          <a:prstGeom prst="rect">
            <a:avLst/>
          </a:prstGeom>
        </p:spPr>
        <p:txBody>
          <a:bodyPr>
            <a:normAutofit/>
          </a:bodyPr>
          <a:lstStyle>
            <a:lvl1pPr algn="l">
              <a:defRPr sz="2400" spc="0"/>
            </a:lvl1pPr>
          </a:lstStyle>
          <a:p>
            <a:r>
              <a:rPr lang="en-US"/>
              <a:t>Click to edit Master title style</a:t>
            </a:r>
            <a:endParaRPr lang="en-US" dirty="0"/>
          </a:p>
        </p:txBody>
      </p:sp>
      <p:sp>
        <p:nvSpPr>
          <p:cNvPr id="14" name="Picture Placeholder 7"/>
          <p:cNvSpPr>
            <a:spLocks noGrp="1"/>
          </p:cNvSpPr>
          <p:nvPr>
            <p:ph type="pic" sz="quarter" idx="13"/>
          </p:nvPr>
        </p:nvSpPr>
        <p:spPr>
          <a:xfrm>
            <a:off x="7585641" y="-100425"/>
            <a:ext cx="4819303" cy="2077984"/>
          </a:xfrm>
          <a:custGeom>
            <a:avLst/>
            <a:gdLst>
              <a:gd name="connsiteX0" fmla="*/ 0 w 2763838"/>
              <a:gd name="connsiteY0" fmla="*/ 1382713 h 2765425"/>
              <a:gd name="connsiteX1" fmla="*/ 1381919 w 2763838"/>
              <a:gd name="connsiteY1" fmla="*/ 0 h 2765425"/>
              <a:gd name="connsiteX2" fmla="*/ 2763838 w 2763838"/>
              <a:gd name="connsiteY2" fmla="*/ 1382713 h 2765425"/>
              <a:gd name="connsiteX3" fmla="*/ 1381919 w 2763838"/>
              <a:gd name="connsiteY3" fmla="*/ 2765425 h 2765425"/>
              <a:gd name="connsiteX4" fmla="*/ 0 w 2763838"/>
              <a:gd name="connsiteY4" fmla="*/ 1382713 h 2765425"/>
              <a:gd name="connsiteX0" fmla="*/ 0 w 4369354"/>
              <a:gd name="connsiteY0" fmla="*/ 1382713 h 2765425"/>
              <a:gd name="connsiteX1" fmla="*/ 1381919 w 4369354"/>
              <a:gd name="connsiteY1" fmla="*/ 0 h 2765425"/>
              <a:gd name="connsiteX2" fmla="*/ 4369354 w 4369354"/>
              <a:gd name="connsiteY2" fmla="*/ 1361448 h 2765425"/>
              <a:gd name="connsiteX3" fmla="*/ 1381919 w 4369354"/>
              <a:gd name="connsiteY3" fmla="*/ 2765425 h 2765425"/>
              <a:gd name="connsiteX4" fmla="*/ 0 w 4369354"/>
              <a:gd name="connsiteY4" fmla="*/ 1382713 h 2765425"/>
              <a:gd name="connsiteX0" fmla="*/ 0 w 5698424"/>
              <a:gd name="connsiteY0" fmla="*/ 1372080 h 2765425"/>
              <a:gd name="connsiteX1" fmla="*/ 2710989 w 5698424"/>
              <a:gd name="connsiteY1" fmla="*/ 0 h 2765425"/>
              <a:gd name="connsiteX2" fmla="*/ 5698424 w 5698424"/>
              <a:gd name="connsiteY2" fmla="*/ 1361448 h 2765425"/>
              <a:gd name="connsiteX3" fmla="*/ 2710989 w 5698424"/>
              <a:gd name="connsiteY3" fmla="*/ 2765425 h 2765425"/>
              <a:gd name="connsiteX4" fmla="*/ 0 w 5698424"/>
              <a:gd name="connsiteY4" fmla="*/ 1372080 h 2765425"/>
              <a:gd name="connsiteX0" fmla="*/ 0 w 5305019"/>
              <a:gd name="connsiteY0" fmla="*/ 1372080 h 2765425"/>
              <a:gd name="connsiteX1" fmla="*/ 2710989 w 5305019"/>
              <a:gd name="connsiteY1" fmla="*/ 0 h 2765425"/>
              <a:gd name="connsiteX2" fmla="*/ 5305019 w 5305019"/>
              <a:gd name="connsiteY2" fmla="*/ 1329550 h 2765425"/>
              <a:gd name="connsiteX3" fmla="*/ 2710989 w 5305019"/>
              <a:gd name="connsiteY3" fmla="*/ 2765425 h 2765425"/>
              <a:gd name="connsiteX4" fmla="*/ 0 w 5305019"/>
              <a:gd name="connsiteY4" fmla="*/ 1372080 h 2765425"/>
              <a:gd name="connsiteX0" fmla="*/ 0 w 4964777"/>
              <a:gd name="connsiteY0" fmla="*/ 1318917 h 2765425"/>
              <a:gd name="connsiteX1" fmla="*/ 2370747 w 4964777"/>
              <a:gd name="connsiteY1" fmla="*/ 0 h 2765425"/>
              <a:gd name="connsiteX2" fmla="*/ 4964777 w 4964777"/>
              <a:gd name="connsiteY2" fmla="*/ 1329550 h 2765425"/>
              <a:gd name="connsiteX3" fmla="*/ 2370747 w 4964777"/>
              <a:gd name="connsiteY3" fmla="*/ 2765425 h 2765425"/>
              <a:gd name="connsiteX4" fmla="*/ 0 w 4964777"/>
              <a:gd name="connsiteY4" fmla="*/ 1318917 h 2765425"/>
              <a:gd name="connsiteX0" fmla="*/ 0 w 4964777"/>
              <a:gd name="connsiteY0" fmla="*/ 1047069 h 2493577"/>
              <a:gd name="connsiteX1" fmla="*/ 2527266 w 4964777"/>
              <a:gd name="connsiteY1" fmla="*/ 0 h 2493577"/>
              <a:gd name="connsiteX2" fmla="*/ 4964777 w 4964777"/>
              <a:gd name="connsiteY2" fmla="*/ 1057702 h 2493577"/>
              <a:gd name="connsiteX3" fmla="*/ 2370747 w 4964777"/>
              <a:gd name="connsiteY3" fmla="*/ 2493577 h 2493577"/>
              <a:gd name="connsiteX4" fmla="*/ 0 w 4964777"/>
              <a:gd name="connsiteY4" fmla="*/ 1047069 h 2493577"/>
              <a:gd name="connsiteX0" fmla="*/ 0 w 4964777"/>
              <a:gd name="connsiteY0" fmla="*/ 1051188 h 2497696"/>
              <a:gd name="connsiteX1" fmla="*/ 2514909 w 4964777"/>
              <a:gd name="connsiteY1" fmla="*/ 0 h 2497696"/>
              <a:gd name="connsiteX2" fmla="*/ 4964777 w 4964777"/>
              <a:gd name="connsiteY2" fmla="*/ 1061821 h 2497696"/>
              <a:gd name="connsiteX3" fmla="*/ 2370747 w 4964777"/>
              <a:gd name="connsiteY3" fmla="*/ 2497696 h 2497696"/>
              <a:gd name="connsiteX4" fmla="*/ 0 w 4964777"/>
              <a:gd name="connsiteY4" fmla="*/ 1051188 h 2497696"/>
              <a:gd name="connsiteX0" fmla="*/ 0 w 4964777"/>
              <a:gd name="connsiteY0" fmla="*/ 1051188 h 2110518"/>
              <a:gd name="connsiteX1" fmla="*/ 2514909 w 4964777"/>
              <a:gd name="connsiteY1" fmla="*/ 0 h 2110518"/>
              <a:gd name="connsiteX2" fmla="*/ 4964777 w 4964777"/>
              <a:gd name="connsiteY2" fmla="*/ 1061821 h 2110518"/>
              <a:gd name="connsiteX3" fmla="*/ 2519028 w 4964777"/>
              <a:gd name="connsiteY3" fmla="*/ 2110518 h 2110518"/>
              <a:gd name="connsiteX4" fmla="*/ 0 w 4964777"/>
              <a:gd name="connsiteY4" fmla="*/ 1051188 h 2110518"/>
              <a:gd name="connsiteX0" fmla="*/ 0 w 4902993"/>
              <a:gd name="connsiteY0" fmla="*/ 1051188 h 2110518"/>
              <a:gd name="connsiteX1" fmla="*/ 2453125 w 4902993"/>
              <a:gd name="connsiteY1" fmla="*/ 0 h 2110518"/>
              <a:gd name="connsiteX2" fmla="*/ 4902993 w 4902993"/>
              <a:gd name="connsiteY2" fmla="*/ 1061821 h 2110518"/>
              <a:gd name="connsiteX3" fmla="*/ 2457244 w 4902993"/>
              <a:gd name="connsiteY3" fmla="*/ 2110518 h 2110518"/>
              <a:gd name="connsiteX4" fmla="*/ 0 w 4902993"/>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57244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755" h="2110518">
                <a:moveTo>
                  <a:pt x="0" y="1051188"/>
                </a:moveTo>
                <a:lnTo>
                  <a:pt x="2453125" y="0"/>
                </a:lnTo>
                <a:lnTo>
                  <a:pt x="4894755" y="1065940"/>
                </a:lnTo>
                <a:lnTo>
                  <a:pt x="2461363" y="2110518"/>
                </a:lnTo>
                <a:lnTo>
                  <a:pt x="0" y="1051188"/>
                </a:lnTo>
                <a:close/>
              </a:path>
            </a:pathLst>
          </a:custGeom>
          <a:solidFill>
            <a:schemeClr val="bg2">
              <a:lumMod val="90000"/>
            </a:schemeClr>
          </a:solidFill>
        </p:spPr>
        <p:txBody>
          <a:bodyPr rtlCol="0"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latin typeface="Segoe UI" panose="020B0502040204020203" pitchFamily="34" charset="0"/>
              </a:defRPr>
            </a:lvl1pPr>
          </a:lstStyle>
          <a:p>
            <a:pPr lvl="0"/>
            <a:r>
              <a:rPr lang="en-US" noProof="0"/>
              <a:t>Click icon to add picture</a:t>
            </a:r>
            <a:endParaRPr lang="en-US" noProof="0" dirty="0"/>
          </a:p>
        </p:txBody>
      </p:sp>
      <p:sp>
        <p:nvSpPr>
          <p:cNvPr id="20" name="Text Placeholder 6"/>
          <p:cNvSpPr>
            <a:spLocks noGrp="1"/>
          </p:cNvSpPr>
          <p:nvPr>
            <p:ph type="body" sz="quarter" idx="19"/>
          </p:nvPr>
        </p:nvSpPr>
        <p:spPr>
          <a:xfrm>
            <a:off x="808756" y="3008935"/>
            <a:ext cx="5767555" cy="3191504"/>
          </a:xfrm>
        </p:spPr>
        <p:txBody>
          <a:bodyPr>
            <a:noAutofit/>
          </a:bodyPr>
          <a:lstStyle>
            <a:lvl1pPr algn="l">
              <a:lnSpc>
                <a:spcPct val="120000"/>
              </a:lnSpc>
              <a:spcBef>
                <a:spcPts val="1350"/>
              </a:spcBef>
              <a:defRPr sz="1200">
                <a:latin typeface="Segoe UI" panose="020B0502040204020203" pitchFamily="34" charset="0"/>
                <a:ea typeface="Verdana" panose="020B0604030504040204" pitchFamily="34" charset="0"/>
              </a:defRPr>
            </a:lvl1pPr>
            <a:lvl2pPr>
              <a:defRPr sz="1050">
                <a:latin typeface="+mn-lt"/>
              </a:defRPr>
            </a:lvl2pPr>
          </a:lstStyle>
          <a:p>
            <a:pPr lvl="0"/>
            <a:r>
              <a:rPr lang="en-US"/>
              <a:t>Click to edit Master text styles</a:t>
            </a:r>
          </a:p>
        </p:txBody>
      </p:sp>
      <p:pic>
        <p:nvPicPr>
          <p:cNvPr id="16" name="Picture 15" descr="A picture containing object, clock&#10;&#10;Description automatically generated">
            <a:extLst>
              <a:ext uri="{FF2B5EF4-FFF2-40B4-BE49-F238E27FC236}">
                <a16:creationId xmlns:a16="http://schemas.microsoft.com/office/drawing/2014/main" id="{91F08789-3538-4401-9F9D-B703F878ED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Shape&#10;&#10;Description automatically generated with medium confidence">
            <a:extLst>
              <a:ext uri="{FF2B5EF4-FFF2-40B4-BE49-F238E27FC236}">
                <a16:creationId xmlns:a16="http://schemas.microsoft.com/office/drawing/2014/main" id="{A78CA356-ACCC-419C-AC1D-0E136850751D}"/>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7" name="Diamond 26">
            <a:extLst>
              <a:ext uri="{FF2B5EF4-FFF2-40B4-BE49-F238E27FC236}">
                <a16:creationId xmlns:a16="http://schemas.microsoft.com/office/drawing/2014/main" id="{E4ECE7CA-A1BD-459D-ABB5-E68ED409FC94}"/>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1D607567-AE56-4E1D-8345-5CA7D3099D83}"/>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D1940F-1D22-414B-EE70-1FF5AE95CD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4" name="Diamond 3">
            <a:extLst>
              <a:ext uri="{FF2B5EF4-FFF2-40B4-BE49-F238E27FC236}">
                <a16:creationId xmlns:a16="http://schemas.microsoft.com/office/drawing/2014/main" id="{F8037D7C-0A65-A493-4C18-DC1850491073}"/>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320A3C0-F475-472A-49BD-F9C69F7A70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12" name="Diamond 11">
            <a:extLst>
              <a:ext uri="{FF2B5EF4-FFF2-40B4-BE49-F238E27FC236}">
                <a16:creationId xmlns:a16="http://schemas.microsoft.com/office/drawing/2014/main" id="{DF2742EA-6D1C-D181-F333-9D7775CB6B14}"/>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een leaf in a circle&#10;&#10;Description automatically generated">
            <a:extLst>
              <a:ext uri="{FF2B5EF4-FFF2-40B4-BE49-F238E27FC236}">
                <a16:creationId xmlns:a16="http://schemas.microsoft.com/office/drawing/2014/main" id="{93C38D24-D451-43FE-691C-977B62BA7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5" name="Title 1">
            <a:extLst>
              <a:ext uri="{FF2B5EF4-FFF2-40B4-BE49-F238E27FC236}">
                <a16:creationId xmlns:a16="http://schemas.microsoft.com/office/drawing/2014/main" id="{1D9FE3EA-0A1F-6ABA-C6E4-FE685E1E48C1}"/>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8" name="Title 1">
            <a:extLst>
              <a:ext uri="{FF2B5EF4-FFF2-40B4-BE49-F238E27FC236}">
                <a16:creationId xmlns:a16="http://schemas.microsoft.com/office/drawing/2014/main" id="{455A69FE-4C4C-468F-2782-0E80B9A3FC87}"/>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9" name="Title 1">
            <a:extLst>
              <a:ext uri="{FF2B5EF4-FFF2-40B4-BE49-F238E27FC236}">
                <a16:creationId xmlns:a16="http://schemas.microsoft.com/office/drawing/2014/main" id="{E9333824-D6F1-D41D-2A88-369F118D939A}"/>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21" name="Title 1">
            <a:extLst>
              <a:ext uri="{FF2B5EF4-FFF2-40B4-BE49-F238E27FC236}">
                <a16:creationId xmlns:a16="http://schemas.microsoft.com/office/drawing/2014/main" id="{7AC5E21E-0134-6A1C-A253-3773239FE5AC}"/>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2" name="Diamond 21">
            <a:extLst>
              <a:ext uri="{FF2B5EF4-FFF2-40B4-BE49-F238E27FC236}">
                <a16:creationId xmlns:a16="http://schemas.microsoft.com/office/drawing/2014/main" id="{FF5DE2CC-770E-B4DB-1A6A-B6BC13FC7662}"/>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ECB6946D-5825-0542-5F64-78BAF1674865}"/>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5B2578FC-E814-E651-0DA2-86DC953D9075}"/>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437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amond Collage - Left, Lon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7B77CFD-A952-42EF-94AE-8A9E8E405499}"/>
              </a:ext>
            </a:extLst>
          </p:cNvPr>
          <p:cNvCxnSpPr>
            <a:cxnSpLocks/>
          </p:cNvCxnSpPr>
          <p:nvPr/>
        </p:nvCxnSpPr>
        <p:spPr>
          <a:xfrm>
            <a:off x="5367338" y="1554163"/>
            <a:ext cx="6969125"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6" name="Diamond 5">
            <a:extLst>
              <a:ext uri="{FF2B5EF4-FFF2-40B4-BE49-F238E27FC236}">
                <a16:creationId xmlns:a16="http://schemas.microsoft.com/office/drawing/2014/main" id="{D4B58EAC-D0B7-47A1-A543-A0846BC97F0D}"/>
              </a:ext>
            </a:extLst>
          </p:cNvPr>
          <p:cNvSpPr/>
          <p:nvPr/>
        </p:nvSpPr>
        <p:spPr>
          <a:xfrm>
            <a:off x="-690563" y="1679575"/>
            <a:ext cx="4000501" cy="1724025"/>
          </a:xfrm>
          <a:prstGeom prst="diamond">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Diamond 6">
            <a:extLst>
              <a:ext uri="{FF2B5EF4-FFF2-40B4-BE49-F238E27FC236}">
                <a16:creationId xmlns:a16="http://schemas.microsoft.com/office/drawing/2014/main" id="{7894A0CC-4793-40DE-8C2A-658D6AEE4D63}"/>
              </a:ext>
            </a:extLst>
          </p:cNvPr>
          <p:cNvSpPr/>
          <p:nvPr/>
        </p:nvSpPr>
        <p:spPr>
          <a:xfrm>
            <a:off x="2560638" y="1543050"/>
            <a:ext cx="2482850" cy="1071563"/>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Diamond 7">
            <a:extLst>
              <a:ext uri="{FF2B5EF4-FFF2-40B4-BE49-F238E27FC236}">
                <a16:creationId xmlns:a16="http://schemas.microsoft.com/office/drawing/2014/main" id="{1DBEB242-02C8-4534-8A12-CEF1CD921AD0}"/>
              </a:ext>
            </a:extLst>
          </p:cNvPr>
          <p:cNvSpPr/>
          <p:nvPr/>
        </p:nvSpPr>
        <p:spPr>
          <a:xfrm>
            <a:off x="-801688" y="1189038"/>
            <a:ext cx="1989138" cy="85725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Diamond 8">
            <a:extLst>
              <a:ext uri="{FF2B5EF4-FFF2-40B4-BE49-F238E27FC236}">
                <a16:creationId xmlns:a16="http://schemas.microsoft.com/office/drawing/2014/main" id="{D502A403-8CC7-4235-BD00-25EA69DD0D85}"/>
              </a:ext>
            </a:extLst>
          </p:cNvPr>
          <p:cNvSpPr/>
          <p:nvPr/>
        </p:nvSpPr>
        <p:spPr>
          <a:xfrm>
            <a:off x="2884488" y="2608263"/>
            <a:ext cx="1149350" cy="496887"/>
          </a:xfrm>
          <a:prstGeom prst="diamon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5367218" y="251357"/>
            <a:ext cx="5921375" cy="1292224"/>
          </a:xfrm>
          <a:prstGeom prst="rect">
            <a:avLst/>
          </a:prstGeom>
        </p:spPr>
        <p:txBody>
          <a:bodyPr>
            <a:normAutofit/>
          </a:bodyPr>
          <a:lstStyle>
            <a:lvl1pPr algn="l">
              <a:defRPr sz="2400"/>
            </a:lvl1pPr>
          </a:lstStyle>
          <a:p>
            <a:r>
              <a:rPr lang="en-US"/>
              <a:t>Click to edit Master title style</a:t>
            </a:r>
            <a:endParaRPr lang="en-US" dirty="0"/>
          </a:p>
        </p:txBody>
      </p:sp>
      <p:sp>
        <p:nvSpPr>
          <p:cNvPr id="3" name="Picture Placeholder 7"/>
          <p:cNvSpPr>
            <a:spLocks noGrp="1"/>
          </p:cNvSpPr>
          <p:nvPr>
            <p:ph type="pic" sz="quarter" idx="13"/>
          </p:nvPr>
        </p:nvSpPr>
        <p:spPr>
          <a:xfrm>
            <a:off x="1" y="-100425"/>
            <a:ext cx="4819303" cy="2077984"/>
          </a:xfrm>
          <a:custGeom>
            <a:avLst/>
            <a:gdLst>
              <a:gd name="connsiteX0" fmla="*/ 0 w 2763838"/>
              <a:gd name="connsiteY0" fmla="*/ 1382713 h 2765425"/>
              <a:gd name="connsiteX1" fmla="*/ 1381919 w 2763838"/>
              <a:gd name="connsiteY1" fmla="*/ 0 h 2765425"/>
              <a:gd name="connsiteX2" fmla="*/ 2763838 w 2763838"/>
              <a:gd name="connsiteY2" fmla="*/ 1382713 h 2765425"/>
              <a:gd name="connsiteX3" fmla="*/ 1381919 w 2763838"/>
              <a:gd name="connsiteY3" fmla="*/ 2765425 h 2765425"/>
              <a:gd name="connsiteX4" fmla="*/ 0 w 2763838"/>
              <a:gd name="connsiteY4" fmla="*/ 1382713 h 2765425"/>
              <a:gd name="connsiteX0" fmla="*/ 0 w 4369354"/>
              <a:gd name="connsiteY0" fmla="*/ 1382713 h 2765425"/>
              <a:gd name="connsiteX1" fmla="*/ 1381919 w 4369354"/>
              <a:gd name="connsiteY1" fmla="*/ 0 h 2765425"/>
              <a:gd name="connsiteX2" fmla="*/ 4369354 w 4369354"/>
              <a:gd name="connsiteY2" fmla="*/ 1361448 h 2765425"/>
              <a:gd name="connsiteX3" fmla="*/ 1381919 w 4369354"/>
              <a:gd name="connsiteY3" fmla="*/ 2765425 h 2765425"/>
              <a:gd name="connsiteX4" fmla="*/ 0 w 4369354"/>
              <a:gd name="connsiteY4" fmla="*/ 1382713 h 2765425"/>
              <a:gd name="connsiteX0" fmla="*/ 0 w 5698424"/>
              <a:gd name="connsiteY0" fmla="*/ 1372080 h 2765425"/>
              <a:gd name="connsiteX1" fmla="*/ 2710989 w 5698424"/>
              <a:gd name="connsiteY1" fmla="*/ 0 h 2765425"/>
              <a:gd name="connsiteX2" fmla="*/ 5698424 w 5698424"/>
              <a:gd name="connsiteY2" fmla="*/ 1361448 h 2765425"/>
              <a:gd name="connsiteX3" fmla="*/ 2710989 w 5698424"/>
              <a:gd name="connsiteY3" fmla="*/ 2765425 h 2765425"/>
              <a:gd name="connsiteX4" fmla="*/ 0 w 5698424"/>
              <a:gd name="connsiteY4" fmla="*/ 1372080 h 2765425"/>
              <a:gd name="connsiteX0" fmla="*/ 0 w 5305019"/>
              <a:gd name="connsiteY0" fmla="*/ 1372080 h 2765425"/>
              <a:gd name="connsiteX1" fmla="*/ 2710989 w 5305019"/>
              <a:gd name="connsiteY1" fmla="*/ 0 h 2765425"/>
              <a:gd name="connsiteX2" fmla="*/ 5305019 w 5305019"/>
              <a:gd name="connsiteY2" fmla="*/ 1329550 h 2765425"/>
              <a:gd name="connsiteX3" fmla="*/ 2710989 w 5305019"/>
              <a:gd name="connsiteY3" fmla="*/ 2765425 h 2765425"/>
              <a:gd name="connsiteX4" fmla="*/ 0 w 5305019"/>
              <a:gd name="connsiteY4" fmla="*/ 1372080 h 2765425"/>
              <a:gd name="connsiteX0" fmla="*/ 0 w 4964777"/>
              <a:gd name="connsiteY0" fmla="*/ 1318917 h 2765425"/>
              <a:gd name="connsiteX1" fmla="*/ 2370747 w 4964777"/>
              <a:gd name="connsiteY1" fmla="*/ 0 h 2765425"/>
              <a:gd name="connsiteX2" fmla="*/ 4964777 w 4964777"/>
              <a:gd name="connsiteY2" fmla="*/ 1329550 h 2765425"/>
              <a:gd name="connsiteX3" fmla="*/ 2370747 w 4964777"/>
              <a:gd name="connsiteY3" fmla="*/ 2765425 h 2765425"/>
              <a:gd name="connsiteX4" fmla="*/ 0 w 4964777"/>
              <a:gd name="connsiteY4" fmla="*/ 1318917 h 2765425"/>
              <a:gd name="connsiteX0" fmla="*/ 0 w 4964777"/>
              <a:gd name="connsiteY0" fmla="*/ 1047069 h 2493577"/>
              <a:gd name="connsiteX1" fmla="*/ 2527266 w 4964777"/>
              <a:gd name="connsiteY1" fmla="*/ 0 h 2493577"/>
              <a:gd name="connsiteX2" fmla="*/ 4964777 w 4964777"/>
              <a:gd name="connsiteY2" fmla="*/ 1057702 h 2493577"/>
              <a:gd name="connsiteX3" fmla="*/ 2370747 w 4964777"/>
              <a:gd name="connsiteY3" fmla="*/ 2493577 h 2493577"/>
              <a:gd name="connsiteX4" fmla="*/ 0 w 4964777"/>
              <a:gd name="connsiteY4" fmla="*/ 1047069 h 2493577"/>
              <a:gd name="connsiteX0" fmla="*/ 0 w 4964777"/>
              <a:gd name="connsiteY0" fmla="*/ 1051188 h 2497696"/>
              <a:gd name="connsiteX1" fmla="*/ 2514909 w 4964777"/>
              <a:gd name="connsiteY1" fmla="*/ 0 h 2497696"/>
              <a:gd name="connsiteX2" fmla="*/ 4964777 w 4964777"/>
              <a:gd name="connsiteY2" fmla="*/ 1061821 h 2497696"/>
              <a:gd name="connsiteX3" fmla="*/ 2370747 w 4964777"/>
              <a:gd name="connsiteY3" fmla="*/ 2497696 h 2497696"/>
              <a:gd name="connsiteX4" fmla="*/ 0 w 4964777"/>
              <a:gd name="connsiteY4" fmla="*/ 1051188 h 2497696"/>
              <a:gd name="connsiteX0" fmla="*/ 0 w 4964777"/>
              <a:gd name="connsiteY0" fmla="*/ 1051188 h 2110518"/>
              <a:gd name="connsiteX1" fmla="*/ 2514909 w 4964777"/>
              <a:gd name="connsiteY1" fmla="*/ 0 h 2110518"/>
              <a:gd name="connsiteX2" fmla="*/ 4964777 w 4964777"/>
              <a:gd name="connsiteY2" fmla="*/ 1061821 h 2110518"/>
              <a:gd name="connsiteX3" fmla="*/ 2519028 w 4964777"/>
              <a:gd name="connsiteY3" fmla="*/ 2110518 h 2110518"/>
              <a:gd name="connsiteX4" fmla="*/ 0 w 4964777"/>
              <a:gd name="connsiteY4" fmla="*/ 1051188 h 2110518"/>
              <a:gd name="connsiteX0" fmla="*/ 0 w 4902993"/>
              <a:gd name="connsiteY0" fmla="*/ 1051188 h 2110518"/>
              <a:gd name="connsiteX1" fmla="*/ 2453125 w 4902993"/>
              <a:gd name="connsiteY1" fmla="*/ 0 h 2110518"/>
              <a:gd name="connsiteX2" fmla="*/ 4902993 w 4902993"/>
              <a:gd name="connsiteY2" fmla="*/ 1061821 h 2110518"/>
              <a:gd name="connsiteX3" fmla="*/ 2457244 w 4902993"/>
              <a:gd name="connsiteY3" fmla="*/ 2110518 h 2110518"/>
              <a:gd name="connsiteX4" fmla="*/ 0 w 4902993"/>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57244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755" h="2110518">
                <a:moveTo>
                  <a:pt x="0" y="1051188"/>
                </a:moveTo>
                <a:lnTo>
                  <a:pt x="2453125" y="0"/>
                </a:lnTo>
                <a:lnTo>
                  <a:pt x="4894755" y="1065940"/>
                </a:lnTo>
                <a:lnTo>
                  <a:pt x="2461363" y="2110518"/>
                </a:lnTo>
                <a:lnTo>
                  <a:pt x="0" y="1051188"/>
                </a:lnTo>
                <a:close/>
              </a:path>
            </a:pathLst>
          </a:custGeom>
          <a:solidFill>
            <a:schemeClr val="bg2">
              <a:lumMod val="90000"/>
            </a:schemeClr>
          </a:solidFill>
        </p:spPr>
        <p:txBody>
          <a:bodyPr rtlCol="0"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latin typeface="Segoe UI" panose="020B0502040204020203" pitchFamily="34" charset="0"/>
              </a:defRPr>
            </a:lvl1pPr>
          </a:lstStyle>
          <a:p>
            <a:pPr lvl="0"/>
            <a:r>
              <a:rPr lang="en-US" noProof="0"/>
              <a:t>Click icon to add picture</a:t>
            </a:r>
            <a:endParaRPr lang="en-US" noProof="0" dirty="0"/>
          </a:p>
        </p:txBody>
      </p:sp>
      <p:sp>
        <p:nvSpPr>
          <p:cNvPr id="16" name="Text Placeholder 6"/>
          <p:cNvSpPr>
            <a:spLocks noGrp="1"/>
          </p:cNvSpPr>
          <p:nvPr>
            <p:ph type="body" sz="quarter" idx="16"/>
          </p:nvPr>
        </p:nvSpPr>
        <p:spPr>
          <a:xfrm>
            <a:off x="5367219" y="1738246"/>
            <a:ext cx="5921375" cy="4420040"/>
          </a:xfrm>
        </p:spPr>
        <p:txBody>
          <a:bodyPr>
            <a:noAutofit/>
          </a:bodyPr>
          <a:lstStyle>
            <a:lvl1pPr algn="l">
              <a:lnSpc>
                <a:spcPct val="120000"/>
              </a:lnSpc>
              <a:spcBef>
                <a:spcPts val="1350"/>
              </a:spcBef>
              <a:defRPr sz="1200">
                <a:latin typeface="Segoe UI" panose="020B0502040204020203" pitchFamily="34" charset="0"/>
                <a:ea typeface="Verdana" panose="020B0604030504040204" pitchFamily="34" charset="0"/>
              </a:defRPr>
            </a:lvl1pPr>
            <a:lvl2pPr>
              <a:lnSpc>
                <a:spcPct val="100000"/>
              </a:lnSpc>
              <a:spcBef>
                <a:spcPts val="0"/>
              </a:spcBef>
              <a:defRPr sz="1050">
                <a:latin typeface="+mn-lt"/>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descr="A picture containing object, clock&#10;&#10;Description automatically generated">
            <a:extLst>
              <a:ext uri="{FF2B5EF4-FFF2-40B4-BE49-F238E27FC236}">
                <a16:creationId xmlns:a16="http://schemas.microsoft.com/office/drawing/2014/main" id="{21FE1FB4-0A5B-4A04-A276-8EC6DFB17B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Shape&#10;&#10;Description automatically generated with medium confidence">
            <a:extLst>
              <a:ext uri="{FF2B5EF4-FFF2-40B4-BE49-F238E27FC236}">
                <a16:creationId xmlns:a16="http://schemas.microsoft.com/office/drawing/2014/main" id="{CDDC02AD-9C86-4F11-B3C8-2E2A6B4CB198}"/>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7" name="Diamond 26">
            <a:extLst>
              <a:ext uri="{FF2B5EF4-FFF2-40B4-BE49-F238E27FC236}">
                <a16:creationId xmlns:a16="http://schemas.microsoft.com/office/drawing/2014/main" id="{A29BDC13-BB2F-4FC3-AF01-56F49028A3C0}"/>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B65AD7D4-FAFE-4CFD-8855-F3EAE3AAA669}"/>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189AA5-6020-F545-43FA-A3AB342167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11" name="Diamond 10">
            <a:extLst>
              <a:ext uri="{FF2B5EF4-FFF2-40B4-BE49-F238E27FC236}">
                <a16:creationId xmlns:a16="http://schemas.microsoft.com/office/drawing/2014/main" id="{518B4272-7A7A-195C-598B-D45C5E27B7B8}"/>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39EB49-0AF7-5037-AB50-640B242D087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13" name="Diamond 12">
            <a:extLst>
              <a:ext uri="{FF2B5EF4-FFF2-40B4-BE49-F238E27FC236}">
                <a16:creationId xmlns:a16="http://schemas.microsoft.com/office/drawing/2014/main" id="{59A7A066-C63D-B61F-3E89-6468C2DDF5D4}"/>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een leaf in a circle&#10;&#10;Description automatically generated">
            <a:extLst>
              <a:ext uri="{FF2B5EF4-FFF2-40B4-BE49-F238E27FC236}">
                <a16:creationId xmlns:a16="http://schemas.microsoft.com/office/drawing/2014/main" id="{19F803E9-2A96-F06C-D224-525FB8A97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5" name="Title 1">
            <a:extLst>
              <a:ext uri="{FF2B5EF4-FFF2-40B4-BE49-F238E27FC236}">
                <a16:creationId xmlns:a16="http://schemas.microsoft.com/office/drawing/2014/main" id="{61A888CD-6BD4-1474-80D0-8A17A0393699}"/>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7" name="Title 1">
            <a:extLst>
              <a:ext uri="{FF2B5EF4-FFF2-40B4-BE49-F238E27FC236}">
                <a16:creationId xmlns:a16="http://schemas.microsoft.com/office/drawing/2014/main" id="{448AEF43-1008-352C-147B-012D322767DE}"/>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8" name="Title 1">
            <a:extLst>
              <a:ext uri="{FF2B5EF4-FFF2-40B4-BE49-F238E27FC236}">
                <a16:creationId xmlns:a16="http://schemas.microsoft.com/office/drawing/2014/main" id="{81986A3A-FC7F-1400-C2AE-028CC3547E1D}"/>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9" name="Title 1">
            <a:extLst>
              <a:ext uri="{FF2B5EF4-FFF2-40B4-BE49-F238E27FC236}">
                <a16:creationId xmlns:a16="http://schemas.microsoft.com/office/drawing/2014/main" id="{E80EA707-5336-D057-773A-8453D56C2CB8}"/>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0" name="Diamond 19">
            <a:extLst>
              <a:ext uri="{FF2B5EF4-FFF2-40B4-BE49-F238E27FC236}">
                <a16:creationId xmlns:a16="http://schemas.microsoft.com/office/drawing/2014/main" id="{6FFDF502-EC13-1C0B-2188-64FDB013737E}"/>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2B0D4C97-AC43-AB87-990C-275DDC31B0E6}"/>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6339FA9B-D36B-7968-84DE-28021D265C19}"/>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671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amond Collage - Right, Lon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55F4B19-2F58-491E-B33F-08788FD11957}"/>
              </a:ext>
            </a:extLst>
          </p:cNvPr>
          <p:cNvCxnSpPr>
            <a:cxnSpLocks/>
          </p:cNvCxnSpPr>
          <p:nvPr/>
        </p:nvCxnSpPr>
        <p:spPr>
          <a:xfrm>
            <a:off x="-14288" y="1589088"/>
            <a:ext cx="6581776"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6" name="Diamond 5">
            <a:extLst>
              <a:ext uri="{FF2B5EF4-FFF2-40B4-BE49-F238E27FC236}">
                <a16:creationId xmlns:a16="http://schemas.microsoft.com/office/drawing/2014/main" id="{A83784D7-5265-42E7-8A81-988BE1858F9B}"/>
              </a:ext>
            </a:extLst>
          </p:cNvPr>
          <p:cNvSpPr/>
          <p:nvPr/>
        </p:nvSpPr>
        <p:spPr>
          <a:xfrm>
            <a:off x="6959600" y="1666875"/>
            <a:ext cx="3998913" cy="1724025"/>
          </a:xfrm>
          <a:prstGeom prst="diamond">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Diamond 6">
            <a:extLst>
              <a:ext uri="{FF2B5EF4-FFF2-40B4-BE49-F238E27FC236}">
                <a16:creationId xmlns:a16="http://schemas.microsoft.com/office/drawing/2014/main" id="{5FB79175-BE3B-40C6-BEAB-6149D74D0726}"/>
              </a:ext>
            </a:extLst>
          </p:cNvPr>
          <p:cNvSpPr/>
          <p:nvPr/>
        </p:nvSpPr>
        <p:spPr>
          <a:xfrm>
            <a:off x="10160000" y="1530350"/>
            <a:ext cx="2482850" cy="1071563"/>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Diamond 7">
            <a:extLst>
              <a:ext uri="{FF2B5EF4-FFF2-40B4-BE49-F238E27FC236}">
                <a16:creationId xmlns:a16="http://schemas.microsoft.com/office/drawing/2014/main" id="{606DC509-F710-465B-8D28-8FADDF12D488}"/>
              </a:ext>
            </a:extLst>
          </p:cNvPr>
          <p:cNvSpPr/>
          <p:nvPr/>
        </p:nvSpPr>
        <p:spPr>
          <a:xfrm>
            <a:off x="6819900" y="1176338"/>
            <a:ext cx="1989138" cy="85725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Diamond 8">
            <a:extLst>
              <a:ext uri="{FF2B5EF4-FFF2-40B4-BE49-F238E27FC236}">
                <a16:creationId xmlns:a16="http://schemas.microsoft.com/office/drawing/2014/main" id="{D83C52B6-88C2-48A3-8225-46896B3E3D47}"/>
              </a:ext>
            </a:extLst>
          </p:cNvPr>
          <p:cNvSpPr/>
          <p:nvPr/>
        </p:nvSpPr>
        <p:spPr>
          <a:xfrm>
            <a:off x="10507663" y="2595563"/>
            <a:ext cx="1150937" cy="496887"/>
          </a:xfrm>
          <a:prstGeom prst="diamon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itle 1"/>
          <p:cNvSpPr>
            <a:spLocks noGrp="1"/>
          </p:cNvSpPr>
          <p:nvPr>
            <p:ph type="title"/>
          </p:nvPr>
        </p:nvSpPr>
        <p:spPr>
          <a:xfrm>
            <a:off x="801348" y="278559"/>
            <a:ext cx="5767555" cy="1325563"/>
          </a:xfrm>
          <a:prstGeom prst="rect">
            <a:avLst/>
          </a:prstGeom>
        </p:spPr>
        <p:txBody>
          <a:bodyPr>
            <a:normAutofit/>
          </a:bodyPr>
          <a:lstStyle>
            <a:lvl1pPr algn="l">
              <a:defRPr sz="2400" spc="0"/>
            </a:lvl1pPr>
          </a:lstStyle>
          <a:p>
            <a:r>
              <a:rPr lang="en-US"/>
              <a:t>Click to edit Master title style</a:t>
            </a:r>
            <a:endParaRPr lang="en-US" dirty="0"/>
          </a:p>
        </p:txBody>
      </p:sp>
      <p:sp>
        <p:nvSpPr>
          <p:cNvPr id="14" name="Picture Placeholder 7"/>
          <p:cNvSpPr>
            <a:spLocks noGrp="1"/>
          </p:cNvSpPr>
          <p:nvPr>
            <p:ph type="pic" sz="quarter" idx="13"/>
          </p:nvPr>
        </p:nvSpPr>
        <p:spPr>
          <a:xfrm>
            <a:off x="7585641" y="-100425"/>
            <a:ext cx="4819303" cy="2077984"/>
          </a:xfrm>
          <a:custGeom>
            <a:avLst/>
            <a:gdLst>
              <a:gd name="connsiteX0" fmla="*/ 0 w 2763838"/>
              <a:gd name="connsiteY0" fmla="*/ 1382713 h 2765425"/>
              <a:gd name="connsiteX1" fmla="*/ 1381919 w 2763838"/>
              <a:gd name="connsiteY1" fmla="*/ 0 h 2765425"/>
              <a:gd name="connsiteX2" fmla="*/ 2763838 w 2763838"/>
              <a:gd name="connsiteY2" fmla="*/ 1382713 h 2765425"/>
              <a:gd name="connsiteX3" fmla="*/ 1381919 w 2763838"/>
              <a:gd name="connsiteY3" fmla="*/ 2765425 h 2765425"/>
              <a:gd name="connsiteX4" fmla="*/ 0 w 2763838"/>
              <a:gd name="connsiteY4" fmla="*/ 1382713 h 2765425"/>
              <a:gd name="connsiteX0" fmla="*/ 0 w 4369354"/>
              <a:gd name="connsiteY0" fmla="*/ 1382713 h 2765425"/>
              <a:gd name="connsiteX1" fmla="*/ 1381919 w 4369354"/>
              <a:gd name="connsiteY1" fmla="*/ 0 h 2765425"/>
              <a:gd name="connsiteX2" fmla="*/ 4369354 w 4369354"/>
              <a:gd name="connsiteY2" fmla="*/ 1361448 h 2765425"/>
              <a:gd name="connsiteX3" fmla="*/ 1381919 w 4369354"/>
              <a:gd name="connsiteY3" fmla="*/ 2765425 h 2765425"/>
              <a:gd name="connsiteX4" fmla="*/ 0 w 4369354"/>
              <a:gd name="connsiteY4" fmla="*/ 1382713 h 2765425"/>
              <a:gd name="connsiteX0" fmla="*/ 0 w 5698424"/>
              <a:gd name="connsiteY0" fmla="*/ 1372080 h 2765425"/>
              <a:gd name="connsiteX1" fmla="*/ 2710989 w 5698424"/>
              <a:gd name="connsiteY1" fmla="*/ 0 h 2765425"/>
              <a:gd name="connsiteX2" fmla="*/ 5698424 w 5698424"/>
              <a:gd name="connsiteY2" fmla="*/ 1361448 h 2765425"/>
              <a:gd name="connsiteX3" fmla="*/ 2710989 w 5698424"/>
              <a:gd name="connsiteY3" fmla="*/ 2765425 h 2765425"/>
              <a:gd name="connsiteX4" fmla="*/ 0 w 5698424"/>
              <a:gd name="connsiteY4" fmla="*/ 1372080 h 2765425"/>
              <a:gd name="connsiteX0" fmla="*/ 0 w 5305019"/>
              <a:gd name="connsiteY0" fmla="*/ 1372080 h 2765425"/>
              <a:gd name="connsiteX1" fmla="*/ 2710989 w 5305019"/>
              <a:gd name="connsiteY1" fmla="*/ 0 h 2765425"/>
              <a:gd name="connsiteX2" fmla="*/ 5305019 w 5305019"/>
              <a:gd name="connsiteY2" fmla="*/ 1329550 h 2765425"/>
              <a:gd name="connsiteX3" fmla="*/ 2710989 w 5305019"/>
              <a:gd name="connsiteY3" fmla="*/ 2765425 h 2765425"/>
              <a:gd name="connsiteX4" fmla="*/ 0 w 5305019"/>
              <a:gd name="connsiteY4" fmla="*/ 1372080 h 2765425"/>
              <a:gd name="connsiteX0" fmla="*/ 0 w 4964777"/>
              <a:gd name="connsiteY0" fmla="*/ 1318917 h 2765425"/>
              <a:gd name="connsiteX1" fmla="*/ 2370747 w 4964777"/>
              <a:gd name="connsiteY1" fmla="*/ 0 h 2765425"/>
              <a:gd name="connsiteX2" fmla="*/ 4964777 w 4964777"/>
              <a:gd name="connsiteY2" fmla="*/ 1329550 h 2765425"/>
              <a:gd name="connsiteX3" fmla="*/ 2370747 w 4964777"/>
              <a:gd name="connsiteY3" fmla="*/ 2765425 h 2765425"/>
              <a:gd name="connsiteX4" fmla="*/ 0 w 4964777"/>
              <a:gd name="connsiteY4" fmla="*/ 1318917 h 2765425"/>
              <a:gd name="connsiteX0" fmla="*/ 0 w 4964777"/>
              <a:gd name="connsiteY0" fmla="*/ 1047069 h 2493577"/>
              <a:gd name="connsiteX1" fmla="*/ 2527266 w 4964777"/>
              <a:gd name="connsiteY1" fmla="*/ 0 h 2493577"/>
              <a:gd name="connsiteX2" fmla="*/ 4964777 w 4964777"/>
              <a:gd name="connsiteY2" fmla="*/ 1057702 h 2493577"/>
              <a:gd name="connsiteX3" fmla="*/ 2370747 w 4964777"/>
              <a:gd name="connsiteY3" fmla="*/ 2493577 h 2493577"/>
              <a:gd name="connsiteX4" fmla="*/ 0 w 4964777"/>
              <a:gd name="connsiteY4" fmla="*/ 1047069 h 2493577"/>
              <a:gd name="connsiteX0" fmla="*/ 0 w 4964777"/>
              <a:gd name="connsiteY0" fmla="*/ 1051188 h 2497696"/>
              <a:gd name="connsiteX1" fmla="*/ 2514909 w 4964777"/>
              <a:gd name="connsiteY1" fmla="*/ 0 h 2497696"/>
              <a:gd name="connsiteX2" fmla="*/ 4964777 w 4964777"/>
              <a:gd name="connsiteY2" fmla="*/ 1061821 h 2497696"/>
              <a:gd name="connsiteX3" fmla="*/ 2370747 w 4964777"/>
              <a:gd name="connsiteY3" fmla="*/ 2497696 h 2497696"/>
              <a:gd name="connsiteX4" fmla="*/ 0 w 4964777"/>
              <a:gd name="connsiteY4" fmla="*/ 1051188 h 2497696"/>
              <a:gd name="connsiteX0" fmla="*/ 0 w 4964777"/>
              <a:gd name="connsiteY0" fmla="*/ 1051188 h 2110518"/>
              <a:gd name="connsiteX1" fmla="*/ 2514909 w 4964777"/>
              <a:gd name="connsiteY1" fmla="*/ 0 h 2110518"/>
              <a:gd name="connsiteX2" fmla="*/ 4964777 w 4964777"/>
              <a:gd name="connsiteY2" fmla="*/ 1061821 h 2110518"/>
              <a:gd name="connsiteX3" fmla="*/ 2519028 w 4964777"/>
              <a:gd name="connsiteY3" fmla="*/ 2110518 h 2110518"/>
              <a:gd name="connsiteX4" fmla="*/ 0 w 4964777"/>
              <a:gd name="connsiteY4" fmla="*/ 1051188 h 2110518"/>
              <a:gd name="connsiteX0" fmla="*/ 0 w 4902993"/>
              <a:gd name="connsiteY0" fmla="*/ 1051188 h 2110518"/>
              <a:gd name="connsiteX1" fmla="*/ 2453125 w 4902993"/>
              <a:gd name="connsiteY1" fmla="*/ 0 h 2110518"/>
              <a:gd name="connsiteX2" fmla="*/ 4902993 w 4902993"/>
              <a:gd name="connsiteY2" fmla="*/ 1061821 h 2110518"/>
              <a:gd name="connsiteX3" fmla="*/ 2457244 w 4902993"/>
              <a:gd name="connsiteY3" fmla="*/ 2110518 h 2110518"/>
              <a:gd name="connsiteX4" fmla="*/ 0 w 4902993"/>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57244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755" h="2110518">
                <a:moveTo>
                  <a:pt x="0" y="1051188"/>
                </a:moveTo>
                <a:lnTo>
                  <a:pt x="2453125" y="0"/>
                </a:lnTo>
                <a:lnTo>
                  <a:pt x="4894755" y="1065940"/>
                </a:lnTo>
                <a:lnTo>
                  <a:pt x="2461363" y="2110518"/>
                </a:lnTo>
                <a:lnTo>
                  <a:pt x="0" y="1051188"/>
                </a:lnTo>
                <a:close/>
              </a:path>
            </a:pathLst>
          </a:custGeom>
          <a:solidFill>
            <a:schemeClr val="bg2">
              <a:lumMod val="90000"/>
            </a:schemeClr>
          </a:solidFill>
        </p:spPr>
        <p:txBody>
          <a:bodyPr rtlCol="0"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latin typeface="Segoe UI" panose="020B0502040204020203" pitchFamily="34" charset="0"/>
              </a:defRPr>
            </a:lvl1pPr>
          </a:lstStyle>
          <a:p>
            <a:pPr lvl="0"/>
            <a:r>
              <a:rPr lang="en-US" noProof="0"/>
              <a:t>Click icon to add picture</a:t>
            </a:r>
            <a:endParaRPr lang="en-US" noProof="0" dirty="0"/>
          </a:p>
        </p:txBody>
      </p:sp>
      <p:sp>
        <p:nvSpPr>
          <p:cNvPr id="20" name="Text Placeholder 6"/>
          <p:cNvSpPr>
            <a:spLocks noGrp="1"/>
          </p:cNvSpPr>
          <p:nvPr>
            <p:ph type="body" sz="quarter" idx="19"/>
          </p:nvPr>
        </p:nvSpPr>
        <p:spPr>
          <a:xfrm>
            <a:off x="801348" y="1795168"/>
            <a:ext cx="5767555" cy="4152191"/>
          </a:xfrm>
        </p:spPr>
        <p:txBody>
          <a:bodyPr>
            <a:noAutofit/>
          </a:bodyPr>
          <a:lstStyle>
            <a:lvl1pPr algn="l">
              <a:lnSpc>
                <a:spcPct val="120000"/>
              </a:lnSpc>
              <a:spcBef>
                <a:spcPts val="1350"/>
              </a:spcBef>
              <a:defRPr sz="1200">
                <a:latin typeface="Segoe UI" panose="020B0502040204020203" pitchFamily="34" charset="0"/>
                <a:ea typeface="Verdana" panose="020B0604030504040204" pitchFamily="34" charset="0"/>
              </a:defRPr>
            </a:lvl1pPr>
            <a:lvl2pPr>
              <a:defRPr sz="1050">
                <a:latin typeface="+mn-lt"/>
              </a:defRPr>
            </a:lvl2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6" name="Picture 15" descr="A picture containing object, clock&#10;&#10;Description automatically generated">
            <a:extLst>
              <a:ext uri="{FF2B5EF4-FFF2-40B4-BE49-F238E27FC236}">
                <a16:creationId xmlns:a16="http://schemas.microsoft.com/office/drawing/2014/main" id="{7225D6EB-62EF-4CBF-BAE2-EAB980BE54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Shape&#10;&#10;Description automatically generated with medium confidence">
            <a:extLst>
              <a:ext uri="{FF2B5EF4-FFF2-40B4-BE49-F238E27FC236}">
                <a16:creationId xmlns:a16="http://schemas.microsoft.com/office/drawing/2014/main" id="{5AA1B1E6-040D-437A-8C79-A7E3680C9FCA}"/>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7" name="Diamond 26">
            <a:extLst>
              <a:ext uri="{FF2B5EF4-FFF2-40B4-BE49-F238E27FC236}">
                <a16:creationId xmlns:a16="http://schemas.microsoft.com/office/drawing/2014/main" id="{874E4277-7DB2-4714-965D-78F63E7FFE2B}"/>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6E2C6805-1136-4CE9-986F-368A8F9905F1}"/>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3FB8ED0-8450-FAAD-AEF4-F1D5206C53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4" name="Diamond 3">
            <a:extLst>
              <a:ext uri="{FF2B5EF4-FFF2-40B4-BE49-F238E27FC236}">
                <a16:creationId xmlns:a16="http://schemas.microsoft.com/office/drawing/2014/main" id="{36D19C4B-2A3D-919B-C14A-67E24E7977A2}"/>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BFF6D78-A06D-AB4B-517A-DB1EDE1538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12" name="Diamond 11">
            <a:extLst>
              <a:ext uri="{FF2B5EF4-FFF2-40B4-BE49-F238E27FC236}">
                <a16:creationId xmlns:a16="http://schemas.microsoft.com/office/drawing/2014/main" id="{5C117266-09E7-10F3-5F63-B7E3F730BDDC}"/>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een leaf in a circle&#10;&#10;Description automatically generated">
            <a:extLst>
              <a:ext uri="{FF2B5EF4-FFF2-40B4-BE49-F238E27FC236}">
                <a16:creationId xmlns:a16="http://schemas.microsoft.com/office/drawing/2014/main" id="{94B4EC3A-C248-B83D-C9D6-C095622ED6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5" name="Title 1">
            <a:extLst>
              <a:ext uri="{FF2B5EF4-FFF2-40B4-BE49-F238E27FC236}">
                <a16:creationId xmlns:a16="http://schemas.microsoft.com/office/drawing/2014/main" id="{39ABF440-EAB2-C517-3478-183A4D20C052}"/>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8" name="Title 1">
            <a:extLst>
              <a:ext uri="{FF2B5EF4-FFF2-40B4-BE49-F238E27FC236}">
                <a16:creationId xmlns:a16="http://schemas.microsoft.com/office/drawing/2014/main" id="{1021FD0F-81B0-3D2E-DCA9-B4647709F30B}"/>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9" name="Title 1">
            <a:extLst>
              <a:ext uri="{FF2B5EF4-FFF2-40B4-BE49-F238E27FC236}">
                <a16:creationId xmlns:a16="http://schemas.microsoft.com/office/drawing/2014/main" id="{9E53EB2D-B9C3-C75A-893A-CD1D2DE83919}"/>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21" name="Title 1">
            <a:extLst>
              <a:ext uri="{FF2B5EF4-FFF2-40B4-BE49-F238E27FC236}">
                <a16:creationId xmlns:a16="http://schemas.microsoft.com/office/drawing/2014/main" id="{3C29AD60-079D-3EB3-0DB8-C51A8A4CB27E}"/>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2" name="Diamond 21">
            <a:extLst>
              <a:ext uri="{FF2B5EF4-FFF2-40B4-BE49-F238E27FC236}">
                <a16:creationId xmlns:a16="http://schemas.microsoft.com/office/drawing/2014/main" id="{CB0A6CE0-1649-F5B3-41DE-10E477670BA2}"/>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01022A34-3A37-4711-283D-E54D1D351433}"/>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6A260C17-941A-7DCE-46DD-078062C90240}"/>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3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amond Large Photo">
    <p:spTree>
      <p:nvGrpSpPr>
        <p:cNvPr id="1" name=""/>
        <p:cNvGrpSpPr/>
        <p:nvPr/>
      </p:nvGrpSpPr>
      <p:grpSpPr>
        <a:xfrm>
          <a:off x="0" y="0"/>
          <a:ext cx="0" cy="0"/>
          <a:chOff x="0" y="0"/>
          <a:chExt cx="0" cy="0"/>
        </a:xfrm>
      </p:grpSpPr>
      <p:sp>
        <p:nvSpPr>
          <p:cNvPr id="14" name="Picture Placeholder 13"/>
          <p:cNvSpPr>
            <a:spLocks noGrp="1"/>
          </p:cNvSpPr>
          <p:nvPr>
            <p:ph type="pic" sz="quarter" idx="21"/>
          </p:nvPr>
        </p:nvSpPr>
        <p:spPr>
          <a:xfrm>
            <a:off x="2321029" y="345528"/>
            <a:ext cx="7549945" cy="3255381"/>
          </a:xfrm>
          <a:custGeom>
            <a:avLst/>
            <a:gdLst>
              <a:gd name="connsiteX0" fmla="*/ 3418877 w 6837754"/>
              <a:gd name="connsiteY0" fmla="*/ 196633 h 2948299"/>
              <a:gd name="connsiteX1" fmla="*/ 6381711 w 6837754"/>
              <a:gd name="connsiteY1" fmla="*/ 1474147 h 2948299"/>
              <a:gd name="connsiteX2" fmla="*/ 3418877 w 6837754"/>
              <a:gd name="connsiteY2" fmla="*/ 2751660 h 2948299"/>
              <a:gd name="connsiteX3" fmla="*/ 456042 w 6837754"/>
              <a:gd name="connsiteY3" fmla="*/ 1474147 h 2948299"/>
              <a:gd name="connsiteX4" fmla="*/ 3418877 w 6837754"/>
              <a:gd name="connsiteY4" fmla="*/ 91216 h 2948299"/>
              <a:gd name="connsiteX5" fmla="*/ 211555 w 6837754"/>
              <a:gd name="connsiteY5" fmla="*/ 1474148 h 2948299"/>
              <a:gd name="connsiteX6" fmla="*/ 3418877 w 6837754"/>
              <a:gd name="connsiteY6" fmla="*/ 2857079 h 2948299"/>
              <a:gd name="connsiteX7" fmla="*/ 6626199 w 6837754"/>
              <a:gd name="connsiteY7" fmla="*/ 1474148 h 2948299"/>
              <a:gd name="connsiteX8" fmla="*/ 3426906 w 6837754"/>
              <a:gd name="connsiteY8" fmla="*/ 0 h 2948299"/>
              <a:gd name="connsiteX9" fmla="*/ 6837754 w 6837754"/>
              <a:gd name="connsiteY9" fmla="*/ 1489070 h 2948299"/>
              <a:gd name="connsiteX10" fmla="*/ 3438414 w 6837754"/>
              <a:gd name="connsiteY10" fmla="*/ 2948299 h 2948299"/>
              <a:gd name="connsiteX11" fmla="*/ 0 w 6837754"/>
              <a:gd name="connsiteY11" fmla="*/ 1468463 h 294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7754" h="2948299">
                <a:moveTo>
                  <a:pt x="3418877" y="196633"/>
                </a:moveTo>
                <a:lnTo>
                  <a:pt x="6381711" y="1474147"/>
                </a:lnTo>
                <a:lnTo>
                  <a:pt x="3418877" y="2751660"/>
                </a:lnTo>
                <a:lnTo>
                  <a:pt x="456042" y="1474147"/>
                </a:lnTo>
                <a:close/>
                <a:moveTo>
                  <a:pt x="3418877" y="91216"/>
                </a:moveTo>
                <a:lnTo>
                  <a:pt x="211555" y="1474148"/>
                </a:lnTo>
                <a:lnTo>
                  <a:pt x="3418877" y="2857079"/>
                </a:lnTo>
                <a:lnTo>
                  <a:pt x="6626199" y="1474148"/>
                </a:lnTo>
                <a:close/>
                <a:moveTo>
                  <a:pt x="3426906" y="0"/>
                </a:moveTo>
                <a:lnTo>
                  <a:pt x="6837754" y="1489070"/>
                </a:lnTo>
                <a:lnTo>
                  <a:pt x="3438414" y="2948299"/>
                </a:lnTo>
                <a:lnTo>
                  <a:pt x="0" y="1468463"/>
                </a:lnTo>
                <a:close/>
              </a:path>
            </a:pathLst>
          </a:custGeom>
          <a:noFill/>
        </p:spPr>
        <p:txBody>
          <a:bodyPr rtlCol="0" anchor="ctr">
            <a:noAutofit/>
          </a:bodyPr>
          <a:lstStyle>
            <a:lvl1pPr marL="0" indent="0">
              <a:buNone/>
              <a:defRPr sz="900">
                <a:latin typeface="Segoe UI" panose="020B0502040204020203" pitchFamily="34" charset="0"/>
              </a:defRPr>
            </a:lvl1pPr>
          </a:lstStyle>
          <a:p>
            <a:pPr lvl="0"/>
            <a:r>
              <a:rPr lang="en-US" noProof="0"/>
              <a:t>Click icon to add picture</a:t>
            </a:r>
            <a:endParaRPr lang="en-US" noProof="0" dirty="0"/>
          </a:p>
        </p:txBody>
      </p:sp>
      <p:sp>
        <p:nvSpPr>
          <p:cNvPr id="15" name="Title 1"/>
          <p:cNvSpPr>
            <a:spLocks noGrp="1"/>
          </p:cNvSpPr>
          <p:nvPr>
            <p:ph type="title"/>
          </p:nvPr>
        </p:nvSpPr>
        <p:spPr>
          <a:xfrm>
            <a:off x="1987451" y="3741143"/>
            <a:ext cx="8217100" cy="1082842"/>
          </a:xfrm>
          <a:prstGeom prst="rect">
            <a:avLst/>
          </a:prstGeom>
        </p:spPr>
        <p:txBody>
          <a:bodyPr anchor="ctr">
            <a:normAutofit/>
          </a:bodyPr>
          <a:lstStyle>
            <a:lvl1pPr algn="ctr">
              <a:defRPr sz="2400" spc="0"/>
            </a:lvl1pPr>
          </a:lstStyle>
          <a:p>
            <a:r>
              <a:rPr lang="en-US"/>
              <a:t>Click to edit Master title style</a:t>
            </a:r>
            <a:endParaRPr lang="en-US" dirty="0"/>
          </a:p>
        </p:txBody>
      </p:sp>
      <p:sp>
        <p:nvSpPr>
          <p:cNvPr id="16" name="Text Placeholder 21"/>
          <p:cNvSpPr>
            <a:spLocks noGrp="1"/>
          </p:cNvSpPr>
          <p:nvPr>
            <p:ph type="body" sz="quarter" idx="20"/>
          </p:nvPr>
        </p:nvSpPr>
        <p:spPr>
          <a:xfrm>
            <a:off x="1987451" y="4939538"/>
            <a:ext cx="8217100" cy="1265238"/>
          </a:xfrm>
        </p:spPr>
        <p:txBody>
          <a:bodyPr/>
          <a:lstStyle>
            <a:lvl1pPr>
              <a:lnSpc>
                <a:spcPct val="120000"/>
              </a:lnSpc>
              <a:defRPr sz="1200">
                <a:solidFill>
                  <a:schemeClr val="bg1">
                    <a:lumMod val="50000"/>
                  </a:schemeClr>
                </a:solidFill>
                <a:latin typeface="+mn-lt"/>
              </a:defRPr>
            </a:lvl1pPr>
          </a:lstStyle>
          <a:p>
            <a:pPr lvl="0"/>
            <a:r>
              <a:rPr lang="en-US"/>
              <a:t>Click to edit Master text styles</a:t>
            </a:r>
          </a:p>
        </p:txBody>
      </p:sp>
      <p:pic>
        <p:nvPicPr>
          <p:cNvPr id="19" name="Picture 18" descr="A picture containing object, clock&#10;&#10;Description automatically generated">
            <a:extLst>
              <a:ext uri="{FF2B5EF4-FFF2-40B4-BE49-F238E27FC236}">
                <a16:creationId xmlns:a16="http://schemas.microsoft.com/office/drawing/2014/main" id="{579B2A9A-E009-4EC4-8C55-116C048398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Shape&#10;&#10;Description automatically generated with medium confidence">
            <a:extLst>
              <a:ext uri="{FF2B5EF4-FFF2-40B4-BE49-F238E27FC236}">
                <a16:creationId xmlns:a16="http://schemas.microsoft.com/office/drawing/2014/main" id="{E617BF86-D2CE-4B71-9CDD-F37FA7836FBA}"/>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4" name="Diamond 23">
            <a:extLst>
              <a:ext uri="{FF2B5EF4-FFF2-40B4-BE49-F238E27FC236}">
                <a16:creationId xmlns:a16="http://schemas.microsoft.com/office/drawing/2014/main" id="{9A68579C-92E1-43F9-A087-B0238EFE5D20}"/>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82AB10AE-A930-4C74-A26C-24594D15977F}"/>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E4B94B3-434A-A82A-6F46-FDAAC9E53A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4" name="Diamond 3">
            <a:extLst>
              <a:ext uri="{FF2B5EF4-FFF2-40B4-BE49-F238E27FC236}">
                <a16:creationId xmlns:a16="http://schemas.microsoft.com/office/drawing/2014/main" id="{60BF7535-0102-A094-4B51-EC7C53C2B034}"/>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4ACA10-F8C1-EC25-A522-415BAFA60C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6" name="Diamond 5">
            <a:extLst>
              <a:ext uri="{FF2B5EF4-FFF2-40B4-BE49-F238E27FC236}">
                <a16:creationId xmlns:a16="http://schemas.microsoft.com/office/drawing/2014/main" id="{85C939C6-6028-38D5-A1FF-C97BEC478913}"/>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leaf in a circle&#10;&#10;Description automatically generated">
            <a:extLst>
              <a:ext uri="{FF2B5EF4-FFF2-40B4-BE49-F238E27FC236}">
                <a16:creationId xmlns:a16="http://schemas.microsoft.com/office/drawing/2014/main" id="{B17716F6-95D2-242D-79C7-F09E5B2C0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8" name="Title 1">
            <a:extLst>
              <a:ext uri="{FF2B5EF4-FFF2-40B4-BE49-F238E27FC236}">
                <a16:creationId xmlns:a16="http://schemas.microsoft.com/office/drawing/2014/main" id="{B73D30C8-0BA6-CE08-ED28-F8A139032CBE}"/>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9" name="Title 1">
            <a:extLst>
              <a:ext uri="{FF2B5EF4-FFF2-40B4-BE49-F238E27FC236}">
                <a16:creationId xmlns:a16="http://schemas.microsoft.com/office/drawing/2014/main" id="{AD3445E4-8F0F-8722-2841-D52683CDEC75}"/>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0" name="Title 1">
            <a:extLst>
              <a:ext uri="{FF2B5EF4-FFF2-40B4-BE49-F238E27FC236}">
                <a16:creationId xmlns:a16="http://schemas.microsoft.com/office/drawing/2014/main" id="{91CAC76C-8C29-FC91-3482-65E3487CED8B}"/>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1" name="Title 1">
            <a:extLst>
              <a:ext uri="{FF2B5EF4-FFF2-40B4-BE49-F238E27FC236}">
                <a16:creationId xmlns:a16="http://schemas.microsoft.com/office/drawing/2014/main" id="{60B0CF31-4F39-4D54-7BDF-B9C526EEC09D}"/>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2" name="Diamond 11">
            <a:extLst>
              <a:ext uri="{FF2B5EF4-FFF2-40B4-BE49-F238E27FC236}">
                <a16:creationId xmlns:a16="http://schemas.microsoft.com/office/drawing/2014/main" id="{85882FE4-78F1-B084-A03F-9D4F0E617562}"/>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0E49B073-6B60-4D73-9512-38B88AC9EE79}"/>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a:extLst>
              <a:ext uri="{FF2B5EF4-FFF2-40B4-BE49-F238E27FC236}">
                <a16:creationId xmlns:a16="http://schemas.microsoft.com/office/drawing/2014/main" id="{5B96D589-F59C-3E70-8474-30703A5DCFAE}"/>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036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ctangle Large Photo">
    <p:spTree>
      <p:nvGrpSpPr>
        <p:cNvPr id="1" name=""/>
        <p:cNvGrpSpPr/>
        <p:nvPr/>
      </p:nvGrpSpPr>
      <p:grpSpPr>
        <a:xfrm>
          <a:off x="0" y="0"/>
          <a:ext cx="0" cy="0"/>
          <a:chOff x="0" y="0"/>
          <a:chExt cx="0" cy="0"/>
        </a:xfrm>
      </p:grpSpPr>
      <p:sp>
        <p:nvSpPr>
          <p:cNvPr id="2" name="Title 1"/>
          <p:cNvSpPr>
            <a:spLocks noGrp="1"/>
          </p:cNvSpPr>
          <p:nvPr>
            <p:ph type="title"/>
          </p:nvPr>
        </p:nvSpPr>
        <p:spPr>
          <a:xfrm>
            <a:off x="2002919" y="3666994"/>
            <a:ext cx="8217100" cy="1082842"/>
          </a:xfrm>
          <a:prstGeom prst="rect">
            <a:avLst/>
          </a:prstGeom>
        </p:spPr>
        <p:txBody>
          <a:bodyPr anchor="ctr">
            <a:normAutofit/>
          </a:bodyPr>
          <a:lstStyle>
            <a:lvl1pPr algn="ctr">
              <a:defRPr sz="2400"/>
            </a:lvl1pPr>
          </a:lstStyle>
          <a:p>
            <a:r>
              <a:rPr lang="en-US"/>
              <a:t>Click to edit Master title style</a:t>
            </a:r>
            <a:endParaRPr lang="en-US" dirty="0"/>
          </a:p>
        </p:txBody>
      </p:sp>
      <p:sp>
        <p:nvSpPr>
          <p:cNvPr id="20" name="Picture Placeholder 19"/>
          <p:cNvSpPr>
            <a:spLocks noGrp="1"/>
          </p:cNvSpPr>
          <p:nvPr>
            <p:ph type="pic" sz="quarter" idx="19"/>
          </p:nvPr>
        </p:nvSpPr>
        <p:spPr>
          <a:xfrm>
            <a:off x="3409772" y="493380"/>
            <a:ext cx="5403395" cy="2935621"/>
          </a:xfrm>
          <a:custGeom>
            <a:avLst/>
            <a:gdLst>
              <a:gd name="connsiteX0" fmla="*/ 190340 w 5403394"/>
              <a:gd name="connsiteY0" fmla="*/ 172547 h 2935621"/>
              <a:gd name="connsiteX1" fmla="*/ 5200311 w 5403394"/>
              <a:gd name="connsiteY1" fmla="*/ 172547 h 2935621"/>
              <a:gd name="connsiteX2" fmla="*/ 5200311 w 5403394"/>
              <a:gd name="connsiteY2" fmla="*/ 2750959 h 2935621"/>
              <a:gd name="connsiteX3" fmla="*/ 190340 w 5403394"/>
              <a:gd name="connsiteY3" fmla="*/ 2750959 h 2935621"/>
              <a:gd name="connsiteX4" fmla="*/ 113962 w 5403394"/>
              <a:gd name="connsiteY4" fmla="*/ 96168 h 2935621"/>
              <a:gd name="connsiteX5" fmla="*/ 113962 w 5403394"/>
              <a:gd name="connsiteY5" fmla="*/ 2827337 h 2935621"/>
              <a:gd name="connsiteX6" fmla="*/ 133012 w 5403394"/>
              <a:gd name="connsiteY6" fmla="*/ 2827337 h 2935621"/>
              <a:gd name="connsiteX7" fmla="*/ 190340 w 5403394"/>
              <a:gd name="connsiteY7" fmla="*/ 2827337 h 2935621"/>
              <a:gd name="connsiteX8" fmla="*/ 5200311 w 5403394"/>
              <a:gd name="connsiteY8" fmla="*/ 2827337 h 2935621"/>
              <a:gd name="connsiteX9" fmla="*/ 5257639 w 5403394"/>
              <a:gd name="connsiteY9" fmla="*/ 2827337 h 2935621"/>
              <a:gd name="connsiteX10" fmla="*/ 5276689 w 5403394"/>
              <a:gd name="connsiteY10" fmla="*/ 2827337 h 2935621"/>
              <a:gd name="connsiteX11" fmla="*/ 5276689 w 5403394"/>
              <a:gd name="connsiteY11" fmla="*/ 96168 h 2935621"/>
              <a:gd name="connsiteX12" fmla="*/ 5200311 w 5403394"/>
              <a:gd name="connsiteY12" fmla="*/ 96168 h 2935621"/>
              <a:gd name="connsiteX13" fmla="*/ 5200311 w 5403394"/>
              <a:gd name="connsiteY13" fmla="*/ 96169 h 2935621"/>
              <a:gd name="connsiteX14" fmla="*/ 190340 w 5403394"/>
              <a:gd name="connsiteY14" fmla="*/ 96169 h 2935621"/>
              <a:gd name="connsiteX15" fmla="*/ 190340 w 5403394"/>
              <a:gd name="connsiteY15" fmla="*/ 96168 h 2935621"/>
              <a:gd name="connsiteX16" fmla="*/ 0 w 5403394"/>
              <a:gd name="connsiteY16" fmla="*/ 0 h 2935621"/>
              <a:gd name="connsiteX17" fmla="*/ 5403394 w 5403394"/>
              <a:gd name="connsiteY17" fmla="*/ 0 h 2935621"/>
              <a:gd name="connsiteX18" fmla="*/ 5403394 w 5403394"/>
              <a:gd name="connsiteY18" fmla="*/ 2935621 h 2935621"/>
              <a:gd name="connsiteX19" fmla="*/ 0 w 5403394"/>
              <a:gd name="connsiteY19" fmla="*/ 2935621 h 293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3394" h="2935621">
                <a:moveTo>
                  <a:pt x="190340" y="172547"/>
                </a:moveTo>
                <a:lnTo>
                  <a:pt x="5200311" y="172547"/>
                </a:lnTo>
                <a:lnTo>
                  <a:pt x="5200311" y="2750959"/>
                </a:lnTo>
                <a:lnTo>
                  <a:pt x="190340" y="2750959"/>
                </a:lnTo>
                <a:close/>
                <a:moveTo>
                  <a:pt x="113962" y="96168"/>
                </a:moveTo>
                <a:lnTo>
                  <a:pt x="113962" y="2827337"/>
                </a:lnTo>
                <a:lnTo>
                  <a:pt x="133012" y="2827337"/>
                </a:lnTo>
                <a:lnTo>
                  <a:pt x="190340" y="2827337"/>
                </a:lnTo>
                <a:lnTo>
                  <a:pt x="5200311" y="2827337"/>
                </a:lnTo>
                <a:lnTo>
                  <a:pt x="5257639" y="2827337"/>
                </a:lnTo>
                <a:lnTo>
                  <a:pt x="5276689" y="2827337"/>
                </a:lnTo>
                <a:lnTo>
                  <a:pt x="5276689" y="96168"/>
                </a:lnTo>
                <a:lnTo>
                  <a:pt x="5200311" y="96168"/>
                </a:lnTo>
                <a:lnTo>
                  <a:pt x="5200311" y="96169"/>
                </a:lnTo>
                <a:lnTo>
                  <a:pt x="190340" y="96169"/>
                </a:lnTo>
                <a:lnTo>
                  <a:pt x="190340" y="96168"/>
                </a:lnTo>
                <a:close/>
                <a:moveTo>
                  <a:pt x="0" y="0"/>
                </a:moveTo>
                <a:lnTo>
                  <a:pt x="5403394" y="0"/>
                </a:lnTo>
                <a:lnTo>
                  <a:pt x="5403394" y="2935621"/>
                </a:lnTo>
                <a:lnTo>
                  <a:pt x="0" y="2935621"/>
                </a:lnTo>
                <a:close/>
              </a:path>
            </a:pathLst>
          </a:custGeom>
        </p:spPr>
        <p:txBody>
          <a:bodyPr rtlCol="0"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latin typeface="Segoe UI" panose="020B0502040204020203" pitchFamily="34" charset="0"/>
              </a:defRPr>
            </a:lvl1pPr>
          </a:lstStyle>
          <a:p>
            <a:pPr lvl="0"/>
            <a:r>
              <a:rPr lang="en-US" noProof="0"/>
              <a:t>Click icon to add picture</a:t>
            </a:r>
            <a:endParaRPr lang="en-US" noProof="0" dirty="0"/>
          </a:p>
        </p:txBody>
      </p:sp>
      <p:sp>
        <p:nvSpPr>
          <p:cNvPr id="22" name="Text Placeholder 21"/>
          <p:cNvSpPr>
            <a:spLocks noGrp="1"/>
          </p:cNvSpPr>
          <p:nvPr>
            <p:ph type="body" sz="quarter" idx="20"/>
          </p:nvPr>
        </p:nvSpPr>
        <p:spPr>
          <a:xfrm>
            <a:off x="2002919" y="4865389"/>
            <a:ext cx="8217100" cy="1265238"/>
          </a:xfrm>
        </p:spPr>
        <p:txBody>
          <a:bodyPr/>
          <a:lstStyle>
            <a:lvl1pPr>
              <a:lnSpc>
                <a:spcPct val="120000"/>
              </a:lnSpc>
              <a:defRPr sz="1200">
                <a:solidFill>
                  <a:schemeClr val="bg1">
                    <a:lumMod val="50000"/>
                  </a:schemeClr>
                </a:solidFill>
                <a:latin typeface="+mn-lt"/>
              </a:defRPr>
            </a:lvl1pPr>
          </a:lstStyle>
          <a:p>
            <a:pPr lvl="0"/>
            <a:r>
              <a:rPr lang="en-US"/>
              <a:t>Click to edit Master text styles</a:t>
            </a:r>
          </a:p>
        </p:txBody>
      </p:sp>
      <p:pic>
        <p:nvPicPr>
          <p:cNvPr id="12" name="Picture 11" descr="A picture containing object, clock&#10;&#10;Description automatically generated">
            <a:extLst>
              <a:ext uri="{FF2B5EF4-FFF2-40B4-BE49-F238E27FC236}">
                <a16:creationId xmlns:a16="http://schemas.microsoft.com/office/drawing/2014/main" id="{5FAD78B8-9FCB-4FDF-A49E-3021A60AFF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Shape&#10;&#10;Description automatically generated with medium confidence">
            <a:extLst>
              <a:ext uri="{FF2B5EF4-FFF2-40B4-BE49-F238E27FC236}">
                <a16:creationId xmlns:a16="http://schemas.microsoft.com/office/drawing/2014/main" id="{2A07FF94-E485-4006-8000-C8FE766527F1}"/>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17" name="Diamond 16">
            <a:extLst>
              <a:ext uri="{FF2B5EF4-FFF2-40B4-BE49-F238E27FC236}">
                <a16:creationId xmlns:a16="http://schemas.microsoft.com/office/drawing/2014/main" id="{9732A272-1BEC-4492-8FDB-818CCE4A03C1}"/>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2AE96DFD-48C9-474E-BB32-4335A1A0BA5C}"/>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BA19F7B-138E-C5DC-DD5C-92F8818E23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5" name="Diamond 4">
            <a:extLst>
              <a:ext uri="{FF2B5EF4-FFF2-40B4-BE49-F238E27FC236}">
                <a16:creationId xmlns:a16="http://schemas.microsoft.com/office/drawing/2014/main" id="{C003294E-E90C-0B2A-60EC-3E215A815C82}"/>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6E6C88-B42A-4FE3-5AA6-C408DE6E560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7" name="Diamond 6">
            <a:extLst>
              <a:ext uri="{FF2B5EF4-FFF2-40B4-BE49-F238E27FC236}">
                <a16:creationId xmlns:a16="http://schemas.microsoft.com/office/drawing/2014/main" id="{A3C3DAD6-54C1-16E2-7E66-F3592A63B1E5}"/>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leaf in a circle&#10;&#10;Description automatically generated">
            <a:extLst>
              <a:ext uri="{FF2B5EF4-FFF2-40B4-BE49-F238E27FC236}">
                <a16:creationId xmlns:a16="http://schemas.microsoft.com/office/drawing/2014/main" id="{B1BBF2D4-236D-EC62-52CB-A80ABB78A0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9" name="Title 1">
            <a:extLst>
              <a:ext uri="{FF2B5EF4-FFF2-40B4-BE49-F238E27FC236}">
                <a16:creationId xmlns:a16="http://schemas.microsoft.com/office/drawing/2014/main" id="{42BA75FF-2072-9BAA-B144-F587DF040E56}"/>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0" name="Title 1">
            <a:extLst>
              <a:ext uri="{FF2B5EF4-FFF2-40B4-BE49-F238E27FC236}">
                <a16:creationId xmlns:a16="http://schemas.microsoft.com/office/drawing/2014/main" id="{102BE284-7E50-6EEE-7988-EB53D5E6796A}"/>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1" name="Title 1">
            <a:extLst>
              <a:ext uri="{FF2B5EF4-FFF2-40B4-BE49-F238E27FC236}">
                <a16:creationId xmlns:a16="http://schemas.microsoft.com/office/drawing/2014/main" id="{5104B1AB-8ADC-FC45-626D-E6207D8787EB}"/>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5" name="Title 1">
            <a:extLst>
              <a:ext uri="{FF2B5EF4-FFF2-40B4-BE49-F238E27FC236}">
                <a16:creationId xmlns:a16="http://schemas.microsoft.com/office/drawing/2014/main" id="{FE79DEEF-BDEF-A28C-B9A1-9EFA9923FC19}"/>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6" name="Diamond 15">
            <a:extLst>
              <a:ext uri="{FF2B5EF4-FFF2-40B4-BE49-F238E27FC236}">
                <a16:creationId xmlns:a16="http://schemas.microsoft.com/office/drawing/2014/main" id="{A08DEB41-461B-E2B0-F2A0-D2AE8B7B8E96}"/>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DB452113-7054-0756-3F0C-0DE21238139F}"/>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2824D5C8-56EF-A991-2D16-05EBD4D917D9}"/>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935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mall Photo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647F58-9C10-4372-BC99-0CB2698DFA20}"/>
              </a:ext>
            </a:extLst>
          </p:cNvPr>
          <p:cNvSpPr/>
          <p:nvPr/>
        </p:nvSpPr>
        <p:spPr>
          <a:xfrm>
            <a:off x="7595039" y="1846264"/>
            <a:ext cx="2086822" cy="2086822"/>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ext Placeholder 3"/>
          <p:cNvSpPr>
            <a:spLocks noGrp="1"/>
          </p:cNvSpPr>
          <p:nvPr>
            <p:ph type="body" sz="quarter" idx="21"/>
          </p:nvPr>
        </p:nvSpPr>
        <p:spPr>
          <a:xfrm>
            <a:off x="7696883" y="4824841"/>
            <a:ext cx="2087435" cy="1118759"/>
          </a:xfrm>
        </p:spPr>
        <p:txBody>
          <a:bodyPr>
            <a:noAutofit/>
          </a:bodyPr>
          <a:lstStyle>
            <a:lvl1pPr>
              <a:lnSpc>
                <a:spcPct val="120000"/>
              </a:lnSpc>
              <a:defRPr sz="1200">
                <a:latin typeface="Segoe UI" panose="020B0502040204020203" pitchFamily="34" charset="0"/>
              </a:defRPr>
            </a:lvl1pPr>
          </a:lstStyle>
          <a:p>
            <a:pPr lvl="0"/>
            <a:r>
              <a:rPr lang="en-US"/>
              <a:t>Click to edit Master text styles</a:t>
            </a:r>
          </a:p>
        </p:txBody>
      </p:sp>
      <p:sp>
        <p:nvSpPr>
          <p:cNvPr id="15" name="Text Placeholder 12"/>
          <p:cNvSpPr>
            <a:spLocks noGrp="1"/>
          </p:cNvSpPr>
          <p:nvPr>
            <p:ph type="body" sz="quarter" idx="23"/>
          </p:nvPr>
        </p:nvSpPr>
        <p:spPr>
          <a:xfrm>
            <a:off x="7694614" y="4172620"/>
            <a:ext cx="2088162" cy="541399"/>
          </a:xfrm>
        </p:spPr>
        <p:txBody>
          <a:bodyPr anchor="ctr">
            <a:noAutofit/>
          </a:bodyPr>
          <a:lstStyle>
            <a:lvl1pPr algn="ctr">
              <a:defRPr sz="1200" spc="225">
                <a:solidFill>
                  <a:schemeClr val="bg2">
                    <a:lumMod val="50000"/>
                  </a:schemeClr>
                </a:solidFill>
                <a:latin typeface="Arial MT Black" panose="01010101010101010101" pitchFamily="2" charset="0"/>
              </a:defRPr>
            </a:lvl1pPr>
          </a:lstStyle>
          <a:p>
            <a:pPr lvl="0"/>
            <a:r>
              <a:rPr lang="en-US"/>
              <a:t>Click to edit Master text styles</a:t>
            </a:r>
          </a:p>
        </p:txBody>
      </p:sp>
      <p:sp>
        <p:nvSpPr>
          <p:cNvPr id="19" name="Picture Placeholder 15"/>
          <p:cNvSpPr>
            <a:spLocks noGrp="1"/>
          </p:cNvSpPr>
          <p:nvPr>
            <p:ph type="pic" sz="quarter" idx="26"/>
          </p:nvPr>
        </p:nvSpPr>
        <p:spPr>
          <a:xfrm>
            <a:off x="7696200" y="1938034"/>
            <a:ext cx="2086598" cy="2088163"/>
          </a:xfrm>
          <a:solidFill>
            <a:schemeClr val="bg1"/>
          </a:solidFill>
          <a:ln w="12700">
            <a:solidFill>
              <a:schemeClr val="tx1"/>
            </a:solidFill>
          </a:ln>
        </p:spPr>
        <p:txBody>
          <a:bodyPr rtlCol="0" anchor="ctr">
            <a:normAutofit/>
          </a:bodyPr>
          <a:lstStyle>
            <a:lvl1pPr>
              <a:defRPr sz="900">
                <a:latin typeface="Segoe UI" panose="020B0502040204020203" pitchFamily="34" charset="0"/>
              </a:defRPr>
            </a:lvl1pPr>
          </a:lstStyle>
          <a:p>
            <a:pPr lvl="0"/>
            <a:r>
              <a:rPr lang="en-US" noProof="0"/>
              <a:t>Click icon to add picture</a:t>
            </a:r>
            <a:endParaRPr lang="en-US" noProof="0" dirty="0"/>
          </a:p>
        </p:txBody>
      </p:sp>
      <p:sp>
        <p:nvSpPr>
          <p:cNvPr id="22" name="Text Placeholder 11"/>
          <p:cNvSpPr>
            <a:spLocks noGrp="1"/>
          </p:cNvSpPr>
          <p:nvPr>
            <p:ph type="body" sz="quarter" idx="10"/>
          </p:nvPr>
        </p:nvSpPr>
        <p:spPr>
          <a:xfrm>
            <a:off x="3297474" y="1108354"/>
            <a:ext cx="5381625" cy="453286"/>
          </a:xfrm>
        </p:spPr>
        <p:txBody>
          <a:bodyPr anchor="ctr">
            <a:noAutofit/>
          </a:bodyPr>
          <a:lstStyle>
            <a:lvl1pPr>
              <a:defRPr sz="1800">
                <a:latin typeface="Segoe UI" panose="020B0502040204020203" pitchFamily="34" charset="0"/>
              </a:defRPr>
            </a:lvl1pPr>
          </a:lstStyle>
          <a:p>
            <a:pPr lvl="0"/>
            <a:r>
              <a:rPr lang="en-US"/>
              <a:t>Click to edit Master text styles</a:t>
            </a:r>
          </a:p>
        </p:txBody>
      </p:sp>
      <p:sp>
        <p:nvSpPr>
          <p:cNvPr id="28" name="Text Placeholder 27"/>
          <p:cNvSpPr>
            <a:spLocks noGrp="1"/>
          </p:cNvSpPr>
          <p:nvPr>
            <p:ph type="body" sz="quarter" idx="27"/>
          </p:nvPr>
        </p:nvSpPr>
        <p:spPr>
          <a:xfrm>
            <a:off x="3297474" y="187327"/>
            <a:ext cx="5381625" cy="921029"/>
          </a:xfrm>
        </p:spPr>
        <p:txBody>
          <a:bodyPr anchor="b"/>
          <a:lstStyle>
            <a:lvl1pPr>
              <a:defRPr sz="2400" spc="0">
                <a:latin typeface="Arial MT Black" panose="01010101010101010101" pitchFamily="2" charset="0"/>
              </a:defRPr>
            </a:lvl1pPr>
          </a:lstStyle>
          <a:p>
            <a:pPr lvl="0"/>
            <a:r>
              <a:rPr lang="en-US"/>
              <a:t>Click to edit Master text styles</a:t>
            </a:r>
          </a:p>
        </p:txBody>
      </p:sp>
      <p:sp>
        <p:nvSpPr>
          <p:cNvPr id="25" name="Rectangle 24">
            <a:extLst>
              <a:ext uri="{FF2B5EF4-FFF2-40B4-BE49-F238E27FC236}">
                <a16:creationId xmlns:a16="http://schemas.microsoft.com/office/drawing/2014/main" id="{94D56EE3-AECA-4F54-BADC-A97AC4679F66}"/>
              </a:ext>
            </a:extLst>
          </p:cNvPr>
          <p:cNvSpPr/>
          <p:nvPr/>
        </p:nvSpPr>
        <p:spPr>
          <a:xfrm>
            <a:off x="4951540" y="1846264"/>
            <a:ext cx="2086822" cy="2086822"/>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Text Placeholder 3">
            <a:extLst>
              <a:ext uri="{FF2B5EF4-FFF2-40B4-BE49-F238E27FC236}">
                <a16:creationId xmlns:a16="http://schemas.microsoft.com/office/drawing/2014/main" id="{2BF06689-E78B-49A6-8A72-6E8267CE4267}"/>
              </a:ext>
            </a:extLst>
          </p:cNvPr>
          <p:cNvSpPr>
            <a:spLocks noGrp="1"/>
          </p:cNvSpPr>
          <p:nvPr>
            <p:ph type="body" sz="quarter" idx="30"/>
          </p:nvPr>
        </p:nvSpPr>
        <p:spPr>
          <a:xfrm>
            <a:off x="5053384" y="4824841"/>
            <a:ext cx="2087435" cy="1118759"/>
          </a:xfrm>
        </p:spPr>
        <p:txBody>
          <a:bodyPr>
            <a:noAutofit/>
          </a:bodyPr>
          <a:lstStyle>
            <a:lvl1pPr>
              <a:lnSpc>
                <a:spcPct val="120000"/>
              </a:lnSpc>
              <a:defRPr sz="1200">
                <a:latin typeface="Segoe UI" panose="020B0502040204020203" pitchFamily="34" charset="0"/>
              </a:defRPr>
            </a:lvl1pPr>
          </a:lstStyle>
          <a:p>
            <a:pPr lvl="0"/>
            <a:r>
              <a:rPr lang="en-US"/>
              <a:t>Click to edit Master text styles</a:t>
            </a:r>
          </a:p>
        </p:txBody>
      </p:sp>
      <p:sp>
        <p:nvSpPr>
          <p:cNvPr id="27" name="Text Placeholder 12">
            <a:extLst>
              <a:ext uri="{FF2B5EF4-FFF2-40B4-BE49-F238E27FC236}">
                <a16:creationId xmlns:a16="http://schemas.microsoft.com/office/drawing/2014/main" id="{283CE379-9FA3-40FA-9FA2-9E7B76CF319A}"/>
              </a:ext>
            </a:extLst>
          </p:cNvPr>
          <p:cNvSpPr>
            <a:spLocks noGrp="1"/>
          </p:cNvSpPr>
          <p:nvPr>
            <p:ph type="body" sz="quarter" idx="31"/>
          </p:nvPr>
        </p:nvSpPr>
        <p:spPr>
          <a:xfrm>
            <a:off x="5051115" y="4172620"/>
            <a:ext cx="2088162" cy="541399"/>
          </a:xfrm>
        </p:spPr>
        <p:txBody>
          <a:bodyPr anchor="ctr">
            <a:noAutofit/>
          </a:bodyPr>
          <a:lstStyle>
            <a:lvl1pPr algn="ctr">
              <a:defRPr sz="1200" spc="225">
                <a:solidFill>
                  <a:schemeClr val="bg2">
                    <a:lumMod val="50000"/>
                  </a:schemeClr>
                </a:solidFill>
                <a:latin typeface="Arial MT Black" panose="01010101010101010101" pitchFamily="2" charset="0"/>
              </a:defRPr>
            </a:lvl1pPr>
          </a:lstStyle>
          <a:p>
            <a:pPr lvl="0"/>
            <a:r>
              <a:rPr lang="en-US"/>
              <a:t>Click to edit Master text styles</a:t>
            </a:r>
          </a:p>
        </p:txBody>
      </p:sp>
      <p:sp>
        <p:nvSpPr>
          <p:cNvPr id="29" name="Picture Placeholder 15">
            <a:extLst>
              <a:ext uri="{FF2B5EF4-FFF2-40B4-BE49-F238E27FC236}">
                <a16:creationId xmlns:a16="http://schemas.microsoft.com/office/drawing/2014/main" id="{3436BB14-C7E7-4418-AF7E-C8D29C1BFD89}"/>
              </a:ext>
            </a:extLst>
          </p:cNvPr>
          <p:cNvSpPr>
            <a:spLocks noGrp="1"/>
          </p:cNvSpPr>
          <p:nvPr>
            <p:ph type="pic" sz="quarter" idx="32"/>
          </p:nvPr>
        </p:nvSpPr>
        <p:spPr>
          <a:xfrm>
            <a:off x="5052701" y="1938034"/>
            <a:ext cx="2086598" cy="2088163"/>
          </a:xfrm>
          <a:solidFill>
            <a:schemeClr val="bg1"/>
          </a:solidFill>
          <a:ln w="12700">
            <a:solidFill>
              <a:schemeClr val="tx1"/>
            </a:solidFill>
          </a:ln>
        </p:spPr>
        <p:txBody>
          <a:bodyPr rtlCol="0" anchor="ctr">
            <a:normAutofit/>
          </a:bodyPr>
          <a:lstStyle>
            <a:lvl1pPr>
              <a:defRPr sz="900">
                <a:latin typeface="Segoe UI" panose="020B0502040204020203" pitchFamily="34" charset="0"/>
              </a:defRPr>
            </a:lvl1pPr>
          </a:lstStyle>
          <a:p>
            <a:pPr lvl="0"/>
            <a:r>
              <a:rPr lang="en-US" noProof="0"/>
              <a:t>Click icon to add picture</a:t>
            </a:r>
            <a:endParaRPr lang="en-US" noProof="0" dirty="0"/>
          </a:p>
        </p:txBody>
      </p:sp>
      <p:sp>
        <p:nvSpPr>
          <p:cNvPr id="30" name="Rectangle 29">
            <a:extLst>
              <a:ext uri="{FF2B5EF4-FFF2-40B4-BE49-F238E27FC236}">
                <a16:creationId xmlns:a16="http://schemas.microsoft.com/office/drawing/2014/main" id="{7A9F2459-5E84-484A-A331-2BC281354C5B}"/>
              </a:ext>
            </a:extLst>
          </p:cNvPr>
          <p:cNvSpPr/>
          <p:nvPr/>
        </p:nvSpPr>
        <p:spPr>
          <a:xfrm>
            <a:off x="2206880" y="1846264"/>
            <a:ext cx="2086822" cy="2086822"/>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Text Placeholder 3">
            <a:extLst>
              <a:ext uri="{FF2B5EF4-FFF2-40B4-BE49-F238E27FC236}">
                <a16:creationId xmlns:a16="http://schemas.microsoft.com/office/drawing/2014/main" id="{2716B15E-ED5C-44B4-9F9B-D23DBAB7C78D}"/>
              </a:ext>
            </a:extLst>
          </p:cNvPr>
          <p:cNvSpPr>
            <a:spLocks noGrp="1"/>
          </p:cNvSpPr>
          <p:nvPr>
            <p:ph type="body" sz="quarter" idx="33"/>
          </p:nvPr>
        </p:nvSpPr>
        <p:spPr>
          <a:xfrm>
            <a:off x="2308724" y="4824841"/>
            <a:ext cx="2087435" cy="1118759"/>
          </a:xfrm>
        </p:spPr>
        <p:txBody>
          <a:bodyPr>
            <a:noAutofit/>
          </a:bodyPr>
          <a:lstStyle>
            <a:lvl1pPr>
              <a:lnSpc>
                <a:spcPct val="120000"/>
              </a:lnSpc>
              <a:defRPr sz="1200">
                <a:latin typeface="Segoe UI" panose="020B0502040204020203" pitchFamily="34" charset="0"/>
              </a:defRPr>
            </a:lvl1pPr>
          </a:lstStyle>
          <a:p>
            <a:pPr lvl="0"/>
            <a:r>
              <a:rPr lang="en-US"/>
              <a:t>Click to edit Master text styles</a:t>
            </a:r>
          </a:p>
        </p:txBody>
      </p:sp>
      <p:sp>
        <p:nvSpPr>
          <p:cNvPr id="32" name="Text Placeholder 12">
            <a:extLst>
              <a:ext uri="{FF2B5EF4-FFF2-40B4-BE49-F238E27FC236}">
                <a16:creationId xmlns:a16="http://schemas.microsoft.com/office/drawing/2014/main" id="{F31A5BBE-7DC6-4D8E-A8DA-482C398C7E46}"/>
              </a:ext>
            </a:extLst>
          </p:cNvPr>
          <p:cNvSpPr>
            <a:spLocks noGrp="1"/>
          </p:cNvSpPr>
          <p:nvPr>
            <p:ph type="body" sz="quarter" idx="34"/>
          </p:nvPr>
        </p:nvSpPr>
        <p:spPr>
          <a:xfrm>
            <a:off x="2306455" y="4172620"/>
            <a:ext cx="2088162" cy="541399"/>
          </a:xfrm>
        </p:spPr>
        <p:txBody>
          <a:bodyPr anchor="ctr">
            <a:noAutofit/>
          </a:bodyPr>
          <a:lstStyle>
            <a:lvl1pPr algn="ctr">
              <a:defRPr sz="1200" spc="225">
                <a:solidFill>
                  <a:schemeClr val="bg2">
                    <a:lumMod val="50000"/>
                  </a:schemeClr>
                </a:solidFill>
                <a:latin typeface="Arial MT Black" panose="01010101010101010101" pitchFamily="2" charset="0"/>
              </a:defRPr>
            </a:lvl1pPr>
          </a:lstStyle>
          <a:p>
            <a:pPr lvl="0"/>
            <a:r>
              <a:rPr lang="en-US"/>
              <a:t>Click to edit Master text styles</a:t>
            </a:r>
          </a:p>
        </p:txBody>
      </p:sp>
      <p:sp>
        <p:nvSpPr>
          <p:cNvPr id="33" name="Picture Placeholder 15">
            <a:extLst>
              <a:ext uri="{FF2B5EF4-FFF2-40B4-BE49-F238E27FC236}">
                <a16:creationId xmlns:a16="http://schemas.microsoft.com/office/drawing/2014/main" id="{0F74500F-966F-47DC-9DB0-4ED8BE3CF2A1}"/>
              </a:ext>
            </a:extLst>
          </p:cNvPr>
          <p:cNvSpPr>
            <a:spLocks noGrp="1"/>
          </p:cNvSpPr>
          <p:nvPr>
            <p:ph type="pic" sz="quarter" idx="35"/>
          </p:nvPr>
        </p:nvSpPr>
        <p:spPr>
          <a:xfrm>
            <a:off x="2308041" y="1938034"/>
            <a:ext cx="2086598" cy="2088163"/>
          </a:xfrm>
          <a:solidFill>
            <a:schemeClr val="bg1"/>
          </a:solidFill>
          <a:ln w="12700">
            <a:solidFill>
              <a:schemeClr val="tx1"/>
            </a:solidFill>
          </a:ln>
        </p:spPr>
        <p:txBody>
          <a:bodyPr rtlCol="0" anchor="ctr">
            <a:normAutofit/>
          </a:bodyPr>
          <a:lstStyle>
            <a:lvl1pPr>
              <a:defRPr sz="900">
                <a:latin typeface="Segoe UI" panose="020B0502040204020203" pitchFamily="34" charset="0"/>
              </a:defRPr>
            </a:lvl1pPr>
          </a:lstStyle>
          <a:p>
            <a:pPr lvl="0"/>
            <a:r>
              <a:rPr lang="en-US" noProof="0"/>
              <a:t>Click icon to add picture</a:t>
            </a:r>
            <a:endParaRPr lang="en-US" noProof="0" dirty="0"/>
          </a:p>
        </p:txBody>
      </p:sp>
      <p:pic>
        <p:nvPicPr>
          <p:cNvPr id="23" name="Picture 22" descr="A picture containing object, clock&#10;&#10;Description automatically generated">
            <a:extLst>
              <a:ext uri="{FF2B5EF4-FFF2-40B4-BE49-F238E27FC236}">
                <a16:creationId xmlns:a16="http://schemas.microsoft.com/office/drawing/2014/main" id="{3676DCFA-DAEB-4FDA-94B0-601E6116B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Shape&#10;&#10;Description automatically generated with medium confidence">
            <a:extLst>
              <a:ext uri="{FF2B5EF4-FFF2-40B4-BE49-F238E27FC236}">
                <a16:creationId xmlns:a16="http://schemas.microsoft.com/office/drawing/2014/main" id="{AE61D390-F6DC-4697-8AA8-DE3FAB43FD20}"/>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43" name="Diamond 42">
            <a:extLst>
              <a:ext uri="{FF2B5EF4-FFF2-40B4-BE49-F238E27FC236}">
                <a16:creationId xmlns:a16="http://schemas.microsoft.com/office/drawing/2014/main" id="{A9296673-78B8-423E-BBED-DC406288198F}"/>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3C51828C-F7F3-4347-8C01-005E3D03FBEA}"/>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9A84A32-488C-4001-7E35-76C6290D20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4" name="Diamond 3">
            <a:extLst>
              <a:ext uri="{FF2B5EF4-FFF2-40B4-BE49-F238E27FC236}">
                <a16:creationId xmlns:a16="http://schemas.microsoft.com/office/drawing/2014/main" id="{37790CCB-05C2-0BE9-EB9C-DB8419824328}"/>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61C8966-5E57-36A3-6AE5-3EEE2008D1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6" name="Diamond 5">
            <a:extLst>
              <a:ext uri="{FF2B5EF4-FFF2-40B4-BE49-F238E27FC236}">
                <a16:creationId xmlns:a16="http://schemas.microsoft.com/office/drawing/2014/main" id="{FB8DE7C5-4B1C-E335-896E-01BEE1FA7945}"/>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leaf in a circle&#10;&#10;Description automatically generated">
            <a:extLst>
              <a:ext uri="{FF2B5EF4-FFF2-40B4-BE49-F238E27FC236}">
                <a16:creationId xmlns:a16="http://schemas.microsoft.com/office/drawing/2014/main" id="{15716A8D-B0DC-991D-3ACB-DA2C096B64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8" name="Title 1">
            <a:extLst>
              <a:ext uri="{FF2B5EF4-FFF2-40B4-BE49-F238E27FC236}">
                <a16:creationId xmlns:a16="http://schemas.microsoft.com/office/drawing/2014/main" id="{F185EB6B-C99C-6D8B-4EB0-A99A806BDCDE}"/>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9" name="Title 1">
            <a:extLst>
              <a:ext uri="{FF2B5EF4-FFF2-40B4-BE49-F238E27FC236}">
                <a16:creationId xmlns:a16="http://schemas.microsoft.com/office/drawing/2014/main" id="{EEA4D071-F14B-34B2-DD89-1903D95D4F97}"/>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0" name="Title 1">
            <a:extLst>
              <a:ext uri="{FF2B5EF4-FFF2-40B4-BE49-F238E27FC236}">
                <a16:creationId xmlns:a16="http://schemas.microsoft.com/office/drawing/2014/main" id="{449AE5BB-FDF5-53B9-4759-CE915D67A194}"/>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2" name="Title 1">
            <a:extLst>
              <a:ext uri="{FF2B5EF4-FFF2-40B4-BE49-F238E27FC236}">
                <a16:creationId xmlns:a16="http://schemas.microsoft.com/office/drawing/2014/main" id="{93A54CC8-2B1A-E620-2CD3-E4CB6A337F0E}"/>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3" name="Diamond 12">
            <a:extLst>
              <a:ext uri="{FF2B5EF4-FFF2-40B4-BE49-F238E27FC236}">
                <a16:creationId xmlns:a16="http://schemas.microsoft.com/office/drawing/2014/main" id="{4909C6E0-49BC-72AB-D898-0D93DB1BB1C0}"/>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29EE2596-0EF1-6C77-0950-CA06D02F2B1B}"/>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a:extLst>
              <a:ext uri="{FF2B5EF4-FFF2-40B4-BE49-F238E27FC236}">
                <a16:creationId xmlns:a16="http://schemas.microsoft.com/office/drawing/2014/main" id="{8132C888-2C75-44BA-A709-59722480C920}"/>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712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arge Photo Re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EEAE539-D413-4019-ACC8-E9EB061BE51D}"/>
              </a:ext>
            </a:extLst>
          </p:cNvPr>
          <p:cNvCxnSpPr>
            <a:cxnSpLocks/>
          </p:cNvCxnSpPr>
          <p:nvPr/>
        </p:nvCxnSpPr>
        <p:spPr>
          <a:xfrm>
            <a:off x="0" y="2814638"/>
            <a:ext cx="6737350"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27" name="Picture Placeholder 26"/>
          <p:cNvSpPr>
            <a:spLocks noGrp="1"/>
          </p:cNvSpPr>
          <p:nvPr>
            <p:ph type="pic" sz="quarter" idx="13"/>
          </p:nvPr>
        </p:nvSpPr>
        <p:spPr>
          <a:xfrm>
            <a:off x="7292977" y="0"/>
            <a:ext cx="4899025" cy="6858000"/>
          </a:xfrm>
          <a:custGeom>
            <a:avLst/>
            <a:gdLst>
              <a:gd name="connsiteX0" fmla="*/ 4755952 w 4899025"/>
              <a:gd name="connsiteY0" fmla="*/ 0 h 6858000"/>
              <a:gd name="connsiteX1" fmla="*/ 4899025 w 4899025"/>
              <a:gd name="connsiteY1" fmla="*/ 0 h 6858000"/>
              <a:gd name="connsiteX2" fmla="*/ 4899025 w 4899025"/>
              <a:gd name="connsiteY2" fmla="*/ 6858000 h 6858000"/>
              <a:gd name="connsiteX3" fmla="*/ 4755952 w 4899025"/>
              <a:gd name="connsiteY3" fmla="*/ 6858000 h 6858000"/>
              <a:gd name="connsiteX4" fmla="*/ 0 w 4899025"/>
              <a:gd name="connsiteY4" fmla="*/ 0 h 6858000"/>
              <a:gd name="connsiteX5" fmla="*/ 4656511 w 4899025"/>
              <a:gd name="connsiteY5" fmla="*/ 0 h 6858000"/>
              <a:gd name="connsiteX6" fmla="*/ 4656511 w 4899025"/>
              <a:gd name="connsiteY6" fmla="*/ 6858000 h 6858000"/>
              <a:gd name="connsiteX7" fmla="*/ 0 w 48990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9025" h="6858000">
                <a:moveTo>
                  <a:pt x="4755952" y="0"/>
                </a:moveTo>
                <a:lnTo>
                  <a:pt x="4899025" y="0"/>
                </a:lnTo>
                <a:lnTo>
                  <a:pt x="4899025" y="6858000"/>
                </a:lnTo>
                <a:lnTo>
                  <a:pt x="4755952" y="6858000"/>
                </a:lnTo>
                <a:close/>
                <a:moveTo>
                  <a:pt x="0" y="0"/>
                </a:moveTo>
                <a:lnTo>
                  <a:pt x="4656511" y="0"/>
                </a:lnTo>
                <a:lnTo>
                  <a:pt x="4656511" y="6858000"/>
                </a:lnTo>
                <a:lnTo>
                  <a:pt x="0" y="6858000"/>
                </a:lnTo>
                <a:close/>
              </a:path>
            </a:pathLst>
          </a:custGeom>
          <a:solidFill>
            <a:srgbClr val="ED1C24"/>
          </a:solidFill>
          <a:ln>
            <a:noFill/>
          </a:ln>
        </p:spPr>
        <p:txBody>
          <a:bodyPr rtlCol="0" anchor="ctr">
            <a:noAutofit/>
          </a:bodyPr>
          <a:lstStyle>
            <a:lvl1pPr>
              <a:defRPr sz="900">
                <a:latin typeface="Segoe UI" panose="020B0502040204020203" pitchFamily="34" charset="0"/>
              </a:defRPr>
            </a:lvl1pPr>
          </a:lstStyle>
          <a:p>
            <a:pPr lvl="0"/>
            <a:r>
              <a:rPr lang="en-US" noProof="0"/>
              <a:t>Click icon to add picture</a:t>
            </a:r>
            <a:endParaRPr lang="en-US" noProof="0" dirty="0"/>
          </a:p>
        </p:txBody>
      </p:sp>
      <p:sp>
        <p:nvSpPr>
          <p:cNvPr id="2" name="Title 1"/>
          <p:cNvSpPr>
            <a:spLocks noGrp="1"/>
          </p:cNvSpPr>
          <p:nvPr>
            <p:ph type="title"/>
          </p:nvPr>
        </p:nvSpPr>
        <p:spPr>
          <a:xfrm>
            <a:off x="816167" y="1488847"/>
            <a:ext cx="5921375" cy="1325563"/>
          </a:xfrm>
          <a:prstGeom prst="rect">
            <a:avLst/>
          </a:prstGeom>
        </p:spPr>
        <p:txBody>
          <a:bodyPr>
            <a:normAutofit/>
          </a:bodyPr>
          <a:lstStyle>
            <a:lvl1pPr algn="l">
              <a:defRPr sz="2400"/>
            </a:lvl1pPr>
          </a:lstStyle>
          <a:p>
            <a:r>
              <a:rPr lang="en-US"/>
              <a:t>Click to edit Master title style</a:t>
            </a:r>
            <a:endParaRPr lang="en-US" dirty="0"/>
          </a:p>
        </p:txBody>
      </p:sp>
      <p:sp>
        <p:nvSpPr>
          <p:cNvPr id="23" name="Text Placeholder 6"/>
          <p:cNvSpPr>
            <a:spLocks noGrp="1"/>
          </p:cNvSpPr>
          <p:nvPr>
            <p:ph type="body" sz="quarter" idx="16"/>
          </p:nvPr>
        </p:nvSpPr>
        <p:spPr>
          <a:xfrm>
            <a:off x="816167" y="3014677"/>
            <a:ext cx="5921375" cy="3022866"/>
          </a:xfrm>
        </p:spPr>
        <p:txBody>
          <a:bodyPr>
            <a:noAutofit/>
          </a:bodyPr>
          <a:lstStyle>
            <a:lvl1pPr algn="l">
              <a:lnSpc>
                <a:spcPct val="120000"/>
              </a:lnSpc>
              <a:defRPr sz="1200">
                <a:latin typeface="+mn-lt"/>
              </a:defRPr>
            </a:lvl1pPr>
          </a:lstStyle>
          <a:p>
            <a:pPr lvl="0"/>
            <a:r>
              <a:rPr lang="en-US"/>
              <a:t>Click to edit Master text styles</a:t>
            </a:r>
          </a:p>
        </p:txBody>
      </p:sp>
      <p:pic>
        <p:nvPicPr>
          <p:cNvPr id="17" name="Picture 16" descr="A picture containing object, clock&#10;&#10;Description automatically generated">
            <a:extLst>
              <a:ext uri="{FF2B5EF4-FFF2-40B4-BE49-F238E27FC236}">
                <a16:creationId xmlns:a16="http://schemas.microsoft.com/office/drawing/2014/main" id="{2B6249BC-A4D3-44FC-95BC-E1668BC4EA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hape&#10;&#10;Description automatically generated with medium confidence">
            <a:extLst>
              <a:ext uri="{FF2B5EF4-FFF2-40B4-BE49-F238E27FC236}">
                <a16:creationId xmlns:a16="http://schemas.microsoft.com/office/drawing/2014/main" id="{6A2ACD02-C773-4B62-82DD-1253CCB32B84}"/>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2" name="Diamond 21">
            <a:extLst>
              <a:ext uri="{FF2B5EF4-FFF2-40B4-BE49-F238E27FC236}">
                <a16:creationId xmlns:a16="http://schemas.microsoft.com/office/drawing/2014/main" id="{0978945E-454F-4538-8414-102BCDFF3F01}"/>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ABBE2862-0CCF-454C-889C-4F6803FBB22E}"/>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3B7966F-CE1E-2A60-2282-D90BCF6087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6" name="Diamond 5">
            <a:extLst>
              <a:ext uri="{FF2B5EF4-FFF2-40B4-BE49-F238E27FC236}">
                <a16:creationId xmlns:a16="http://schemas.microsoft.com/office/drawing/2014/main" id="{51188603-2A43-7843-CF02-5276773C2713}"/>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CBC226-3394-6DAC-2E16-927F7D51EDA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8" name="Diamond 7">
            <a:extLst>
              <a:ext uri="{FF2B5EF4-FFF2-40B4-BE49-F238E27FC236}">
                <a16:creationId xmlns:a16="http://schemas.microsoft.com/office/drawing/2014/main" id="{60C43896-0ADA-EBF8-A44A-6A5C8C09E7EE}"/>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leaf in a circle&#10;&#10;Description automatically generated">
            <a:extLst>
              <a:ext uri="{FF2B5EF4-FFF2-40B4-BE49-F238E27FC236}">
                <a16:creationId xmlns:a16="http://schemas.microsoft.com/office/drawing/2014/main" id="{DB0F32C9-A8C9-4035-BD00-C3012A020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Tree>
    <p:extLst>
      <p:ext uri="{BB962C8B-B14F-4D97-AF65-F5344CB8AC3E}">
        <p14:creationId xmlns:p14="http://schemas.microsoft.com/office/powerpoint/2010/main" val="342675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rge Photo Red -  Lon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BCBE80D-E722-4D9D-BEC6-1196A6017D45}"/>
              </a:ext>
            </a:extLst>
          </p:cNvPr>
          <p:cNvCxnSpPr>
            <a:cxnSpLocks/>
          </p:cNvCxnSpPr>
          <p:nvPr/>
        </p:nvCxnSpPr>
        <p:spPr>
          <a:xfrm>
            <a:off x="20638" y="1558925"/>
            <a:ext cx="6737350"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27" name="Picture Placeholder 26"/>
          <p:cNvSpPr>
            <a:spLocks noGrp="1"/>
          </p:cNvSpPr>
          <p:nvPr>
            <p:ph type="pic" sz="quarter" idx="13"/>
          </p:nvPr>
        </p:nvSpPr>
        <p:spPr>
          <a:xfrm>
            <a:off x="7292977" y="0"/>
            <a:ext cx="4899025" cy="6858000"/>
          </a:xfrm>
          <a:custGeom>
            <a:avLst/>
            <a:gdLst>
              <a:gd name="connsiteX0" fmla="*/ 4755952 w 4899025"/>
              <a:gd name="connsiteY0" fmla="*/ 0 h 6858000"/>
              <a:gd name="connsiteX1" fmla="*/ 4899025 w 4899025"/>
              <a:gd name="connsiteY1" fmla="*/ 0 h 6858000"/>
              <a:gd name="connsiteX2" fmla="*/ 4899025 w 4899025"/>
              <a:gd name="connsiteY2" fmla="*/ 6858000 h 6858000"/>
              <a:gd name="connsiteX3" fmla="*/ 4755952 w 4899025"/>
              <a:gd name="connsiteY3" fmla="*/ 6858000 h 6858000"/>
              <a:gd name="connsiteX4" fmla="*/ 0 w 4899025"/>
              <a:gd name="connsiteY4" fmla="*/ 0 h 6858000"/>
              <a:gd name="connsiteX5" fmla="*/ 4656511 w 4899025"/>
              <a:gd name="connsiteY5" fmla="*/ 0 h 6858000"/>
              <a:gd name="connsiteX6" fmla="*/ 4656511 w 4899025"/>
              <a:gd name="connsiteY6" fmla="*/ 6858000 h 6858000"/>
              <a:gd name="connsiteX7" fmla="*/ 0 w 48990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9025" h="6858000">
                <a:moveTo>
                  <a:pt x="4755952" y="0"/>
                </a:moveTo>
                <a:lnTo>
                  <a:pt x="4899025" y="0"/>
                </a:lnTo>
                <a:lnTo>
                  <a:pt x="4899025" y="6858000"/>
                </a:lnTo>
                <a:lnTo>
                  <a:pt x="4755952" y="6858000"/>
                </a:lnTo>
                <a:close/>
                <a:moveTo>
                  <a:pt x="0" y="0"/>
                </a:moveTo>
                <a:lnTo>
                  <a:pt x="4656511" y="0"/>
                </a:lnTo>
                <a:lnTo>
                  <a:pt x="4656511" y="6858000"/>
                </a:lnTo>
                <a:lnTo>
                  <a:pt x="0" y="6858000"/>
                </a:lnTo>
                <a:close/>
              </a:path>
            </a:pathLst>
          </a:custGeom>
          <a:solidFill>
            <a:srgbClr val="ED1C24"/>
          </a:solidFill>
          <a:ln>
            <a:noFill/>
          </a:ln>
        </p:spPr>
        <p:txBody>
          <a:bodyPr rtlCol="0" anchor="ctr">
            <a:noAutofit/>
          </a:bodyPr>
          <a:lstStyle>
            <a:lvl1pPr>
              <a:defRPr sz="900">
                <a:latin typeface="Segoe UI" panose="020B0502040204020203" pitchFamily="34" charset="0"/>
              </a:defRPr>
            </a:lvl1pPr>
          </a:lstStyle>
          <a:p>
            <a:pPr lvl="0"/>
            <a:r>
              <a:rPr lang="en-US" noProof="0"/>
              <a:t>Click icon to add picture</a:t>
            </a:r>
            <a:endParaRPr lang="en-US" noProof="0" dirty="0"/>
          </a:p>
        </p:txBody>
      </p:sp>
      <p:sp>
        <p:nvSpPr>
          <p:cNvPr id="2" name="Title 1"/>
          <p:cNvSpPr>
            <a:spLocks noGrp="1"/>
          </p:cNvSpPr>
          <p:nvPr>
            <p:ph type="title"/>
          </p:nvPr>
        </p:nvSpPr>
        <p:spPr>
          <a:xfrm>
            <a:off x="837433" y="232854"/>
            <a:ext cx="5921375" cy="1325563"/>
          </a:xfrm>
          <a:prstGeom prst="rect">
            <a:avLst/>
          </a:prstGeom>
        </p:spPr>
        <p:txBody>
          <a:bodyPr>
            <a:normAutofit/>
          </a:bodyPr>
          <a:lstStyle>
            <a:lvl1pPr algn="l">
              <a:defRPr sz="2400"/>
            </a:lvl1pPr>
          </a:lstStyle>
          <a:p>
            <a:r>
              <a:rPr lang="en-US"/>
              <a:t>Click to edit Master title style</a:t>
            </a:r>
            <a:endParaRPr lang="en-US" dirty="0"/>
          </a:p>
        </p:txBody>
      </p:sp>
      <p:sp>
        <p:nvSpPr>
          <p:cNvPr id="9" name="Text Placeholder 6"/>
          <p:cNvSpPr>
            <a:spLocks noGrp="1"/>
          </p:cNvSpPr>
          <p:nvPr>
            <p:ph type="body" sz="quarter" idx="17"/>
          </p:nvPr>
        </p:nvSpPr>
        <p:spPr>
          <a:xfrm>
            <a:off x="848066" y="1748050"/>
            <a:ext cx="5921375" cy="4152191"/>
          </a:xfrm>
        </p:spPr>
        <p:txBody>
          <a:bodyPr>
            <a:noAutofit/>
          </a:bodyPr>
          <a:lstStyle>
            <a:lvl1pPr algn="l">
              <a:lnSpc>
                <a:spcPct val="120000"/>
              </a:lnSpc>
              <a:spcBef>
                <a:spcPts val="1350"/>
              </a:spcBef>
              <a:defRPr sz="1200">
                <a:latin typeface="+mn-lt"/>
                <a:ea typeface="Verdana" panose="020B0604030504040204" pitchFamily="34" charset="0"/>
              </a:defRPr>
            </a:lvl1pPr>
            <a:lvl2pPr>
              <a:defRPr sz="1050">
                <a:latin typeface="+mn-l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A picture containing object, clock&#10;&#10;Description automatically generated">
            <a:extLst>
              <a:ext uri="{FF2B5EF4-FFF2-40B4-BE49-F238E27FC236}">
                <a16:creationId xmlns:a16="http://schemas.microsoft.com/office/drawing/2014/main" id="{DC567B49-B401-4F8B-B45B-CED8BC4C0B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hape&#10;&#10;Description automatically generated with medium confidence">
            <a:extLst>
              <a:ext uri="{FF2B5EF4-FFF2-40B4-BE49-F238E27FC236}">
                <a16:creationId xmlns:a16="http://schemas.microsoft.com/office/drawing/2014/main" id="{2AB62D88-55C6-4BA9-ACEC-E5D7FC4E98E4}"/>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2" name="Diamond 21">
            <a:extLst>
              <a:ext uri="{FF2B5EF4-FFF2-40B4-BE49-F238E27FC236}">
                <a16:creationId xmlns:a16="http://schemas.microsoft.com/office/drawing/2014/main" id="{DA9C7C1F-3882-44E4-8E83-034D1F86CC50}"/>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F9CF1AD5-61C8-4059-AA3B-02760C905AA6}"/>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42C3C69-8742-CDDF-CB84-426A4D070E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6" name="Diamond 5">
            <a:extLst>
              <a:ext uri="{FF2B5EF4-FFF2-40B4-BE49-F238E27FC236}">
                <a16:creationId xmlns:a16="http://schemas.microsoft.com/office/drawing/2014/main" id="{6858736D-DE6F-7055-733A-742BCEA4BAD6}"/>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3CE5C95-8D9F-888C-6314-0333EF018A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8" name="Diamond 7">
            <a:extLst>
              <a:ext uri="{FF2B5EF4-FFF2-40B4-BE49-F238E27FC236}">
                <a16:creationId xmlns:a16="http://schemas.microsoft.com/office/drawing/2014/main" id="{BC240D22-67FA-B7B4-F4E9-B183E356310E}"/>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een leaf in a circle&#10;&#10;Description automatically generated">
            <a:extLst>
              <a:ext uri="{FF2B5EF4-FFF2-40B4-BE49-F238E27FC236}">
                <a16:creationId xmlns:a16="http://schemas.microsoft.com/office/drawing/2014/main" id="{FD9DA28A-0475-34DD-E459-F74A929F6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Tree>
    <p:extLst>
      <p:ext uri="{BB962C8B-B14F-4D97-AF65-F5344CB8AC3E}">
        <p14:creationId xmlns:p14="http://schemas.microsoft.com/office/powerpoint/2010/main" val="710810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rge Photo Blac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3A1ADAE-11AE-47E5-B27D-8CF02EB434F8}"/>
              </a:ext>
            </a:extLst>
          </p:cNvPr>
          <p:cNvCxnSpPr>
            <a:cxnSpLocks/>
          </p:cNvCxnSpPr>
          <p:nvPr/>
        </p:nvCxnSpPr>
        <p:spPr>
          <a:xfrm>
            <a:off x="0" y="2814638"/>
            <a:ext cx="6737350"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7292977" y="0"/>
            <a:ext cx="4899025" cy="6858000"/>
          </a:xfrm>
          <a:custGeom>
            <a:avLst/>
            <a:gdLst>
              <a:gd name="connsiteX0" fmla="*/ 4755952 w 4899025"/>
              <a:gd name="connsiteY0" fmla="*/ 0 h 6858000"/>
              <a:gd name="connsiteX1" fmla="*/ 4899025 w 4899025"/>
              <a:gd name="connsiteY1" fmla="*/ 0 h 6858000"/>
              <a:gd name="connsiteX2" fmla="*/ 4899025 w 4899025"/>
              <a:gd name="connsiteY2" fmla="*/ 6858000 h 6858000"/>
              <a:gd name="connsiteX3" fmla="*/ 4755952 w 4899025"/>
              <a:gd name="connsiteY3" fmla="*/ 6858000 h 6858000"/>
              <a:gd name="connsiteX4" fmla="*/ 0 w 4899025"/>
              <a:gd name="connsiteY4" fmla="*/ 0 h 6858000"/>
              <a:gd name="connsiteX5" fmla="*/ 4656511 w 4899025"/>
              <a:gd name="connsiteY5" fmla="*/ 0 h 6858000"/>
              <a:gd name="connsiteX6" fmla="*/ 4656511 w 4899025"/>
              <a:gd name="connsiteY6" fmla="*/ 6858000 h 6858000"/>
              <a:gd name="connsiteX7" fmla="*/ 0 w 48990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9025" h="6858000">
                <a:moveTo>
                  <a:pt x="4755952" y="0"/>
                </a:moveTo>
                <a:lnTo>
                  <a:pt x="4899025" y="0"/>
                </a:lnTo>
                <a:lnTo>
                  <a:pt x="4899025" y="6858000"/>
                </a:lnTo>
                <a:lnTo>
                  <a:pt x="4755952" y="6858000"/>
                </a:lnTo>
                <a:close/>
                <a:moveTo>
                  <a:pt x="0" y="0"/>
                </a:moveTo>
                <a:lnTo>
                  <a:pt x="4656511" y="0"/>
                </a:lnTo>
                <a:lnTo>
                  <a:pt x="4656511" y="6858000"/>
                </a:lnTo>
                <a:lnTo>
                  <a:pt x="0" y="6858000"/>
                </a:lnTo>
                <a:close/>
              </a:path>
            </a:pathLst>
          </a:custGeom>
          <a:solidFill>
            <a:schemeClr val="tx1"/>
          </a:solidFill>
          <a:ln>
            <a:noFill/>
          </a:ln>
        </p:spPr>
        <p:txBody>
          <a:bodyPr rtlCol="0" anchor="ctr">
            <a:noAutofit/>
          </a:bodyPr>
          <a:lstStyle>
            <a:lvl1pPr>
              <a:defRPr sz="900">
                <a:solidFill>
                  <a:schemeClr val="bg1"/>
                </a:solidFill>
                <a:latin typeface="Segoe UI" panose="020B0502040204020203" pitchFamily="34" charset="0"/>
              </a:defRPr>
            </a:lvl1pPr>
          </a:lstStyle>
          <a:p>
            <a:pPr lvl="0"/>
            <a:r>
              <a:rPr lang="en-US" noProof="0"/>
              <a:t>Click icon to add picture</a:t>
            </a:r>
            <a:endParaRPr lang="en-US" noProof="0" dirty="0"/>
          </a:p>
        </p:txBody>
      </p:sp>
      <p:sp>
        <p:nvSpPr>
          <p:cNvPr id="2" name="Title 1"/>
          <p:cNvSpPr>
            <a:spLocks noGrp="1"/>
          </p:cNvSpPr>
          <p:nvPr>
            <p:ph type="title"/>
          </p:nvPr>
        </p:nvSpPr>
        <p:spPr>
          <a:xfrm>
            <a:off x="816167" y="1488847"/>
            <a:ext cx="5921375" cy="1325563"/>
          </a:xfrm>
          <a:prstGeom prst="rect">
            <a:avLst/>
          </a:prstGeom>
        </p:spPr>
        <p:txBody>
          <a:bodyPr>
            <a:normAutofit/>
          </a:bodyPr>
          <a:lstStyle>
            <a:lvl1pPr algn="l">
              <a:defRPr sz="2400"/>
            </a:lvl1pPr>
          </a:lstStyle>
          <a:p>
            <a:r>
              <a:rPr lang="en-US"/>
              <a:t>Click to edit Master title style</a:t>
            </a:r>
            <a:endParaRPr lang="en-US" dirty="0"/>
          </a:p>
        </p:txBody>
      </p:sp>
      <p:sp>
        <p:nvSpPr>
          <p:cNvPr id="7" name="Text Placeholder 6"/>
          <p:cNvSpPr>
            <a:spLocks noGrp="1"/>
          </p:cNvSpPr>
          <p:nvPr>
            <p:ph type="body" sz="quarter" idx="16"/>
          </p:nvPr>
        </p:nvSpPr>
        <p:spPr>
          <a:xfrm>
            <a:off x="816167" y="3014677"/>
            <a:ext cx="5921375" cy="3022866"/>
          </a:xfrm>
        </p:spPr>
        <p:txBody>
          <a:bodyPr>
            <a:noAutofit/>
          </a:bodyPr>
          <a:lstStyle>
            <a:lvl1pPr algn="l">
              <a:lnSpc>
                <a:spcPct val="120000"/>
              </a:lnSpc>
              <a:defRPr sz="1200">
                <a:latin typeface="+mn-lt"/>
              </a:defRPr>
            </a:lvl1pPr>
          </a:lstStyle>
          <a:p>
            <a:pPr lvl="0"/>
            <a:r>
              <a:rPr lang="en-US"/>
              <a:t>Click to edit Master text styles</a:t>
            </a:r>
          </a:p>
        </p:txBody>
      </p:sp>
      <p:pic>
        <p:nvPicPr>
          <p:cNvPr id="12" name="Picture 11" descr="A picture containing object, clock&#10;&#10;Description automatically generated">
            <a:extLst>
              <a:ext uri="{FF2B5EF4-FFF2-40B4-BE49-F238E27FC236}">
                <a16:creationId xmlns:a16="http://schemas.microsoft.com/office/drawing/2014/main" id="{C83F457F-028C-409B-9414-A20C61C4F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hape&#10;&#10;Description automatically generated with medium confidence">
            <a:extLst>
              <a:ext uri="{FF2B5EF4-FFF2-40B4-BE49-F238E27FC236}">
                <a16:creationId xmlns:a16="http://schemas.microsoft.com/office/drawing/2014/main" id="{12265C5D-06A9-41E3-8DA1-9067182B0D4B}"/>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2" name="Diamond 21">
            <a:extLst>
              <a:ext uri="{FF2B5EF4-FFF2-40B4-BE49-F238E27FC236}">
                <a16:creationId xmlns:a16="http://schemas.microsoft.com/office/drawing/2014/main" id="{A4D3E525-C13E-4D04-803C-43BB996A383D}"/>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8ECA0F40-B1A0-44D8-9205-3AB4A74EB0C0}"/>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D214D05-3D2B-250B-F64E-06E49C9E39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6" name="Diamond 5">
            <a:extLst>
              <a:ext uri="{FF2B5EF4-FFF2-40B4-BE49-F238E27FC236}">
                <a16:creationId xmlns:a16="http://schemas.microsoft.com/office/drawing/2014/main" id="{E302BD76-C232-6F28-A02E-5D9A99F740B5}"/>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8EBD11-4BD3-5650-FFA1-99A0B8800E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9" name="Diamond 8">
            <a:extLst>
              <a:ext uri="{FF2B5EF4-FFF2-40B4-BE49-F238E27FC236}">
                <a16:creationId xmlns:a16="http://schemas.microsoft.com/office/drawing/2014/main" id="{79BCDD66-A265-8758-E4CE-CE26D442C587}"/>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een leaf in a circle&#10;&#10;Description automatically generated">
            <a:extLst>
              <a:ext uri="{FF2B5EF4-FFF2-40B4-BE49-F238E27FC236}">
                <a16:creationId xmlns:a16="http://schemas.microsoft.com/office/drawing/2014/main" id="{58FBE8E5-15DC-E542-7E5B-A8D3DFC4EA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Tree>
    <p:extLst>
      <p:ext uri="{BB962C8B-B14F-4D97-AF65-F5344CB8AC3E}">
        <p14:creationId xmlns:p14="http://schemas.microsoft.com/office/powerpoint/2010/main" val="1690799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rge Photo Black - Lon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756DCE-4066-4E12-9378-84F4A93AFADD}"/>
              </a:ext>
            </a:extLst>
          </p:cNvPr>
          <p:cNvCxnSpPr>
            <a:cxnSpLocks/>
          </p:cNvCxnSpPr>
          <p:nvPr/>
        </p:nvCxnSpPr>
        <p:spPr>
          <a:xfrm>
            <a:off x="20638" y="1558925"/>
            <a:ext cx="6737350"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7292977" y="0"/>
            <a:ext cx="4899025" cy="6858000"/>
          </a:xfrm>
          <a:custGeom>
            <a:avLst/>
            <a:gdLst>
              <a:gd name="connsiteX0" fmla="*/ 4755952 w 4899025"/>
              <a:gd name="connsiteY0" fmla="*/ 0 h 6858000"/>
              <a:gd name="connsiteX1" fmla="*/ 4899025 w 4899025"/>
              <a:gd name="connsiteY1" fmla="*/ 0 h 6858000"/>
              <a:gd name="connsiteX2" fmla="*/ 4899025 w 4899025"/>
              <a:gd name="connsiteY2" fmla="*/ 6858000 h 6858000"/>
              <a:gd name="connsiteX3" fmla="*/ 4755952 w 4899025"/>
              <a:gd name="connsiteY3" fmla="*/ 6858000 h 6858000"/>
              <a:gd name="connsiteX4" fmla="*/ 0 w 4899025"/>
              <a:gd name="connsiteY4" fmla="*/ 0 h 6858000"/>
              <a:gd name="connsiteX5" fmla="*/ 4656511 w 4899025"/>
              <a:gd name="connsiteY5" fmla="*/ 0 h 6858000"/>
              <a:gd name="connsiteX6" fmla="*/ 4656511 w 4899025"/>
              <a:gd name="connsiteY6" fmla="*/ 6858000 h 6858000"/>
              <a:gd name="connsiteX7" fmla="*/ 0 w 48990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9025" h="6858000">
                <a:moveTo>
                  <a:pt x="4755952" y="0"/>
                </a:moveTo>
                <a:lnTo>
                  <a:pt x="4899025" y="0"/>
                </a:lnTo>
                <a:lnTo>
                  <a:pt x="4899025" y="6858000"/>
                </a:lnTo>
                <a:lnTo>
                  <a:pt x="4755952" y="6858000"/>
                </a:lnTo>
                <a:close/>
                <a:moveTo>
                  <a:pt x="0" y="0"/>
                </a:moveTo>
                <a:lnTo>
                  <a:pt x="4656511" y="0"/>
                </a:lnTo>
                <a:lnTo>
                  <a:pt x="4656511" y="6858000"/>
                </a:lnTo>
                <a:lnTo>
                  <a:pt x="0" y="6858000"/>
                </a:lnTo>
                <a:close/>
              </a:path>
            </a:pathLst>
          </a:custGeom>
          <a:solidFill>
            <a:schemeClr val="tx1"/>
          </a:solidFill>
          <a:ln>
            <a:noFill/>
          </a:ln>
        </p:spPr>
        <p:txBody>
          <a:bodyPr rtlCol="0" anchor="ctr">
            <a:noAutofit/>
          </a:bodyPr>
          <a:lstStyle>
            <a:lvl1pPr>
              <a:defRPr sz="900">
                <a:solidFill>
                  <a:schemeClr val="bg1"/>
                </a:solidFill>
                <a:latin typeface="Segoe UI" panose="020B0502040204020203" pitchFamily="34" charset="0"/>
              </a:defRPr>
            </a:lvl1pPr>
          </a:lstStyle>
          <a:p>
            <a:pPr lvl="0"/>
            <a:r>
              <a:rPr lang="en-US" noProof="0"/>
              <a:t>Click icon to add picture</a:t>
            </a:r>
            <a:endParaRPr lang="en-US" noProof="0" dirty="0"/>
          </a:p>
        </p:txBody>
      </p:sp>
      <p:sp>
        <p:nvSpPr>
          <p:cNvPr id="8" name="Title 1"/>
          <p:cNvSpPr>
            <a:spLocks noGrp="1"/>
          </p:cNvSpPr>
          <p:nvPr>
            <p:ph type="title"/>
          </p:nvPr>
        </p:nvSpPr>
        <p:spPr>
          <a:xfrm>
            <a:off x="837433" y="232854"/>
            <a:ext cx="5921375" cy="1325563"/>
          </a:xfrm>
          <a:prstGeom prst="rect">
            <a:avLst/>
          </a:prstGeom>
        </p:spPr>
        <p:txBody>
          <a:bodyPr>
            <a:normAutofit/>
          </a:bodyPr>
          <a:lstStyle>
            <a:lvl1pPr algn="l">
              <a:defRPr sz="2400"/>
            </a:lvl1pPr>
          </a:lstStyle>
          <a:p>
            <a:r>
              <a:rPr lang="en-US"/>
              <a:t>Click to edit Master title style</a:t>
            </a:r>
            <a:endParaRPr lang="en-US" dirty="0"/>
          </a:p>
        </p:txBody>
      </p:sp>
      <p:sp>
        <p:nvSpPr>
          <p:cNvPr id="12" name="Text Placeholder 6"/>
          <p:cNvSpPr>
            <a:spLocks noGrp="1"/>
          </p:cNvSpPr>
          <p:nvPr>
            <p:ph type="body" sz="quarter" idx="17"/>
          </p:nvPr>
        </p:nvSpPr>
        <p:spPr>
          <a:xfrm>
            <a:off x="848066" y="1748050"/>
            <a:ext cx="5921375" cy="4152191"/>
          </a:xfrm>
        </p:spPr>
        <p:txBody>
          <a:bodyPr>
            <a:noAutofit/>
          </a:bodyPr>
          <a:lstStyle>
            <a:lvl1pPr algn="l">
              <a:lnSpc>
                <a:spcPct val="120000"/>
              </a:lnSpc>
              <a:spcBef>
                <a:spcPts val="1350"/>
              </a:spcBef>
              <a:defRPr sz="1200">
                <a:latin typeface="+mn-lt"/>
                <a:ea typeface="Verdana" panose="020B0604030504040204" pitchFamily="34" charset="0"/>
              </a:defRPr>
            </a:lvl1pPr>
            <a:lvl2pPr>
              <a:defRPr sz="1050">
                <a:latin typeface="+mn-l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A picture containing object, clock&#10;&#10;Description automatically generated">
            <a:extLst>
              <a:ext uri="{FF2B5EF4-FFF2-40B4-BE49-F238E27FC236}">
                <a16:creationId xmlns:a16="http://schemas.microsoft.com/office/drawing/2014/main" id="{2C162201-99EC-4FB2-91D5-5C648B480E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Shape&#10;&#10;Description automatically generated with medium confidence">
            <a:extLst>
              <a:ext uri="{FF2B5EF4-FFF2-40B4-BE49-F238E27FC236}">
                <a16:creationId xmlns:a16="http://schemas.microsoft.com/office/drawing/2014/main" id="{CC7C2D2F-2B57-45B6-B330-D71EFA3BD5C9}"/>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3" name="Diamond 22">
            <a:extLst>
              <a:ext uri="{FF2B5EF4-FFF2-40B4-BE49-F238E27FC236}">
                <a16:creationId xmlns:a16="http://schemas.microsoft.com/office/drawing/2014/main" id="{63FA01FE-7750-46EF-A517-03C8D5587C6C}"/>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543A5F0E-5E51-41E8-8FF6-5AFA8EDC6216}"/>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3A96E57-0069-9F05-DDFA-0BA01A4812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4" name="Diamond 3">
            <a:extLst>
              <a:ext uri="{FF2B5EF4-FFF2-40B4-BE49-F238E27FC236}">
                <a16:creationId xmlns:a16="http://schemas.microsoft.com/office/drawing/2014/main" id="{A1CE555B-CB7F-6CEF-8EA4-B2604E74C8B8}"/>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180A13-6941-679F-7A18-E450000040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7" name="Diamond 6">
            <a:extLst>
              <a:ext uri="{FF2B5EF4-FFF2-40B4-BE49-F238E27FC236}">
                <a16:creationId xmlns:a16="http://schemas.microsoft.com/office/drawing/2014/main" id="{AA0C4252-D540-510F-F3DF-B7ABB6E4F466}"/>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leaf in a circle&#10;&#10;Description automatically generated">
            <a:extLst>
              <a:ext uri="{FF2B5EF4-FFF2-40B4-BE49-F238E27FC236}">
                <a16:creationId xmlns:a16="http://schemas.microsoft.com/office/drawing/2014/main" id="{7C0680C7-D326-9D06-B8B4-3B771910D1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Tree>
    <p:extLst>
      <p:ext uri="{BB962C8B-B14F-4D97-AF65-F5344CB8AC3E}">
        <p14:creationId xmlns:p14="http://schemas.microsoft.com/office/powerpoint/2010/main" val="3294692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YSOP Left Blank">
    <p:spTree>
      <p:nvGrpSpPr>
        <p:cNvPr id="1" name=""/>
        <p:cNvGrpSpPr/>
        <p:nvPr/>
      </p:nvGrpSpPr>
      <p:grpSpPr>
        <a:xfrm>
          <a:off x="0" y="0"/>
          <a:ext cx="0" cy="0"/>
          <a:chOff x="0" y="0"/>
          <a:chExt cx="0" cy="0"/>
        </a:xfrm>
      </p:grpSpPr>
      <p:pic>
        <p:nvPicPr>
          <p:cNvPr id="8" name="Picture 7" descr="A picture containing object, clock&#10;&#10;Description automatically generated">
            <a:extLst>
              <a:ext uri="{FF2B5EF4-FFF2-40B4-BE49-F238E27FC236}">
                <a16:creationId xmlns:a16="http://schemas.microsoft.com/office/drawing/2014/main" id="{65070977-9432-4236-BF85-3C3A4B504ED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511"/>
          <a:stretch/>
        </p:blipFill>
        <p:spPr bwMode="auto">
          <a:xfrm>
            <a:off x="236538" y="6232527"/>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pe&#10;&#10;Description automatically generated with medium confidence">
            <a:extLst>
              <a:ext uri="{FF2B5EF4-FFF2-40B4-BE49-F238E27FC236}">
                <a16:creationId xmlns:a16="http://schemas.microsoft.com/office/drawing/2014/main" id="{EF8B5A42-27CA-4C05-8261-D2C75AD97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t="13879" r="66336" b="10811"/>
          <a:stretch/>
        </p:blipFill>
        <p:spPr>
          <a:xfrm>
            <a:off x="1173499" y="6240507"/>
            <a:ext cx="521913" cy="377739"/>
          </a:xfrm>
          <a:prstGeom prst="rect">
            <a:avLst/>
          </a:prstGeom>
        </p:spPr>
      </p:pic>
      <p:sp>
        <p:nvSpPr>
          <p:cNvPr id="13" name="Diamond 12">
            <a:extLst>
              <a:ext uri="{FF2B5EF4-FFF2-40B4-BE49-F238E27FC236}">
                <a16:creationId xmlns:a16="http://schemas.microsoft.com/office/drawing/2014/main" id="{99250945-AA30-40BF-9B34-9C25458F3D3A}"/>
              </a:ext>
            </a:extLst>
          </p:cNvPr>
          <p:cNvSpPr/>
          <p:nvPr/>
        </p:nvSpPr>
        <p:spPr>
          <a:xfrm>
            <a:off x="1021917" y="6385307"/>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Diamond 13">
            <a:extLst>
              <a:ext uri="{FF2B5EF4-FFF2-40B4-BE49-F238E27FC236}">
                <a16:creationId xmlns:a16="http://schemas.microsoft.com/office/drawing/2014/main" id="{3D67A25B-FF73-4F18-ABCD-A32D07FBF24E}"/>
              </a:ext>
            </a:extLst>
          </p:cNvPr>
          <p:cNvSpPr/>
          <p:nvPr/>
        </p:nvSpPr>
        <p:spPr>
          <a:xfrm>
            <a:off x="1784845" y="6385307"/>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a:extLst>
              <a:ext uri="{FF2B5EF4-FFF2-40B4-BE49-F238E27FC236}">
                <a16:creationId xmlns:a16="http://schemas.microsoft.com/office/drawing/2014/main" id="{D8FDFBE6-67A4-AE97-5305-F25292FB3B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54511" y="6297468"/>
            <a:ext cx="852627" cy="297276"/>
          </a:xfrm>
          <a:prstGeom prst="rect">
            <a:avLst/>
          </a:prstGeom>
        </p:spPr>
      </p:pic>
      <p:sp>
        <p:nvSpPr>
          <p:cNvPr id="4" name="Diamond 3">
            <a:extLst>
              <a:ext uri="{FF2B5EF4-FFF2-40B4-BE49-F238E27FC236}">
                <a16:creationId xmlns:a16="http://schemas.microsoft.com/office/drawing/2014/main" id="{A65408F2-1ED3-9CED-B190-196A601E2EA1}"/>
              </a:ext>
            </a:extLst>
          </p:cNvPr>
          <p:cNvSpPr/>
          <p:nvPr/>
        </p:nvSpPr>
        <p:spPr>
          <a:xfrm>
            <a:off x="2884490" y="6385307"/>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5BA0C0FB-79B6-C00A-4D44-E4A381DF08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74188" y="6204694"/>
            <a:ext cx="491104" cy="444881"/>
          </a:xfrm>
          <a:prstGeom prst="rect">
            <a:avLst/>
          </a:prstGeom>
        </p:spPr>
      </p:pic>
      <p:sp>
        <p:nvSpPr>
          <p:cNvPr id="6" name="Diamond 5">
            <a:extLst>
              <a:ext uri="{FF2B5EF4-FFF2-40B4-BE49-F238E27FC236}">
                <a16:creationId xmlns:a16="http://schemas.microsoft.com/office/drawing/2014/main" id="{0844713A-67B7-EA99-D313-C84014678A11}"/>
              </a:ext>
            </a:extLst>
          </p:cNvPr>
          <p:cNvSpPr/>
          <p:nvPr/>
        </p:nvSpPr>
        <p:spPr>
          <a:xfrm>
            <a:off x="3653115" y="6386634"/>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green leaf in a circle&#10;&#10;Description automatically generated">
            <a:extLst>
              <a:ext uri="{FF2B5EF4-FFF2-40B4-BE49-F238E27FC236}">
                <a16:creationId xmlns:a16="http://schemas.microsoft.com/office/drawing/2014/main" id="{69292B22-66D5-B9B2-EAAC-53745A4109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071" y="6180289"/>
            <a:ext cx="451175" cy="523647"/>
          </a:xfrm>
          <a:prstGeom prst="rect">
            <a:avLst/>
          </a:prstGeom>
        </p:spPr>
      </p:pic>
      <p:sp>
        <p:nvSpPr>
          <p:cNvPr id="11" name="Title 1">
            <a:extLst>
              <a:ext uri="{FF2B5EF4-FFF2-40B4-BE49-F238E27FC236}">
                <a16:creationId xmlns:a16="http://schemas.microsoft.com/office/drawing/2014/main" id="{E413CCDE-8763-DB5E-DEAE-C6FA92828304}"/>
              </a:ext>
            </a:extLst>
          </p:cNvPr>
          <p:cNvSpPr txBox="1">
            <a:spLocks/>
          </p:cNvSpPr>
          <p:nvPr/>
        </p:nvSpPr>
        <p:spPr bwMode="auto">
          <a:xfrm>
            <a:off x="7018237"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2" name="Title 1">
            <a:extLst>
              <a:ext uri="{FF2B5EF4-FFF2-40B4-BE49-F238E27FC236}">
                <a16:creationId xmlns:a16="http://schemas.microsoft.com/office/drawing/2014/main" id="{45CFB2F8-7991-2B45-223F-E9867D8E7705}"/>
              </a:ext>
            </a:extLst>
          </p:cNvPr>
          <p:cNvSpPr txBox="1">
            <a:spLocks/>
          </p:cNvSpPr>
          <p:nvPr/>
        </p:nvSpPr>
        <p:spPr bwMode="auto">
          <a:xfrm>
            <a:off x="8216232"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3DBF2A84-1A29-7417-DD14-FE2E57C4DB78}"/>
              </a:ext>
            </a:extLst>
          </p:cNvPr>
          <p:cNvSpPr txBox="1">
            <a:spLocks/>
          </p:cNvSpPr>
          <p:nvPr/>
        </p:nvSpPr>
        <p:spPr bwMode="auto">
          <a:xfrm>
            <a:off x="9611846"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6F89900D-CB28-C3EE-657F-20A9F6E9443F}"/>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7" name="Diamond 16">
            <a:extLst>
              <a:ext uri="{FF2B5EF4-FFF2-40B4-BE49-F238E27FC236}">
                <a16:creationId xmlns:a16="http://schemas.microsoft.com/office/drawing/2014/main" id="{09A9AF32-B96B-0240-BC14-E3281649AB5D}"/>
              </a:ext>
            </a:extLst>
          </p:cNvPr>
          <p:cNvSpPr/>
          <p:nvPr/>
        </p:nvSpPr>
        <p:spPr>
          <a:xfrm>
            <a:off x="10556251" y="638796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Diamond 17">
            <a:extLst>
              <a:ext uri="{FF2B5EF4-FFF2-40B4-BE49-F238E27FC236}">
                <a16:creationId xmlns:a16="http://schemas.microsoft.com/office/drawing/2014/main" id="{FB353F30-21D6-AED7-FF5B-1F0F32569E83}"/>
              </a:ext>
            </a:extLst>
          </p:cNvPr>
          <p:cNvSpPr/>
          <p:nvPr/>
        </p:nvSpPr>
        <p:spPr>
          <a:xfrm>
            <a:off x="9496067" y="638928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Diamond 18">
            <a:extLst>
              <a:ext uri="{FF2B5EF4-FFF2-40B4-BE49-F238E27FC236}">
                <a16:creationId xmlns:a16="http://schemas.microsoft.com/office/drawing/2014/main" id="{DBD66A81-4A8A-2925-20F3-551CEAE21623}"/>
              </a:ext>
            </a:extLst>
          </p:cNvPr>
          <p:cNvSpPr/>
          <p:nvPr/>
        </p:nvSpPr>
        <p:spPr>
          <a:xfrm>
            <a:off x="8115167" y="638796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40733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Photo Re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374AE26-7162-441F-937B-240B64436E82}"/>
              </a:ext>
            </a:extLst>
          </p:cNvPr>
          <p:cNvCxnSpPr>
            <a:cxnSpLocks/>
          </p:cNvCxnSpPr>
          <p:nvPr/>
        </p:nvCxnSpPr>
        <p:spPr>
          <a:xfrm>
            <a:off x="3582988" y="2728913"/>
            <a:ext cx="8609012"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3"/>
          </p:nvPr>
        </p:nvSpPr>
        <p:spPr>
          <a:xfrm>
            <a:off x="256820" y="2037242"/>
            <a:ext cx="2908256" cy="4000501"/>
          </a:xfrm>
          <a:solidFill>
            <a:srgbClr val="ED1C24"/>
          </a:solidFill>
          <a:ln>
            <a:noFill/>
          </a:ln>
        </p:spPr>
        <p:txBody>
          <a:bodyPr rtlCol="0"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latin typeface="Segoe UI" panose="020B0502040204020203" pitchFamily="34" charset="0"/>
              </a:defRPr>
            </a:lvl1pPr>
          </a:lstStyle>
          <a:p>
            <a:pPr lvl="0"/>
            <a:r>
              <a:rPr lang="en-US" noProof="0"/>
              <a:t>Click icon to add picture</a:t>
            </a:r>
            <a:endParaRPr lang="en-US" noProof="0" dirty="0"/>
          </a:p>
        </p:txBody>
      </p:sp>
      <p:sp>
        <p:nvSpPr>
          <p:cNvPr id="2" name="Title 1"/>
          <p:cNvSpPr>
            <a:spLocks noGrp="1"/>
          </p:cNvSpPr>
          <p:nvPr>
            <p:ph type="title"/>
          </p:nvPr>
        </p:nvSpPr>
        <p:spPr>
          <a:xfrm>
            <a:off x="3583430" y="1402987"/>
            <a:ext cx="5921431" cy="1325563"/>
          </a:xfrm>
          <a:prstGeom prst="rect">
            <a:avLst/>
          </a:prstGeom>
        </p:spPr>
        <p:txBody>
          <a:bodyPr>
            <a:normAutofit/>
          </a:bodyPr>
          <a:lstStyle>
            <a:lvl1pPr algn="l">
              <a:defRPr sz="2400"/>
            </a:lvl1pPr>
          </a:lstStyle>
          <a:p>
            <a:r>
              <a:rPr lang="en-US"/>
              <a:t>Click to edit Master title style</a:t>
            </a:r>
            <a:endParaRPr lang="en-US" dirty="0"/>
          </a:p>
        </p:txBody>
      </p:sp>
      <p:sp>
        <p:nvSpPr>
          <p:cNvPr id="6" name="Picture Placeholder 8"/>
          <p:cNvSpPr>
            <a:spLocks noGrp="1"/>
          </p:cNvSpPr>
          <p:nvPr>
            <p:ph type="pic" sz="quarter" idx="15"/>
          </p:nvPr>
        </p:nvSpPr>
        <p:spPr>
          <a:xfrm>
            <a:off x="256820" y="0"/>
            <a:ext cx="2908256" cy="1900992"/>
          </a:xfrm>
          <a:solidFill>
            <a:srgbClr val="ED1C24"/>
          </a:solidFill>
          <a:ln>
            <a:noFill/>
          </a:ln>
        </p:spPr>
        <p:txBody>
          <a:bodyPr rtlCol="0"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latin typeface="Segoe UI" panose="020B0502040204020203" pitchFamily="34" charset="0"/>
              </a:defRPr>
            </a:lvl1pPr>
          </a:lstStyle>
          <a:p>
            <a:pPr lvl="0"/>
            <a:r>
              <a:rPr lang="en-US" noProof="0"/>
              <a:t>Click icon to add picture</a:t>
            </a:r>
            <a:endParaRPr lang="en-US" noProof="0" dirty="0"/>
          </a:p>
        </p:txBody>
      </p:sp>
      <p:sp>
        <p:nvSpPr>
          <p:cNvPr id="14" name="Text Placeholder 6"/>
          <p:cNvSpPr>
            <a:spLocks noGrp="1"/>
          </p:cNvSpPr>
          <p:nvPr>
            <p:ph type="body" sz="quarter" idx="16"/>
          </p:nvPr>
        </p:nvSpPr>
        <p:spPr>
          <a:xfrm>
            <a:off x="3582990" y="2955925"/>
            <a:ext cx="5921375" cy="3081338"/>
          </a:xfrm>
        </p:spPr>
        <p:txBody>
          <a:bodyPr>
            <a:noAutofit/>
          </a:bodyPr>
          <a:lstStyle>
            <a:lvl1pPr algn="l">
              <a:lnSpc>
                <a:spcPct val="120000"/>
              </a:lnSpc>
              <a:defRPr sz="1200">
                <a:latin typeface="+mn-lt"/>
              </a:defRPr>
            </a:lvl1pPr>
          </a:lstStyle>
          <a:p>
            <a:pPr lvl="0"/>
            <a:r>
              <a:rPr lang="en-US"/>
              <a:t>Click to edit Master text styles</a:t>
            </a:r>
          </a:p>
        </p:txBody>
      </p:sp>
      <p:pic>
        <p:nvPicPr>
          <p:cNvPr id="17" name="Picture 16" descr="A picture containing object, clock&#10;&#10;Description automatically generated">
            <a:extLst>
              <a:ext uri="{FF2B5EF4-FFF2-40B4-BE49-F238E27FC236}">
                <a16:creationId xmlns:a16="http://schemas.microsoft.com/office/drawing/2014/main" id="{E9287847-857E-4C86-8CA3-1AC8CD30A1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hape&#10;&#10;Description automatically generated with medium confidence">
            <a:extLst>
              <a:ext uri="{FF2B5EF4-FFF2-40B4-BE49-F238E27FC236}">
                <a16:creationId xmlns:a16="http://schemas.microsoft.com/office/drawing/2014/main" id="{523F6C02-FE07-4505-98AC-1B41522C8AF5}"/>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2" name="Diamond 21">
            <a:extLst>
              <a:ext uri="{FF2B5EF4-FFF2-40B4-BE49-F238E27FC236}">
                <a16:creationId xmlns:a16="http://schemas.microsoft.com/office/drawing/2014/main" id="{41AE6D89-9E73-4073-9E39-AB340422EF87}"/>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2996B2C2-409B-490D-AFFA-EF011489B944}"/>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8ABBA8-1C6E-57CC-C717-BCD700ED7B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5" name="Diamond 4">
            <a:extLst>
              <a:ext uri="{FF2B5EF4-FFF2-40B4-BE49-F238E27FC236}">
                <a16:creationId xmlns:a16="http://schemas.microsoft.com/office/drawing/2014/main" id="{61DD13E7-2AC4-9ACC-C307-AFCA95ABE070}"/>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9CB41F-4B43-B606-20F6-287D6FDD3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10" name="Diamond 9">
            <a:extLst>
              <a:ext uri="{FF2B5EF4-FFF2-40B4-BE49-F238E27FC236}">
                <a16:creationId xmlns:a16="http://schemas.microsoft.com/office/drawing/2014/main" id="{2CB86F69-B258-0CFE-37DF-94C5AD3FC191}"/>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leaf in a circle&#10;&#10;Description automatically generated">
            <a:extLst>
              <a:ext uri="{FF2B5EF4-FFF2-40B4-BE49-F238E27FC236}">
                <a16:creationId xmlns:a16="http://schemas.microsoft.com/office/drawing/2014/main" id="{86587FBB-157E-50E2-8CE4-CA9FB92346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2" name="Title 1">
            <a:extLst>
              <a:ext uri="{FF2B5EF4-FFF2-40B4-BE49-F238E27FC236}">
                <a16:creationId xmlns:a16="http://schemas.microsoft.com/office/drawing/2014/main" id="{D7F83117-6A5B-3019-8A5A-8D211463335D}"/>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3" name="Title 1">
            <a:extLst>
              <a:ext uri="{FF2B5EF4-FFF2-40B4-BE49-F238E27FC236}">
                <a16:creationId xmlns:a16="http://schemas.microsoft.com/office/drawing/2014/main" id="{1051D57E-5979-6CEE-FEC6-4EAA3D6657D7}"/>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041F6603-8924-F01C-457C-CCBAE556DB9E}"/>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AA89A98E-2B0B-1996-71F0-DBAA672C6E79}"/>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0" name="Diamond 19">
            <a:extLst>
              <a:ext uri="{FF2B5EF4-FFF2-40B4-BE49-F238E27FC236}">
                <a16:creationId xmlns:a16="http://schemas.microsoft.com/office/drawing/2014/main" id="{62DA406C-4D7E-873B-7556-0322449EB54F}"/>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73098FB1-402A-5879-AB8E-69D047062328}"/>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B8D532FD-6706-7D4F-671E-B1EAF122298D}"/>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679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Photo Red - Lon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A8545C2-ABD4-41DB-BD05-5EA2524372FF}"/>
              </a:ext>
            </a:extLst>
          </p:cNvPr>
          <p:cNvCxnSpPr>
            <a:cxnSpLocks/>
          </p:cNvCxnSpPr>
          <p:nvPr/>
        </p:nvCxnSpPr>
        <p:spPr>
          <a:xfrm>
            <a:off x="3594100" y="1538288"/>
            <a:ext cx="8609013"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3"/>
          </p:nvPr>
        </p:nvSpPr>
        <p:spPr>
          <a:xfrm>
            <a:off x="256820" y="2037242"/>
            <a:ext cx="2908256" cy="4000501"/>
          </a:xfrm>
          <a:solidFill>
            <a:srgbClr val="ED1C24"/>
          </a:solidFill>
          <a:ln>
            <a:noFill/>
          </a:ln>
        </p:spPr>
        <p:txBody>
          <a:bodyPr rtlCol="0"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latin typeface="Segoe UI" panose="020B0502040204020203" pitchFamily="34" charset="0"/>
              </a:defRPr>
            </a:lvl1pPr>
          </a:lstStyle>
          <a:p>
            <a:pPr lvl="0"/>
            <a:r>
              <a:rPr lang="en-US" noProof="0"/>
              <a:t>Click icon to add picture</a:t>
            </a:r>
            <a:endParaRPr lang="en-US" noProof="0" dirty="0"/>
          </a:p>
        </p:txBody>
      </p:sp>
      <p:sp>
        <p:nvSpPr>
          <p:cNvPr id="2" name="Title 1"/>
          <p:cNvSpPr>
            <a:spLocks noGrp="1"/>
          </p:cNvSpPr>
          <p:nvPr>
            <p:ph type="title"/>
          </p:nvPr>
        </p:nvSpPr>
        <p:spPr>
          <a:xfrm>
            <a:off x="3594062" y="211944"/>
            <a:ext cx="5921431" cy="1325563"/>
          </a:xfrm>
          <a:prstGeom prst="rect">
            <a:avLst/>
          </a:prstGeom>
        </p:spPr>
        <p:txBody>
          <a:bodyPr>
            <a:normAutofit/>
          </a:bodyPr>
          <a:lstStyle>
            <a:lvl1pPr algn="l">
              <a:defRPr sz="2400"/>
            </a:lvl1pPr>
          </a:lstStyle>
          <a:p>
            <a:r>
              <a:rPr lang="en-US"/>
              <a:t>Click to edit Master title style</a:t>
            </a:r>
            <a:endParaRPr lang="en-US" dirty="0"/>
          </a:p>
        </p:txBody>
      </p:sp>
      <p:sp>
        <p:nvSpPr>
          <p:cNvPr id="6" name="Picture Placeholder 8"/>
          <p:cNvSpPr>
            <a:spLocks noGrp="1"/>
          </p:cNvSpPr>
          <p:nvPr>
            <p:ph type="pic" sz="quarter" idx="15"/>
          </p:nvPr>
        </p:nvSpPr>
        <p:spPr>
          <a:xfrm>
            <a:off x="256820" y="0"/>
            <a:ext cx="2908256" cy="1900992"/>
          </a:xfrm>
          <a:solidFill>
            <a:srgbClr val="ED1C24"/>
          </a:solidFill>
          <a:ln>
            <a:noFill/>
          </a:ln>
        </p:spPr>
        <p:txBody>
          <a:bodyPr rtlCol="0"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latin typeface="Segoe UI" panose="020B0502040204020203" pitchFamily="34" charset="0"/>
              </a:defRPr>
            </a:lvl1pPr>
          </a:lstStyle>
          <a:p>
            <a:pPr lvl="0"/>
            <a:r>
              <a:rPr lang="en-US" noProof="0"/>
              <a:t>Click icon to add picture</a:t>
            </a:r>
            <a:endParaRPr lang="en-US" noProof="0" dirty="0"/>
          </a:p>
        </p:txBody>
      </p:sp>
      <p:sp>
        <p:nvSpPr>
          <p:cNvPr id="11" name="Text Placeholder 6"/>
          <p:cNvSpPr>
            <a:spLocks noGrp="1"/>
          </p:cNvSpPr>
          <p:nvPr>
            <p:ph type="body" sz="quarter" idx="17"/>
          </p:nvPr>
        </p:nvSpPr>
        <p:spPr>
          <a:xfrm>
            <a:off x="3594118" y="1737419"/>
            <a:ext cx="5921375" cy="4152191"/>
          </a:xfrm>
        </p:spPr>
        <p:txBody>
          <a:bodyPr>
            <a:noAutofit/>
          </a:bodyPr>
          <a:lstStyle>
            <a:lvl1pPr algn="l">
              <a:lnSpc>
                <a:spcPct val="120000"/>
              </a:lnSpc>
              <a:spcBef>
                <a:spcPts val="1350"/>
              </a:spcBef>
              <a:defRPr sz="1200">
                <a:latin typeface="+mn-lt"/>
                <a:ea typeface="Verdana" panose="020B0604030504040204" pitchFamily="34" charset="0"/>
              </a:defRPr>
            </a:lvl1pPr>
            <a:lvl2pPr>
              <a:defRPr sz="1050">
                <a:latin typeface="+mn-l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descr="A picture containing object, clock&#10;&#10;Description automatically generated">
            <a:extLst>
              <a:ext uri="{FF2B5EF4-FFF2-40B4-BE49-F238E27FC236}">
                <a16:creationId xmlns:a16="http://schemas.microsoft.com/office/drawing/2014/main" id="{3851D4EB-A424-4537-A281-8519B9B27E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hape&#10;&#10;Description automatically generated with medium confidence">
            <a:extLst>
              <a:ext uri="{FF2B5EF4-FFF2-40B4-BE49-F238E27FC236}">
                <a16:creationId xmlns:a16="http://schemas.microsoft.com/office/drawing/2014/main" id="{25148D49-DC14-4602-B0E4-E6BB0B74B729}"/>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2" name="Diamond 21">
            <a:extLst>
              <a:ext uri="{FF2B5EF4-FFF2-40B4-BE49-F238E27FC236}">
                <a16:creationId xmlns:a16="http://schemas.microsoft.com/office/drawing/2014/main" id="{C0D71523-27DF-43E7-8C5A-CD67BB878E95}"/>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B954DC82-0C67-47F1-A581-673895372A78}"/>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CB2976-2B6A-2484-2DBB-1FD2CF4AAE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5" name="Diamond 4">
            <a:extLst>
              <a:ext uri="{FF2B5EF4-FFF2-40B4-BE49-F238E27FC236}">
                <a16:creationId xmlns:a16="http://schemas.microsoft.com/office/drawing/2014/main" id="{753437F4-60C5-EE23-3ED0-9F3DA3607A7C}"/>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9CAA5C9-1314-1671-964E-0B1EEDDBA7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10" name="Diamond 9">
            <a:extLst>
              <a:ext uri="{FF2B5EF4-FFF2-40B4-BE49-F238E27FC236}">
                <a16:creationId xmlns:a16="http://schemas.microsoft.com/office/drawing/2014/main" id="{AD5C0017-C58F-913F-C7B7-F39F484CDC55}"/>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een leaf in a circle&#10;&#10;Description automatically generated">
            <a:extLst>
              <a:ext uri="{FF2B5EF4-FFF2-40B4-BE49-F238E27FC236}">
                <a16:creationId xmlns:a16="http://schemas.microsoft.com/office/drawing/2014/main" id="{DFD78DE1-69B8-144C-E2EA-ECBA9F8CFD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3" name="Title 1">
            <a:extLst>
              <a:ext uri="{FF2B5EF4-FFF2-40B4-BE49-F238E27FC236}">
                <a16:creationId xmlns:a16="http://schemas.microsoft.com/office/drawing/2014/main" id="{61CACE70-D79E-E3F7-08D0-F662F782D183}"/>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4" name="Title 1">
            <a:extLst>
              <a:ext uri="{FF2B5EF4-FFF2-40B4-BE49-F238E27FC236}">
                <a16:creationId xmlns:a16="http://schemas.microsoft.com/office/drawing/2014/main" id="{CEF0738D-F6DA-9871-D89D-DD0C55A8E8BB}"/>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6EEC0967-5305-B66A-55CB-98168EBADAA0}"/>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7EDBBAEE-4B9D-BB60-7BDE-B00BD84FDCAE}"/>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0" name="Diamond 19">
            <a:extLst>
              <a:ext uri="{FF2B5EF4-FFF2-40B4-BE49-F238E27FC236}">
                <a16:creationId xmlns:a16="http://schemas.microsoft.com/office/drawing/2014/main" id="{A69EB4C0-BA3B-0260-8CB1-FAD335F00AE3}"/>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D717B629-D217-BACA-C133-2699F000C1BA}"/>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9A1B8357-76BE-CAE7-B314-2FA180A1ABAC}"/>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903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Photo - Black">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010902-4675-4A37-9445-017C807B1EFC}"/>
              </a:ext>
            </a:extLst>
          </p:cNvPr>
          <p:cNvCxnSpPr>
            <a:cxnSpLocks/>
          </p:cNvCxnSpPr>
          <p:nvPr/>
        </p:nvCxnSpPr>
        <p:spPr>
          <a:xfrm>
            <a:off x="3582988" y="2728913"/>
            <a:ext cx="8609012"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3"/>
          </p:nvPr>
        </p:nvSpPr>
        <p:spPr>
          <a:xfrm>
            <a:off x="256820" y="2037242"/>
            <a:ext cx="2908256" cy="4000501"/>
          </a:xfrm>
          <a:solidFill>
            <a:schemeClr val="tx1"/>
          </a:solidFill>
          <a:ln>
            <a:noFill/>
          </a:ln>
        </p:spPr>
        <p:txBody>
          <a:bodyPr rtlCol="0"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solidFill>
                <a:latin typeface="Segoe UI" panose="020B0502040204020203" pitchFamily="34" charset="0"/>
              </a:defRPr>
            </a:lvl1pPr>
          </a:lstStyle>
          <a:p>
            <a:pPr lvl="0"/>
            <a:r>
              <a:rPr lang="en-US" noProof="0"/>
              <a:t>Click icon to add picture</a:t>
            </a:r>
            <a:endParaRPr lang="en-US" noProof="0" dirty="0"/>
          </a:p>
        </p:txBody>
      </p:sp>
      <p:sp>
        <p:nvSpPr>
          <p:cNvPr id="2" name="Title 1"/>
          <p:cNvSpPr>
            <a:spLocks noGrp="1"/>
          </p:cNvSpPr>
          <p:nvPr>
            <p:ph type="title"/>
          </p:nvPr>
        </p:nvSpPr>
        <p:spPr>
          <a:xfrm>
            <a:off x="3583430" y="1402987"/>
            <a:ext cx="5921431" cy="1325563"/>
          </a:xfrm>
          <a:prstGeom prst="rect">
            <a:avLst/>
          </a:prstGeom>
        </p:spPr>
        <p:txBody>
          <a:bodyPr>
            <a:normAutofit/>
          </a:bodyPr>
          <a:lstStyle>
            <a:lvl1pPr algn="l">
              <a:defRPr sz="2400"/>
            </a:lvl1pPr>
          </a:lstStyle>
          <a:p>
            <a:r>
              <a:rPr lang="en-US"/>
              <a:t>Click to edit Master title style</a:t>
            </a:r>
            <a:endParaRPr lang="en-US" dirty="0"/>
          </a:p>
        </p:txBody>
      </p:sp>
      <p:sp>
        <p:nvSpPr>
          <p:cNvPr id="6" name="Picture Placeholder 8"/>
          <p:cNvSpPr>
            <a:spLocks noGrp="1"/>
          </p:cNvSpPr>
          <p:nvPr>
            <p:ph type="pic" sz="quarter" idx="15"/>
          </p:nvPr>
        </p:nvSpPr>
        <p:spPr>
          <a:xfrm>
            <a:off x="256820" y="0"/>
            <a:ext cx="2908256" cy="1900992"/>
          </a:xfrm>
          <a:solidFill>
            <a:schemeClr val="tx1"/>
          </a:solidFill>
          <a:ln>
            <a:noFill/>
          </a:ln>
        </p:spPr>
        <p:txBody>
          <a:bodyPr rtlCol="0" anchor="ctr">
            <a:normAutofit/>
          </a:bodyPr>
          <a:lstStyle>
            <a:lvl1pPr>
              <a:defRPr sz="900">
                <a:solidFill>
                  <a:schemeClr val="bg1"/>
                </a:solidFill>
                <a:latin typeface="Segoe UI" panose="020B0502040204020203" pitchFamily="34" charset="0"/>
              </a:defRPr>
            </a:lvl1pPr>
          </a:lstStyle>
          <a:p>
            <a:pPr lvl="0"/>
            <a:r>
              <a:rPr lang="en-US" noProof="0"/>
              <a:t>Click icon to add picture</a:t>
            </a:r>
            <a:endParaRPr lang="en-US" noProof="0" dirty="0"/>
          </a:p>
        </p:txBody>
      </p:sp>
      <p:sp>
        <p:nvSpPr>
          <p:cNvPr id="7" name="Text Placeholder 6"/>
          <p:cNvSpPr>
            <a:spLocks noGrp="1"/>
          </p:cNvSpPr>
          <p:nvPr>
            <p:ph type="body" sz="quarter" idx="16"/>
          </p:nvPr>
        </p:nvSpPr>
        <p:spPr>
          <a:xfrm>
            <a:off x="3582990" y="2955925"/>
            <a:ext cx="5921375" cy="3081338"/>
          </a:xfrm>
        </p:spPr>
        <p:txBody>
          <a:bodyPr>
            <a:noAutofit/>
          </a:bodyPr>
          <a:lstStyle>
            <a:lvl1pPr algn="l">
              <a:lnSpc>
                <a:spcPct val="120000"/>
              </a:lnSpc>
              <a:defRPr sz="1200">
                <a:latin typeface="+mn-lt"/>
              </a:defRPr>
            </a:lvl1pPr>
          </a:lstStyle>
          <a:p>
            <a:pPr lvl="0"/>
            <a:r>
              <a:rPr lang="en-US"/>
              <a:t>Click to edit Master text styles</a:t>
            </a:r>
          </a:p>
        </p:txBody>
      </p:sp>
      <p:pic>
        <p:nvPicPr>
          <p:cNvPr id="17" name="Picture 16" descr="A picture containing object, clock&#10;&#10;Description automatically generated">
            <a:extLst>
              <a:ext uri="{FF2B5EF4-FFF2-40B4-BE49-F238E27FC236}">
                <a16:creationId xmlns:a16="http://schemas.microsoft.com/office/drawing/2014/main" id="{6A8CC5BA-65ED-4AA6-BD71-E70C78BCA9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hape&#10;&#10;Description automatically generated with medium confidence">
            <a:extLst>
              <a:ext uri="{FF2B5EF4-FFF2-40B4-BE49-F238E27FC236}">
                <a16:creationId xmlns:a16="http://schemas.microsoft.com/office/drawing/2014/main" id="{0146A120-0FEF-40DC-8B57-107E54F70F1C}"/>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2" name="Diamond 21">
            <a:extLst>
              <a:ext uri="{FF2B5EF4-FFF2-40B4-BE49-F238E27FC236}">
                <a16:creationId xmlns:a16="http://schemas.microsoft.com/office/drawing/2014/main" id="{69480037-6F80-473F-9401-DD2AB6B70332}"/>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03439BCE-5E64-4E12-988B-3211E3132014}"/>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2CF942-5781-5367-7D7D-C9A8A55AEE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5" name="Diamond 4">
            <a:extLst>
              <a:ext uri="{FF2B5EF4-FFF2-40B4-BE49-F238E27FC236}">
                <a16:creationId xmlns:a16="http://schemas.microsoft.com/office/drawing/2014/main" id="{EEFC1F85-0BD6-D414-091C-B223D130CBCC}"/>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996CD11-ADE2-EAF1-BF7C-949C0BCCC52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11" name="Diamond 10">
            <a:extLst>
              <a:ext uri="{FF2B5EF4-FFF2-40B4-BE49-F238E27FC236}">
                <a16:creationId xmlns:a16="http://schemas.microsoft.com/office/drawing/2014/main" id="{A7B5024E-027E-F48C-B078-10B3ADF97D3E}"/>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een leaf in a circle&#10;&#10;Description automatically generated">
            <a:extLst>
              <a:ext uri="{FF2B5EF4-FFF2-40B4-BE49-F238E27FC236}">
                <a16:creationId xmlns:a16="http://schemas.microsoft.com/office/drawing/2014/main" id="{D4861442-3AC9-1F6F-D87C-76902D471B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3" name="Title 1">
            <a:extLst>
              <a:ext uri="{FF2B5EF4-FFF2-40B4-BE49-F238E27FC236}">
                <a16:creationId xmlns:a16="http://schemas.microsoft.com/office/drawing/2014/main" id="{D010E970-6718-6C97-C343-C192F96713B3}"/>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4" name="Title 1">
            <a:extLst>
              <a:ext uri="{FF2B5EF4-FFF2-40B4-BE49-F238E27FC236}">
                <a16:creationId xmlns:a16="http://schemas.microsoft.com/office/drawing/2014/main" id="{15F69E3B-0A3E-75F9-E8B1-090495A78841}"/>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6A04CCA2-C286-C0AC-1F4A-202B0B851BB7}"/>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BE447338-A6E5-C64F-B539-EF024A5F1D14}"/>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0" name="Diamond 19">
            <a:extLst>
              <a:ext uri="{FF2B5EF4-FFF2-40B4-BE49-F238E27FC236}">
                <a16:creationId xmlns:a16="http://schemas.microsoft.com/office/drawing/2014/main" id="{95847C20-BC32-C6C0-E93B-46E18C22D12A}"/>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C1A343AB-618E-0AC6-5856-69FFDE1A237A}"/>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B3900ABB-E9E7-82AB-350A-7ADF465A811E}"/>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28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Photo Black - Lon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46CD775-E35F-4C42-953E-4044ACA68CD8}"/>
              </a:ext>
            </a:extLst>
          </p:cNvPr>
          <p:cNvCxnSpPr>
            <a:cxnSpLocks/>
          </p:cNvCxnSpPr>
          <p:nvPr/>
        </p:nvCxnSpPr>
        <p:spPr>
          <a:xfrm>
            <a:off x="3594100" y="1538288"/>
            <a:ext cx="8609013"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3"/>
          </p:nvPr>
        </p:nvSpPr>
        <p:spPr>
          <a:xfrm>
            <a:off x="256820" y="2037242"/>
            <a:ext cx="2908256" cy="4000501"/>
          </a:xfrm>
          <a:solidFill>
            <a:schemeClr val="tx1"/>
          </a:solidFill>
          <a:ln>
            <a:noFill/>
          </a:ln>
        </p:spPr>
        <p:txBody>
          <a:bodyPr rtlCol="0"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solidFill>
                <a:latin typeface="Segoe UI" panose="020B0502040204020203" pitchFamily="34" charset="0"/>
              </a:defRPr>
            </a:lvl1pPr>
          </a:lstStyle>
          <a:p>
            <a:pPr lvl="0"/>
            <a:r>
              <a:rPr lang="en-US" noProof="0"/>
              <a:t>Click icon to add picture</a:t>
            </a:r>
            <a:endParaRPr lang="en-US" noProof="0" dirty="0"/>
          </a:p>
        </p:txBody>
      </p:sp>
      <p:sp>
        <p:nvSpPr>
          <p:cNvPr id="6" name="Picture Placeholder 8"/>
          <p:cNvSpPr>
            <a:spLocks noGrp="1"/>
          </p:cNvSpPr>
          <p:nvPr>
            <p:ph type="pic" sz="quarter" idx="15"/>
          </p:nvPr>
        </p:nvSpPr>
        <p:spPr>
          <a:xfrm>
            <a:off x="256820" y="0"/>
            <a:ext cx="2908256" cy="1900992"/>
          </a:xfrm>
          <a:solidFill>
            <a:schemeClr val="tx1"/>
          </a:solidFill>
          <a:ln>
            <a:noFill/>
          </a:ln>
        </p:spPr>
        <p:txBody>
          <a:bodyPr rtlCol="0" anchor="ctr">
            <a:normAutofit/>
          </a:bodyPr>
          <a:lstStyle>
            <a:lvl1pPr>
              <a:defRPr sz="900">
                <a:solidFill>
                  <a:schemeClr val="bg1"/>
                </a:solidFill>
                <a:latin typeface="Segoe UI" panose="020B0502040204020203" pitchFamily="34" charset="0"/>
              </a:defRPr>
            </a:lvl1pPr>
          </a:lstStyle>
          <a:p>
            <a:pPr lvl="0"/>
            <a:r>
              <a:rPr lang="en-US" noProof="0"/>
              <a:t>Click icon to add picture</a:t>
            </a:r>
            <a:endParaRPr lang="en-US" noProof="0" dirty="0"/>
          </a:p>
        </p:txBody>
      </p:sp>
      <p:sp>
        <p:nvSpPr>
          <p:cNvPr id="11" name="Title 1"/>
          <p:cNvSpPr>
            <a:spLocks noGrp="1"/>
          </p:cNvSpPr>
          <p:nvPr>
            <p:ph type="title"/>
          </p:nvPr>
        </p:nvSpPr>
        <p:spPr>
          <a:xfrm>
            <a:off x="3594062" y="211944"/>
            <a:ext cx="5921431" cy="1325563"/>
          </a:xfrm>
          <a:prstGeom prst="rect">
            <a:avLst/>
          </a:prstGeom>
        </p:spPr>
        <p:txBody>
          <a:bodyPr>
            <a:normAutofit/>
          </a:bodyPr>
          <a:lstStyle>
            <a:lvl1pPr algn="l">
              <a:defRPr sz="2400"/>
            </a:lvl1pPr>
          </a:lstStyle>
          <a:p>
            <a:r>
              <a:rPr lang="en-US"/>
              <a:t>Click to edit Master title style</a:t>
            </a:r>
            <a:endParaRPr lang="en-US" dirty="0"/>
          </a:p>
        </p:txBody>
      </p:sp>
      <p:sp>
        <p:nvSpPr>
          <p:cNvPr id="13" name="Text Placeholder 6"/>
          <p:cNvSpPr>
            <a:spLocks noGrp="1"/>
          </p:cNvSpPr>
          <p:nvPr>
            <p:ph type="body" sz="quarter" idx="17"/>
          </p:nvPr>
        </p:nvSpPr>
        <p:spPr>
          <a:xfrm>
            <a:off x="3594118" y="1737419"/>
            <a:ext cx="5921375" cy="4152191"/>
          </a:xfrm>
        </p:spPr>
        <p:txBody>
          <a:bodyPr>
            <a:noAutofit/>
          </a:bodyPr>
          <a:lstStyle>
            <a:lvl1pPr algn="l">
              <a:lnSpc>
                <a:spcPct val="120000"/>
              </a:lnSpc>
              <a:spcBef>
                <a:spcPts val="1350"/>
              </a:spcBef>
              <a:defRPr sz="1200">
                <a:latin typeface="+mn-lt"/>
                <a:ea typeface="Verdana" panose="020B0604030504040204" pitchFamily="34" charset="0"/>
              </a:defRPr>
            </a:lvl1pPr>
            <a:lvl2pPr>
              <a:defRPr sz="1050">
                <a:latin typeface="+mn-l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descr="A picture containing object, clock&#10;&#10;Description automatically generated">
            <a:extLst>
              <a:ext uri="{FF2B5EF4-FFF2-40B4-BE49-F238E27FC236}">
                <a16:creationId xmlns:a16="http://schemas.microsoft.com/office/drawing/2014/main" id="{C6A0FC01-83C3-4402-9CC3-5069EEC05C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Shape&#10;&#10;Description automatically generated with medium confidence">
            <a:extLst>
              <a:ext uri="{FF2B5EF4-FFF2-40B4-BE49-F238E27FC236}">
                <a16:creationId xmlns:a16="http://schemas.microsoft.com/office/drawing/2014/main" id="{00243AD1-100F-4878-BA30-F7228D06DD43}"/>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3" name="Diamond 22">
            <a:extLst>
              <a:ext uri="{FF2B5EF4-FFF2-40B4-BE49-F238E27FC236}">
                <a16:creationId xmlns:a16="http://schemas.microsoft.com/office/drawing/2014/main" id="{8E919511-2B17-4704-A323-D48F9920F02E}"/>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2FADC7A4-516B-4CC6-BEC5-840B8F392635}"/>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9B604F1-AD7B-6D42-BE7C-4FF405C25C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4" name="Diamond 3">
            <a:extLst>
              <a:ext uri="{FF2B5EF4-FFF2-40B4-BE49-F238E27FC236}">
                <a16:creationId xmlns:a16="http://schemas.microsoft.com/office/drawing/2014/main" id="{BCC723C9-1B64-9ACA-8473-95FDBC311AAD}"/>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D51CF40-609F-AEAB-FC1C-D7A7DB3870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7" name="Diamond 6">
            <a:extLst>
              <a:ext uri="{FF2B5EF4-FFF2-40B4-BE49-F238E27FC236}">
                <a16:creationId xmlns:a16="http://schemas.microsoft.com/office/drawing/2014/main" id="{30C7127A-B26F-47F0-9A46-025FF8AA9138}"/>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een leaf in a circle&#10;&#10;Description automatically generated">
            <a:extLst>
              <a:ext uri="{FF2B5EF4-FFF2-40B4-BE49-F238E27FC236}">
                <a16:creationId xmlns:a16="http://schemas.microsoft.com/office/drawing/2014/main" id="{2E8485A0-F33B-0445-7F29-776E6D6A67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2" name="Title 1">
            <a:extLst>
              <a:ext uri="{FF2B5EF4-FFF2-40B4-BE49-F238E27FC236}">
                <a16:creationId xmlns:a16="http://schemas.microsoft.com/office/drawing/2014/main" id="{DA2D7C4C-F094-F846-F3E3-A88EBF7D7D39}"/>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4" name="Title 1">
            <a:extLst>
              <a:ext uri="{FF2B5EF4-FFF2-40B4-BE49-F238E27FC236}">
                <a16:creationId xmlns:a16="http://schemas.microsoft.com/office/drawing/2014/main" id="{C7438771-1155-6977-A394-88CE9E5C3955}"/>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ED9FCC31-7D89-7C8F-7DB1-724BF898755C}"/>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729F1BDA-14B5-4F65-2DA3-C326DB425CBB}"/>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7" name="Diamond 16">
            <a:extLst>
              <a:ext uri="{FF2B5EF4-FFF2-40B4-BE49-F238E27FC236}">
                <a16:creationId xmlns:a16="http://schemas.microsoft.com/office/drawing/2014/main" id="{A8F6900B-5894-CA78-153B-D4E67A2105E7}"/>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DF42F651-62DB-F379-0CD7-67F3CF748106}"/>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7E132123-460C-F37B-5A79-DD862F60F885}"/>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613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bject Template - Blac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5EB7CD-B114-4374-930F-5B007C153EA7}"/>
              </a:ext>
            </a:extLst>
          </p:cNvPr>
          <p:cNvSpPr/>
          <p:nvPr/>
        </p:nvSpPr>
        <p:spPr>
          <a:xfrm>
            <a:off x="0" y="0"/>
            <a:ext cx="39004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3">
            <a:extLst>
              <a:ext uri="{FF2B5EF4-FFF2-40B4-BE49-F238E27FC236}">
                <a16:creationId xmlns:a16="http://schemas.microsoft.com/office/drawing/2014/main" id="{D922FC92-3D43-40B1-BE1A-99E9A0F51704}"/>
              </a:ext>
            </a:extLst>
          </p:cNvPr>
          <p:cNvPicPr>
            <a:picLocks noChangeAspect="1"/>
          </p:cNvPicPr>
          <p:nvPr/>
        </p:nvPicPr>
        <p:blipFill rotWithShape="1">
          <a:blip r:embed="rId2">
            <a:extLst>
              <a:ext uri="{28A0092B-C50C-407E-A947-70E740481C1C}">
                <a14:useLocalDpi xmlns:a14="http://schemas.microsoft.com/office/drawing/2010/main" val="0"/>
              </a:ext>
            </a:extLst>
          </a:blip>
          <a:srcRect l="-1681" t="-12040" r="-6603" b="-10301"/>
          <a:stretch/>
        </p:blipFill>
        <p:spPr>
          <a:xfrm>
            <a:off x="1730952" y="6252375"/>
            <a:ext cx="901722" cy="355202"/>
          </a:xfrm>
          <a:prstGeom prst="rect">
            <a:avLst/>
          </a:prstGeom>
        </p:spPr>
      </p:pic>
      <p:cxnSp>
        <p:nvCxnSpPr>
          <p:cNvPr id="11" name="Straight Connector 10">
            <a:extLst>
              <a:ext uri="{FF2B5EF4-FFF2-40B4-BE49-F238E27FC236}">
                <a16:creationId xmlns:a16="http://schemas.microsoft.com/office/drawing/2014/main" id="{2690514D-8749-465D-8F28-C8E949248745}"/>
              </a:ext>
            </a:extLst>
          </p:cNvPr>
          <p:cNvCxnSpPr>
            <a:cxnSpLocks/>
          </p:cNvCxnSpPr>
          <p:nvPr/>
        </p:nvCxnSpPr>
        <p:spPr>
          <a:xfrm>
            <a:off x="0" y="1290638"/>
            <a:ext cx="3206750"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7782" y="246695"/>
            <a:ext cx="3344319" cy="1043481"/>
          </a:xfrm>
          <a:prstGeom prst="rect">
            <a:avLst/>
          </a:prstGeom>
        </p:spPr>
        <p:txBody>
          <a:bodyPr>
            <a:normAutofit/>
          </a:bodyPr>
          <a:lstStyle>
            <a:lvl1pPr algn="l">
              <a:defRPr sz="2400">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5"/>
          </p:nvPr>
        </p:nvSpPr>
        <p:spPr>
          <a:xfrm>
            <a:off x="238126" y="1503363"/>
            <a:ext cx="3344319" cy="1120310"/>
          </a:xfrm>
        </p:spPr>
        <p:txBody>
          <a:bodyPr>
            <a:noAutofit/>
          </a:bodyPr>
          <a:lstStyle>
            <a:lvl1pPr algn="l">
              <a:lnSpc>
                <a:spcPct val="120000"/>
              </a:lnSpc>
              <a:defRPr sz="1050">
                <a:solidFill>
                  <a:schemeClr val="bg1"/>
                </a:solidFill>
                <a:latin typeface="+mn-lt"/>
              </a:defRPr>
            </a:lvl1pPr>
          </a:lstStyle>
          <a:p>
            <a:pPr lvl="0"/>
            <a:r>
              <a:rPr lang="en-US"/>
              <a:t>Click to edit Master text styles</a:t>
            </a:r>
          </a:p>
          <a:p>
            <a:pPr lvl="1"/>
            <a:r>
              <a:rPr lang="en-US"/>
              <a:t>Second level</a:t>
            </a:r>
          </a:p>
        </p:txBody>
      </p:sp>
      <p:sp>
        <p:nvSpPr>
          <p:cNvPr id="10" name="Text Placeholder 9"/>
          <p:cNvSpPr>
            <a:spLocks noGrp="1"/>
          </p:cNvSpPr>
          <p:nvPr>
            <p:ph type="body" sz="quarter" idx="16"/>
          </p:nvPr>
        </p:nvSpPr>
        <p:spPr>
          <a:xfrm>
            <a:off x="741013" y="3130197"/>
            <a:ext cx="2841089" cy="1275144"/>
          </a:xfrm>
        </p:spPr>
        <p:txBody>
          <a:bodyPr>
            <a:noAutofit/>
          </a:bodyPr>
          <a:lstStyle>
            <a:lvl1pPr algn="l">
              <a:lnSpc>
                <a:spcPct val="120000"/>
              </a:lnSpc>
              <a:defRPr sz="1050">
                <a:solidFill>
                  <a:schemeClr val="bg1"/>
                </a:solidFill>
                <a:latin typeface="+mn-lt"/>
              </a:defRPr>
            </a:lvl1pPr>
          </a:lstStyle>
          <a:p>
            <a:pPr lvl="0"/>
            <a:r>
              <a:rPr lang="en-US"/>
              <a:t>Click to edit Master text styles</a:t>
            </a:r>
          </a:p>
        </p:txBody>
      </p:sp>
      <p:sp>
        <p:nvSpPr>
          <p:cNvPr id="13" name="Text Placeholder 12"/>
          <p:cNvSpPr>
            <a:spLocks noGrp="1"/>
          </p:cNvSpPr>
          <p:nvPr>
            <p:ph type="body" sz="quarter" idx="17"/>
          </p:nvPr>
        </p:nvSpPr>
        <p:spPr>
          <a:xfrm>
            <a:off x="741012" y="4982038"/>
            <a:ext cx="2841088" cy="796138"/>
          </a:xfrm>
        </p:spPr>
        <p:txBody>
          <a:bodyPr>
            <a:noAutofit/>
          </a:bodyPr>
          <a:lstStyle>
            <a:lvl1pPr algn="l">
              <a:lnSpc>
                <a:spcPct val="120000"/>
              </a:lnSpc>
              <a:defRPr sz="1050">
                <a:solidFill>
                  <a:schemeClr val="bg1"/>
                </a:solidFill>
                <a:latin typeface="+mn-lt"/>
              </a:defRPr>
            </a:lvl1pPr>
          </a:lstStyle>
          <a:p>
            <a:pPr lvl="0"/>
            <a:r>
              <a:rPr lang="en-US"/>
              <a:t>Click to edit Master text styles</a:t>
            </a:r>
          </a:p>
        </p:txBody>
      </p:sp>
      <p:sp>
        <p:nvSpPr>
          <p:cNvPr id="15" name="Text Placeholder 14"/>
          <p:cNvSpPr>
            <a:spLocks noGrp="1"/>
          </p:cNvSpPr>
          <p:nvPr>
            <p:ph type="body" sz="quarter" idx="18"/>
          </p:nvPr>
        </p:nvSpPr>
        <p:spPr>
          <a:xfrm>
            <a:off x="741363" y="2730500"/>
            <a:ext cx="1638300" cy="293688"/>
          </a:xfrm>
        </p:spPr>
        <p:txBody>
          <a:bodyPr>
            <a:noAutofit/>
          </a:bodyPr>
          <a:lstStyle>
            <a:lvl1pPr algn="l">
              <a:defRPr sz="1350" b="0">
                <a:solidFill>
                  <a:schemeClr val="bg1"/>
                </a:solidFill>
                <a:latin typeface="+mn-lt"/>
              </a:defRPr>
            </a:lvl1pPr>
          </a:lstStyle>
          <a:p>
            <a:pPr lvl="0"/>
            <a:r>
              <a:rPr lang="en-US"/>
              <a:t>Click to edit Master text styles</a:t>
            </a:r>
          </a:p>
        </p:txBody>
      </p:sp>
      <p:sp>
        <p:nvSpPr>
          <p:cNvPr id="19" name="Text Placeholder 18"/>
          <p:cNvSpPr>
            <a:spLocks noGrp="1"/>
          </p:cNvSpPr>
          <p:nvPr>
            <p:ph type="body" sz="quarter" idx="19"/>
          </p:nvPr>
        </p:nvSpPr>
        <p:spPr>
          <a:xfrm>
            <a:off x="741363" y="4512169"/>
            <a:ext cx="1638300" cy="363045"/>
          </a:xfrm>
        </p:spPr>
        <p:txBody>
          <a:bodyPr anchor="b">
            <a:noAutofit/>
          </a:bodyPr>
          <a:lstStyle>
            <a:lvl1pPr algn="l">
              <a:defRPr sz="1350" b="0">
                <a:solidFill>
                  <a:schemeClr val="bg1"/>
                </a:solidFill>
                <a:latin typeface="+mn-lt"/>
              </a:defRPr>
            </a:lvl1pPr>
          </a:lstStyle>
          <a:p>
            <a:pPr lvl="0"/>
            <a:r>
              <a:rPr lang="en-US"/>
              <a:t>Click to edit Master text styles</a:t>
            </a:r>
          </a:p>
        </p:txBody>
      </p:sp>
      <p:sp>
        <p:nvSpPr>
          <p:cNvPr id="18" name="Content Placeholder 2"/>
          <p:cNvSpPr>
            <a:spLocks noGrp="1"/>
          </p:cNvSpPr>
          <p:nvPr>
            <p:ph idx="1"/>
          </p:nvPr>
        </p:nvSpPr>
        <p:spPr>
          <a:xfrm>
            <a:off x="3900106" y="1079824"/>
            <a:ext cx="8291895" cy="4698352"/>
          </a:xfrm>
          <a:prstGeom prst="rect">
            <a:avLst/>
          </a:prstGeom>
          <a:solidFill>
            <a:schemeClr val="bg1"/>
          </a:solidFill>
          <a:ln w="19050">
            <a:noFill/>
          </a:ln>
        </p:spPr>
        <p:txBody>
          <a:bodyPr anchor="ctr"/>
          <a:lstStyle>
            <a:lvl1pPr marL="0" marR="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lang="en-US" sz="1050" b="0" i="0" smtClean="0">
                <a:effectLst/>
                <a:latin typeface="Segoe UI" panose="020B050204020402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6" name="Picture 15" descr="A picture containing object, clock&#10;&#10;Description automatically generated">
            <a:extLst>
              <a:ext uri="{FF2B5EF4-FFF2-40B4-BE49-F238E27FC236}">
                <a16:creationId xmlns:a16="http://schemas.microsoft.com/office/drawing/2014/main" id="{8112521E-C201-4360-ACC1-BF1DE75230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7">
            <a:extLst>
              <a:ext uri="{FF2B5EF4-FFF2-40B4-BE49-F238E27FC236}">
                <a16:creationId xmlns:a16="http://schemas.microsoft.com/office/drawing/2014/main" id="{61B6636D-61ED-4B29-919A-0A1C7099C879}"/>
              </a:ext>
            </a:extLst>
          </p:cNvPr>
          <p:cNvSpPr txBox="1">
            <a:spLocks/>
          </p:cNvSpPr>
          <p:nvPr/>
        </p:nvSpPr>
        <p:spPr>
          <a:xfrm>
            <a:off x="236538" y="6246813"/>
            <a:ext cx="3173412"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Segoe UI" panose="020B0502040204020203"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a:t> </a:t>
            </a:r>
          </a:p>
        </p:txBody>
      </p:sp>
      <p:pic>
        <p:nvPicPr>
          <p:cNvPr id="20" name="Picture 19" descr="Shape&#10;&#10;Description automatically generated with medium confidence">
            <a:extLst>
              <a:ext uri="{FF2B5EF4-FFF2-40B4-BE49-F238E27FC236}">
                <a16:creationId xmlns:a16="http://schemas.microsoft.com/office/drawing/2014/main" id="{65951AF4-0280-46C3-9E5C-7B6EC200F8D9}"/>
              </a:ext>
            </a:extLst>
          </p:cNvPr>
          <p:cNvPicPr>
            <a:picLocks noChangeAspect="1"/>
          </p:cNvPicPr>
          <p:nvPr/>
        </p:nvPicPr>
        <p:blipFill rotWithShape="1">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8333" t="13879" r="66336" b="10811"/>
          <a:stretch/>
        </p:blipFill>
        <p:spPr>
          <a:xfrm>
            <a:off x="1050656" y="6240504"/>
            <a:ext cx="521913" cy="377739"/>
          </a:xfrm>
          <a:prstGeom prst="rect">
            <a:avLst/>
          </a:prstGeom>
        </p:spPr>
      </p:pic>
      <p:pic>
        <p:nvPicPr>
          <p:cNvPr id="22" name="Picture 21">
            <a:extLst>
              <a:ext uri="{FF2B5EF4-FFF2-40B4-BE49-F238E27FC236}">
                <a16:creationId xmlns:a16="http://schemas.microsoft.com/office/drawing/2014/main" id="{AE0F762D-6FBF-4800-932A-307567875E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753988" y="6253622"/>
            <a:ext cx="427268" cy="386503"/>
          </a:xfrm>
          <a:prstGeom prst="rect">
            <a:avLst/>
          </a:prstGeom>
          <a:ln>
            <a:noFill/>
          </a:ln>
        </p:spPr>
      </p:pic>
      <p:sp>
        <p:nvSpPr>
          <p:cNvPr id="21" name="Diamond 20">
            <a:extLst>
              <a:ext uri="{FF2B5EF4-FFF2-40B4-BE49-F238E27FC236}">
                <a16:creationId xmlns:a16="http://schemas.microsoft.com/office/drawing/2014/main" id="{C3DC330C-7576-40F3-AC7E-3F1891B1DB12}"/>
              </a:ext>
            </a:extLst>
          </p:cNvPr>
          <p:cNvSpPr/>
          <p:nvPr/>
        </p:nvSpPr>
        <p:spPr>
          <a:xfrm>
            <a:off x="943759"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FB63C343-9125-43A3-88A8-D26A2D3EED6E}"/>
              </a:ext>
            </a:extLst>
          </p:cNvPr>
          <p:cNvSpPr/>
          <p:nvPr/>
        </p:nvSpPr>
        <p:spPr>
          <a:xfrm>
            <a:off x="1597610"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D4F1327C-6176-498E-B0D9-40C718BCC46E}"/>
              </a:ext>
            </a:extLst>
          </p:cNvPr>
          <p:cNvSpPr/>
          <p:nvPr/>
        </p:nvSpPr>
        <p:spPr>
          <a:xfrm>
            <a:off x="2617377" y="6385304"/>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0EB2E96A-D6DA-E979-2F9A-509796C703B3}"/>
              </a:ext>
            </a:extLst>
          </p:cNvPr>
          <p:cNvSpPr/>
          <p:nvPr/>
        </p:nvSpPr>
        <p:spPr>
          <a:xfrm>
            <a:off x="323889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1B6748A-668C-7349-F702-ACA7163D064C}"/>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2" name="Title 1">
            <a:extLst>
              <a:ext uri="{FF2B5EF4-FFF2-40B4-BE49-F238E27FC236}">
                <a16:creationId xmlns:a16="http://schemas.microsoft.com/office/drawing/2014/main" id="{476FDC1B-0E94-2132-5BFB-F7E5F9C5B97E}"/>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4" name="Title 1">
            <a:extLst>
              <a:ext uri="{FF2B5EF4-FFF2-40B4-BE49-F238E27FC236}">
                <a16:creationId xmlns:a16="http://schemas.microsoft.com/office/drawing/2014/main" id="{4A16B06D-CD9C-D3A0-58BB-5CAFDF07294C}"/>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25" name="Title 1">
            <a:extLst>
              <a:ext uri="{FF2B5EF4-FFF2-40B4-BE49-F238E27FC236}">
                <a16:creationId xmlns:a16="http://schemas.microsoft.com/office/drawing/2014/main" id="{725AABF5-E836-4B1A-6428-445696CD6B72}"/>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6" name="Diamond 25">
            <a:extLst>
              <a:ext uri="{FF2B5EF4-FFF2-40B4-BE49-F238E27FC236}">
                <a16:creationId xmlns:a16="http://schemas.microsoft.com/office/drawing/2014/main" id="{1D724E79-79B3-7B2D-711B-9DE448F739F1}"/>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2CBD6914-ED6D-13CB-28E0-BA0C762F2B31}"/>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4FAAD180-7476-2BB7-FE55-21CA32A26F91}"/>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logo with a leaf in a circle&#10;&#10;Description automatically generated">
            <a:extLst>
              <a:ext uri="{FF2B5EF4-FFF2-40B4-BE49-F238E27FC236}">
                <a16:creationId xmlns:a16="http://schemas.microsoft.com/office/drawing/2014/main" id="{21614C53-5A76-8026-2C1F-0F9E11E4FA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4012" y="6178064"/>
            <a:ext cx="430021" cy="499095"/>
          </a:xfrm>
          <a:prstGeom prst="rect">
            <a:avLst/>
          </a:prstGeom>
        </p:spPr>
      </p:pic>
    </p:spTree>
    <p:extLst>
      <p:ext uri="{BB962C8B-B14F-4D97-AF65-F5344CB8AC3E}">
        <p14:creationId xmlns:p14="http://schemas.microsoft.com/office/powerpoint/2010/main" val="3070440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bject Template - Floating Re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CC4ACFE-7FC0-4962-98B2-31B563AB1188}"/>
              </a:ext>
            </a:extLst>
          </p:cNvPr>
          <p:cNvCxnSpPr>
            <a:cxnSpLocks/>
          </p:cNvCxnSpPr>
          <p:nvPr/>
        </p:nvCxnSpPr>
        <p:spPr>
          <a:xfrm>
            <a:off x="0" y="2925763"/>
            <a:ext cx="12192000"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16167" y="1488847"/>
            <a:ext cx="3171991" cy="1325563"/>
          </a:xfrm>
          <a:prstGeom prst="rect">
            <a:avLst/>
          </a:prstGeom>
        </p:spPr>
        <p:txBody>
          <a:bodyPr>
            <a:noAutofit/>
          </a:bodyPr>
          <a:lstStyle>
            <a:lvl1pPr algn="l">
              <a:defRPr sz="2400"/>
            </a:lvl1pPr>
          </a:lstStyle>
          <a:p>
            <a:r>
              <a:rPr lang="en-US"/>
              <a:t>Click to edit Master title style</a:t>
            </a:r>
            <a:endParaRPr lang="en-US" dirty="0"/>
          </a:p>
        </p:txBody>
      </p:sp>
      <p:sp>
        <p:nvSpPr>
          <p:cNvPr id="14" name="Text Placeholder 13"/>
          <p:cNvSpPr>
            <a:spLocks noGrp="1"/>
          </p:cNvSpPr>
          <p:nvPr>
            <p:ph type="body" sz="quarter" idx="16"/>
          </p:nvPr>
        </p:nvSpPr>
        <p:spPr>
          <a:xfrm>
            <a:off x="4597402" y="5924905"/>
            <a:ext cx="6977063" cy="344487"/>
          </a:xfrm>
        </p:spPr>
        <p:txBody>
          <a:bodyPr/>
          <a:lstStyle>
            <a:lvl1pPr algn="l">
              <a:defRPr sz="1200" i="1">
                <a:latin typeface="Segoe UI" panose="020B0502040204020203" pitchFamily="34" charset="0"/>
              </a:defRPr>
            </a:lvl1pPr>
          </a:lstStyle>
          <a:p>
            <a:pPr lvl="0"/>
            <a:r>
              <a:rPr lang="en-US"/>
              <a:t>Click to edit Master text styles</a:t>
            </a:r>
          </a:p>
        </p:txBody>
      </p:sp>
      <p:sp>
        <p:nvSpPr>
          <p:cNvPr id="18" name="Text Placeholder 17"/>
          <p:cNvSpPr>
            <a:spLocks noGrp="1"/>
          </p:cNvSpPr>
          <p:nvPr>
            <p:ph type="body" sz="quarter" idx="17"/>
          </p:nvPr>
        </p:nvSpPr>
        <p:spPr>
          <a:xfrm>
            <a:off x="815977" y="3181352"/>
            <a:ext cx="3171825" cy="2817813"/>
          </a:xfrm>
        </p:spPr>
        <p:txBody>
          <a:bodyPr>
            <a:noAutofit/>
          </a:bodyPr>
          <a:lstStyle>
            <a:lvl1pPr algn="l">
              <a:lnSpc>
                <a:spcPct val="120000"/>
              </a:lnSpc>
              <a:defRPr sz="1050">
                <a:latin typeface="+mn-lt"/>
              </a:defRPr>
            </a:lvl1pPr>
          </a:lstStyle>
          <a:p>
            <a:pPr lvl="0"/>
            <a:r>
              <a:rPr lang="en-US"/>
              <a:t>Click to edit Master text styles</a:t>
            </a:r>
          </a:p>
        </p:txBody>
      </p:sp>
      <p:sp>
        <p:nvSpPr>
          <p:cNvPr id="13" name="Content Placeholder 2"/>
          <p:cNvSpPr>
            <a:spLocks noGrp="1"/>
          </p:cNvSpPr>
          <p:nvPr>
            <p:ph idx="1"/>
          </p:nvPr>
        </p:nvSpPr>
        <p:spPr>
          <a:xfrm>
            <a:off x="4586550" y="353640"/>
            <a:ext cx="6977063" cy="5435596"/>
          </a:xfrm>
          <a:prstGeom prst="rect">
            <a:avLst/>
          </a:prstGeom>
          <a:solidFill>
            <a:schemeClr val="bg1"/>
          </a:solidFill>
          <a:ln w="19050">
            <a:solidFill>
              <a:schemeClr val="tx1"/>
            </a:solidFill>
          </a:ln>
          <a:effectLst/>
        </p:spPr>
        <p:txBody>
          <a:bodyPr anchor="ctr"/>
          <a:lstStyle>
            <a:lvl1pPr marL="0" marR="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lang="en-US" sz="1050" b="0" i="0" smtClean="0">
                <a:effectLst/>
                <a:latin typeface="Segoe UI" panose="020B050204020402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Picture 11" descr="A picture containing object, clock&#10;&#10;Description automatically generated">
            <a:extLst>
              <a:ext uri="{FF2B5EF4-FFF2-40B4-BE49-F238E27FC236}">
                <a16:creationId xmlns:a16="http://schemas.microsoft.com/office/drawing/2014/main" id="{A4719E1F-A7C7-4296-8EF1-3C6A48D61E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Shape&#10;&#10;Description automatically generated with medium confidence">
            <a:extLst>
              <a:ext uri="{FF2B5EF4-FFF2-40B4-BE49-F238E27FC236}">
                <a16:creationId xmlns:a16="http://schemas.microsoft.com/office/drawing/2014/main" id="{4912C2B5-C9EA-4AA1-88E2-F0AF8F4712A7}"/>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4" name="Diamond 23">
            <a:extLst>
              <a:ext uri="{FF2B5EF4-FFF2-40B4-BE49-F238E27FC236}">
                <a16:creationId xmlns:a16="http://schemas.microsoft.com/office/drawing/2014/main" id="{4DFCFC7E-D91D-4310-808C-2DECE00894E8}"/>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35554236-E3D5-44CA-83D5-C1CCD1DF4055}"/>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D93A47-C0B6-9E24-F5F7-2327D3D6AD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5" name="Diamond 4">
            <a:extLst>
              <a:ext uri="{FF2B5EF4-FFF2-40B4-BE49-F238E27FC236}">
                <a16:creationId xmlns:a16="http://schemas.microsoft.com/office/drawing/2014/main" id="{24611EB3-EB7B-FF85-732C-A91CC363DD15}"/>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9390E4-93AA-EAB4-E166-AD6ECA3A61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8" name="Diamond 7">
            <a:extLst>
              <a:ext uri="{FF2B5EF4-FFF2-40B4-BE49-F238E27FC236}">
                <a16:creationId xmlns:a16="http://schemas.microsoft.com/office/drawing/2014/main" id="{7482D11B-3768-1D68-1633-791BAB12B737}"/>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leaf in a circle&#10;&#10;Description automatically generated">
            <a:extLst>
              <a:ext uri="{FF2B5EF4-FFF2-40B4-BE49-F238E27FC236}">
                <a16:creationId xmlns:a16="http://schemas.microsoft.com/office/drawing/2014/main" id="{D4D90C6E-0303-1656-708A-A11625F18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0" name="Title 1">
            <a:extLst>
              <a:ext uri="{FF2B5EF4-FFF2-40B4-BE49-F238E27FC236}">
                <a16:creationId xmlns:a16="http://schemas.microsoft.com/office/drawing/2014/main" id="{BCE0D90B-B211-9FAC-9A77-4EB22427B221}"/>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1" name="Title 1">
            <a:extLst>
              <a:ext uri="{FF2B5EF4-FFF2-40B4-BE49-F238E27FC236}">
                <a16:creationId xmlns:a16="http://schemas.microsoft.com/office/drawing/2014/main" id="{49F09B58-E939-5C8A-791A-258A2448442D}"/>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B857BE5E-0747-8AE1-5CA2-A538CF6C303B}"/>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0D845105-C697-C94F-34BD-75B566BBD265}"/>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7" name="Diamond 16">
            <a:extLst>
              <a:ext uri="{FF2B5EF4-FFF2-40B4-BE49-F238E27FC236}">
                <a16:creationId xmlns:a16="http://schemas.microsoft.com/office/drawing/2014/main" id="{84ADC851-7F8B-5703-9CC3-46BFA121D7A8}"/>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192C9920-A465-5815-00F2-F4A858578B87}"/>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B384B605-152F-D518-658D-BA36EB480904}"/>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285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hart - Righ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7039656-DADE-4842-A27F-B31B26068F3D}"/>
              </a:ext>
            </a:extLst>
          </p:cNvPr>
          <p:cNvCxnSpPr>
            <a:cxnSpLocks/>
          </p:cNvCxnSpPr>
          <p:nvPr/>
        </p:nvCxnSpPr>
        <p:spPr>
          <a:xfrm>
            <a:off x="-698500" y="2925763"/>
            <a:ext cx="13112750"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16167" y="1488847"/>
            <a:ext cx="3171991" cy="1325563"/>
          </a:xfrm>
          <a:prstGeom prst="rect">
            <a:avLst/>
          </a:prstGeom>
        </p:spPr>
        <p:txBody>
          <a:bodyPr>
            <a:noAutofit/>
          </a:bodyPr>
          <a:lstStyle>
            <a:lvl1pPr algn="l">
              <a:defRPr sz="2400"/>
            </a:lvl1pPr>
          </a:lstStyle>
          <a:p>
            <a:r>
              <a:rPr lang="en-US"/>
              <a:t>Click to edit Master title style</a:t>
            </a:r>
            <a:endParaRPr lang="en-US" dirty="0"/>
          </a:p>
        </p:txBody>
      </p:sp>
      <p:sp>
        <p:nvSpPr>
          <p:cNvPr id="8" name="Chart Placeholder 7"/>
          <p:cNvSpPr>
            <a:spLocks noGrp="1"/>
          </p:cNvSpPr>
          <p:nvPr>
            <p:ph type="chart" sz="quarter" idx="15"/>
          </p:nvPr>
        </p:nvSpPr>
        <p:spPr>
          <a:xfrm>
            <a:off x="4648200" y="293218"/>
            <a:ext cx="6977063" cy="5435600"/>
          </a:xfrm>
          <a:solidFill>
            <a:schemeClr val="bg1"/>
          </a:solidFill>
          <a:ln w="25400">
            <a:solidFill>
              <a:schemeClr val="tx1"/>
            </a:solidFill>
          </a:ln>
          <a:effectLst>
            <a:outerShdw dist="177800" dir="13800000" algn="r" rotWithShape="0">
              <a:srgbClr val="EC1D25"/>
            </a:outerShdw>
          </a:effectLst>
        </p:spPr>
        <p:txBody>
          <a:bodyPr rtlCol="0" anchor="ctr">
            <a:normAutofit/>
          </a:bodyPr>
          <a:lstStyle>
            <a:lvl1pPr>
              <a:defRPr sz="1200"/>
            </a:lvl1pPr>
          </a:lstStyle>
          <a:p>
            <a:pPr lvl="0"/>
            <a:r>
              <a:rPr lang="en-US" noProof="0"/>
              <a:t>Click icon to add chart</a:t>
            </a:r>
            <a:endParaRPr lang="en-US" noProof="0" dirty="0"/>
          </a:p>
        </p:txBody>
      </p:sp>
      <p:sp>
        <p:nvSpPr>
          <p:cNvPr id="14" name="Text Placeholder 13"/>
          <p:cNvSpPr>
            <a:spLocks noGrp="1"/>
          </p:cNvSpPr>
          <p:nvPr>
            <p:ph type="body" sz="quarter" idx="16"/>
          </p:nvPr>
        </p:nvSpPr>
        <p:spPr>
          <a:xfrm>
            <a:off x="4597402" y="5890052"/>
            <a:ext cx="6977063" cy="344487"/>
          </a:xfrm>
        </p:spPr>
        <p:txBody>
          <a:bodyPr/>
          <a:lstStyle>
            <a:lvl1pPr algn="l">
              <a:defRPr sz="1200" i="1"/>
            </a:lvl1pPr>
          </a:lstStyle>
          <a:p>
            <a:pPr lvl="0"/>
            <a:r>
              <a:rPr lang="en-US"/>
              <a:t>Click to edit Master text styles</a:t>
            </a:r>
          </a:p>
        </p:txBody>
      </p:sp>
      <p:sp>
        <p:nvSpPr>
          <p:cNvPr id="18" name="Text Placeholder 17"/>
          <p:cNvSpPr>
            <a:spLocks noGrp="1"/>
          </p:cNvSpPr>
          <p:nvPr>
            <p:ph type="body" sz="quarter" idx="17"/>
          </p:nvPr>
        </p:nvSpPr>
        <p:spPr>
          <a:xfrm>
            <a:off x="815977" y="3181352"/>
            <a:ext cx="3171825" cy="2817813"/>
          </a:xfrm>
        </p:spPr>
        <p:txBody>
          <a:bodyPr/>
          <a:lstStyle>
            <a:lvl1pPr algn="l">
              <a:defRPr sz="1350"/>
            </a:lvl1pPr>
          </a:lstStyle>
          <a:p>
            <a:pPr lvl="0"/>
            <a:r>
              <a:rPr lang="en-US"/>
              <a:t>Click to edit Master text styles</a:t>
            </a:r>
          </a:p>
        </p:txBody>
      </p:sp>
      <p:pic>
        <p:nvPicPr>
          <p:cNvPr id="16" name="Picture 15" descr="A picture containing object, clock&#10;&#10;Description automatically generated">
            <a:extLst>
              <a:ext uri="{FF2B5EF4-FFF2-40B4-BE49-F238E27FC236}">
                <a16:creationId xmlns:a16="http://schemas.microsoft.com/office/drawing/2014/main" id="{9B74D984-1860-4362-9AB4-88DE67E9AB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hape&#10;&#10;Description automatically generated with medium confidence">
            <a:extLst>
              <a:ext uri="{FF2B5EF4-FFF2-40B4-BE49-F238E27FC236}">
                <a16:creationId xmlns:a16="http://schemas.microsoft.com/office/drawing/2014/main" id="{CCF781CF-8D5B-4EFB-84CF-14F643B85F3B}"/>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2" name="Diamond 21">
            <a:extLst>
              <a:ext uri="{FF2B5EF4-FFF2-40B4-BE49-F238E27FC236}">
                <a16:creationId xmlns:a16="http://schemas.microsoft.com/office/drawing/2014/main" id="{2D356FA4-FC8B-459E-B473-3C8848115405}"/>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4692582D-1695-435A-9B95-834704D41897}"/>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34CFBF-0C0A-EC6E-8FE9-6C76642F15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5" name="Diamond 4">
            <a:extLst>
              <a:ext uri="{FF2B5EF4-FFF2-40B4-BE49-F238E27FC236}">
                <a16:creationId xmlns:a16="http://schemas.microsoft.com/office/drawing/2014/main" id="{72277901-1C2B-4B51-CAC9-CD1DBA9785CD}"/>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67DD36-CAD3-104D-70EE-11FFDB9B54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9" name="Diamond 8">
            <a:extLst>
              <a:ext uri="{FF2B5EF4-FFF2-40B4-BE49-F238E27FC236}">
                <a16:creationId xmlns:a16="http://schemas.microsoft.com/office/drawing/2014/main" id="{1DE615C0-525A-D0F1-AB1F-873CB920068B}"/>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een leaf in a circle&#10;&#10;Description automatically generated">
            <a:extLst>
              <a:ext uri="{FF2B5EF4-FFF2-40B4-BE49-F238E27FC236}">
                <a16:creationId xmlns:a16="http://schemas.microsoft.com/office/drawing/2014/main" id="{09D4CE49-3054-CE0F-F6F5-EC4E937A4C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1" name="Title 1">
            <a:extLst>
              <a:ext uri="{FF2B5EF4-FFF2-40B4-BE49-F238E27FC236}">
                <a16:creationId xmlns:a16="http://schemas.microsoft.com/office/drawing/2014/main" id="{8B04C3C7-135C-4A60-C240-36E7B89001FA}"/>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2" name="Title 1">
            <a:extLst>
              <a:ext uri="{FF2B5EF4-FFF2-40B4-BE49-F238E27FC236}">
                <a16:creationId xmlns:a16="http://schemas.microsoft.com/office/drawing/2014/main" id="{CC2B6487-BA8B-6997-8EB7-4CCBC6286627}"/>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3" name="Title 1">
            <a:extLst>
              <a:ext uri="{FF2B5EF4-FFF2-40B4-BE49-F238E27FC236}">
                <a16:creationId xmlns:a16="http://schemas.microsoft.com/office/drawing/2014/main" id="{22459934-942B-AAC8-C086-2D440EB8C645}"/>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5" name="Title 1">
            <a:extLst>
              <a:ext uri="{FF2B5EF4-FFF2-40B4-BE49-F238E27FC236}">
                <a16:creationId xmlns:a16="http://schemas.microsoft.com/office/drawing/2014/main" id="{3B7A049A-1C8D-FD47-45D9-7EC8F44C55B7}"/>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0" name="Diamond 19">
            <a:extLst>
              <a:ext uri="{FF2B5EF4-FFF2-40B4-BE49-F238E27FC236}">
                <a16:creationId xmlns:a16="http://schemas.microsoft.com/office/drawing/2014/main" id="{D9EA31A4-A57B-1C27-0FCF-42BA3FDD3333}"/>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F9633C0D-911B-7BC5-5590-A17C73DA0BF3}"/>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3AE7A204-CD64-1AB2-A67B-D7859A26E0D8}"/>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455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bject Template - Floating Black">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6D87A0C-5BA7-46F2-B616-D77E5C86A287}"/>
              </a:ext>
            </a:extLst>
          </p:cNvPr>
          <p:cNvCxnSpPr>
            <a:cxnSpLocks/>
          </p:cNvCxnSpPr>
          <p:nvPr/>
        </p:nvCxnSpPr>
        <p:spPr>
          <a:xfrm>
            <a:off x="0" y="2925763"/>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16167" y="1488847"/>
            <a:ext cx="3171991" cy="1325563"/>
          </a:xfrm>
          <a:prstGeom prst="rect">
            <a:avLst/>
          </a:prstGeom>
        </p:spPr>
        <p:txBody>
          <a:bodyPr>
            <a:noAutofit/>
          </a:bodyPr>
          <a:lstStyle>
            <a:lvl1pPr algn="l">
              <a:defRPr sz="2400"/>
            </a:lvl1pPr>
          </a:lstStyle>
          <a:p>
            <a:r>
              <a:rPr lang="en-US"/>
              <a:t>Click to edit Master title style</a:t>
            </a:r>
            <a:endParaRPr lang="en-US" dirty="0"/>
          </a:p>
        </p:txBody>
      </p:sp>
      <p:sp>
        <p:nvSpPr>
          <p:cNvPr id="14" name="Text Placeholder 13"/>
          <p:cNvSpPr>
            <a:spLocks noGrp="1"/>
          </p:cNvSpPr>
          <p:nvPr>
            <p:ph type="body" sz="quarter" idx="16"/>
          </p:nvPr>
        </p:nvSpPr>
        <p:spPr>
          <a:xfrm>
            <a:off x="5199324" y="5519363"/>
            <a:ext cx="6428304" cy="344487"/>
          </a:xfrm>
        </p:spPr>
        <p:txBody>
          <a:bodyPr/>
          <a:lstStyle>
            <a:lvl1pPr algn="l">
              <a:defRPr sz="1050" i="1">
                <a:latin typeface="Segoe UI" panose="020B0502040204020203" pitchFamily="34" charset="0"/>
              </a:defRPr>
            </a:lvl1pPr>
          </a:lstStyle>
          <a:p>
            <a:pPr lvl="0"/>
            <a:r>
              <a:rPr lang="en-US"/>
              <a:t>Click to edit Master text styles</a:t>
            </a:r>
          </a:p>
        </p:txBody>
      </p:sp>
      <p:sp>
        <p:nvSpPr>
          <p:cNvPr id="18" name="Text Placeholder 17"/>
          <p:cNvSpPr>
            <a:spLocks noGrp="1"/>
          </p:cNvSpPr>
          <p:nvPr>
            <p:ph type="body" sz="quarter" idx="17"/>
          </p:nvPr>
        </p:nvSpPr>
        <p:spPr>
          <a:xfrm>
            <a:off x="815977" y="3181352"/>
            <a:ext cx="3171825" cy="2817813"/>
          </a:xfrm>
        </p:spPr>
        <p:txBody>
          <a:bodyPr>
            <a:noAutofit/>
          </a:bodyPr>
          <a:lstStyle>
            <a:lvl1pPr algn="l">
              <a:lnSpc>
                <a:spcPct val="120000"/>
              </a:lnSpc>
              <a:defRPr sz="1050">
                <a:latin typeface="+mn-lt"/>
              </a:defRPr>
            </a:lvl1pPr>
          </a:lstStyle>
          <a:p>
            <a:pPr lvl="0"/>
            <a:r>
              <a:rPr lang="en-US"/>
              <a:t>Click to edit Master text styles</a:t>
            </a:r>
          </a:p>
        </p:txBody>
      </p:sp>
      <p:sp>
        <p:nvSpPr>
          <p:cNvPr id="19" name="Content Placeholder 2"/>
          <p:cNvSpPr>
            <a:spLocks noGrp="1"/>
          </p:cNvSpPr>
          <p:nvPr>
            <p:ph idx="1"/>
          </p:nvPr>
        </p:nvSpPr>
        <p:spPr>
          <a:xfrm>
            <a:off x="5181600" y="1480097"/>
            <a:ext cx="6428305" cy="3855272"/>
          </a:xfrm>
          <a:prstGeom prst="rect">
            <a:avLst/>
          </a:prstGeom>
          <a:solidFill>
            <a:schemeClr val="bg1"/>
          </a:solidFill>
          <a:ln w="19050">
            <a:solidFill>
              <a:schemeClr val="accent2"/>
            </a:solidFill>
          </a:ln>
          <a:effectLst>
            <a:outerShdw dist="190500" dir="13200000" algn="ctr" rotWithShape="0">
              <a:schemeClr val="tx1"/>
            </a:outerShdw>
          </a:effectLst>
        </p:spPr>
        <p:txBody>
          <a:bodyPr anchor="ctr"/>
          <a:lstStyle>
            <a:lvl1pPr marL="0" marR="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lang="en-US" sz="1050" b="0" i="0" smtClean="0">
                <a:effectLst/>
                <a:latin typeface="Segoe UI" panose="020B050204020402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5" name="Picture 14" descr="A picture containing object, clock&#10;&#10;Description automatically generated">
            <a:extLst>
              <a:ext uri="{FF2B5EF4-FFF2-40B4-BE49-F238E27FC236}">
                <a16:creationId xmlns:a16="http://schemas.microsoft.com/office/drawing/2014/main" id="{6C93BDBC-2D3B-49B7-BD38-EC065186C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hape&#10;&#10;Description automatically generated with medium confidence">
            <a:extLst>
              <a:ext uri="{FF2B5EF4-FFF2-40B4-BE49-F238E27FC236}">
                <a16:creationId xmlns:a16="http://schemas.microsoft.com/office/drawing/2014/main" id="{BD82B036-18D6-4C32-B5A0-172801C67AD4}"/>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22" name="Diamond 21">
            <a:extLst>
              <a:ext uri="{FF2B5EF4-FFF2-40B4-BE49-F238E27FC236}">
                <a16:creationId xmlns:a16="http://schemas.microsoft.com/office/drawing/2014/main" id="{BF426ABB-554E-4536-9327-611B9DD95557}"/>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A66F72B0-0AF6-431D-98FF-2210C74D450C}"/>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D18C635-8536-0ECF-0FAC-4B080A78A4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5" name="Diamond 4">
            <a:extLst>
              <a:ext uri="{FF2B5EF4-FFF2-40B4-BE49-F238E27FC236}">
                <a16:creationId xmlns:a16="http://schemas.microsoft.com/office/drawing/2014/main" id="{2F2EABBF-2DD7-254D-3459-E825F36E1F68}"/>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42EB102-6A49-CD68-D773-74CA0ED0E0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8" name="Diamond 7">
            <a:extLst>
              <a:ext uri="{FF2B5EF4-FFF2-40B4-BE49-F238E27FC236}">
                <a16:creationId xmlns:a16="http://schemas.microsoft.com/office/drawing/2014/main" id="{82ABA67A-1071-14EA-BFFD-72544E0180A5}"/>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leaf in a circle&#10;&#10;Description automatically generated">
            <a:extLst>
              <a:ext uri="{FF2B5EF4-FFF2-40B4-BE49-F238E27FC236}">
                <a16:creationId xmlns:a16="http://schemas.microsoft.com/office/drawing/2014/main" id="{811BE90C-A1A3-EAE8-366C-05C250074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0" name="Title 1">
            <a:extLst>
              <a:ext uri="{FF2B5EF4-FFF2-40B4-BE49-F238E27FC236}">
                <a16:creationId xmlns:a16="http://schemas.microsoft.com/office/drawing/2014/main" id="{6DDCFE37-5AD7-29B9-4962-D6BFEB2DBF3F}"/>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1" name="Title 1">
            <a:extLst>
              <a:ext uri="{FF2B5EF4-FFF2-40B4-BE49-F238E27FC236}">
                <a16:creationId xmlns:a16="http://schemas.microsoft.com/office/drawing/2014/main" id="{D16918BB-C49C-E16E-EDAB-ED7E6D68733F}"/>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2" name="Title 1">
            <a:extLst>
              <a:ext uri="{FF2B5EF4-FFF2-40B4-BE49-F238E27FC236}">
                <a16:creationId xmlns:a16="http://schemas.microsoft.com/office/drawing/2014/main" id="{30CFC81F-9C95-8283-8FEE-C5EEF205E220}"/>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3" name="Title 1">
            <a:extLst>
              <a:ext uri="{FF2B5EF4-FFF2-40B4-BE49-F238E27FC236}">
                <a16:creationId xmlns:a16="http://schemas.microsoft.com/office/drawing/2014/main" id="{327FE339-30CE-0E2B-D7AD-7FC146D667E0}"/>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0" name="Diamond 19">
            <a:extLst>
              <a:ext uri="{FF2B5EF4-FFF2-40B4-BE49-F238E27FC236}">
                <a16:creationId xmlns:a16="http://schemas.microsoft.com/office/drawing/2014/main" id="{11E0A44B-A097-0172-E47F-A9B549C22713}"/>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5839A4F8-16F5-F842-9C65-13590D26EA8B}"/>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A2BBF2A3-1EA8-91BA-B120-9402CCEB6CE8}"/>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789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iamond Large Photo Conclusion">
    <p:spTree>
      <p:nvGrpSpPr>
        <p:cNvPr id="1" name=""/>
        <p:cNvGrpSpPr/>
        <p:nvPr/>
      </p:nvGrpSpPr>
      <p:grpSpPr>
        <a:xfrm>
          <a:off x="0" y="0"/>
          <a:ext cx="0" cy="0"/>
          <a:chOff x="0" y="0"/>
          <a:chExt cx="0" cy="0"/>
        </a:xfrm>
      </p:grpSpPr>
      <p:sp>
        <p:nvSpPr>
          <p:cNvPr id="14" name="Picture Placeholder 13"/>
          <p:cNvSpPr>
            <a:spLocks noGrp="1"/>
          </p:cNvSpPr>
          <p:nvPr>
            <p:ph type="pic" sz="quarter" idx="21"/>
          </p:nvPr>
        </p:nvSpPr>
        <p:spPr>
          <a:xfrm>
            <a:off x="2321029" y="345528"/>
            <a:ext cx="7549945" cy="3255381"/>
          </a:xfrm>
          <a:custGeom>
            <a:avLst/>
            <a:gdLst>
              <a:gd name="connsiteX0" fmla="*/ 3418877 w 6837754"/>
              <a:gd name="connsiteY0" fmla="*/ 196633 h 2948299"/>
              <a:gd name="connsiteX1" fmla="*/ 6381711 w 6837754"/>
              <a:gd name="connsiteY1" fmla="*/ 1474147 h 2948299"/>
              <a:gd name="connsiteX2" fmla="*/ 3418877 w 6837754"/>
              <a:gd name="connsiteY2" fmla="*/ 2751660 h 2948299"/>
              <a:gd name="connsiteX3" fmla="*/ 456042 w 6837754"/>
              <a:gd name="connsiteY3" fmla="*/ 1474147 h 2948299"/>
              <a:gd name="connsiteX4" fmla="*/ 3418877 w 6837754"/>
              <a:gd name="connsiteY4" fmla="*/ 91216 h 2948299"/>
              <a:gd name="connsiteX5" fmla="*/ 211555 w 6837754"/>
              <a:gd name="connsiteY5" fmla="*/ 1474148 h 2948299"/>
              <a:gd name="connsiteX6" fmla="*/ 3418877 w 6837754"/>
              <a:gd name="connsiteY6" fmla="*/ 2857079 h 2948299"/>
              <a:gd name="connsiteX7" fmla="*/ 6626199 w 6837754"/>
              <a:gd name="connsiteY7" fmla="*/ 1474148 h 2948299"/>
              <a:gd name="connsiteX8" fmla="*/ 3426906 w 6837754"/>
              <a:gd name="connsiteY8" fmla="*/ 0 h 2948299"/>
              <a:gd name="connsiteX9" fmla="*/ 6837754 w 6837754"/>
              <a:gd name="connsiteY9" fmla="*/ 1489070 h 2948299"/>
              <a:gd name="connsiteX10" fmla="*/ 3438414 w 6837754"/>
              <a:gd name="connsiteY10" fmla="*/ 2948299 h 2948299"/>
              <a:gd name="connsiteX11" fmla="*/ 0 w 6837754"/>
              <a:gd name="connsiteY11" fmla="*/ 1468463 h 294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7754" h="2948299">
                <a:moveTo>
                  <a:pt x="3418877" y="196633"/>
                </a:moveTo>
                <a:lnTo>
                  <a:pt x="6381711" y="1474147"/>
                </a:lnTo>
                <a:lnTo>
                  <a:pt x="3418877" y="2751660"/>
                </a:lnTo>
                <a:lnTo>
                  <a:pt x="456042" y="1474147"/>
                </a:lnTo>
                <a:close/>
                <a:moveTo>
                  <a:pt x="3418877" y="91216"/>
                </a:moveTo>
                <a:lnTo>
                  <a:pt x="211555" y="1474148"/>
                </a:lnTo>
                <a:lnTo>
                  <a:pt x="3418877" y="2857079"/>
                </a:lnTo>
                <a:lnTo>
                  <a:pt x="6626199" y="1474148"/>
                </a:lnTo>
                <a:close/>
                <a:moveTo>
                  <a:pt x="3426906" y="0"/>
                </a:moveTo>
                <a:lnTo>
                  <a:pt x="6837754" y="1489070"/>
                </a:lnTo>
                <a:lnTo>
                  <a:pt x="3438414" y="2948299"/>
                </a:lnTo>
                <a:lnTo>
                  <a:pt x="0" y="1468463"/>
                </a:lnTo>
                <a:close/>
              </a:path>
            </a:pathLst>
          </a:custGeom>
          <a:noFill/>
        </p:spPr>
        <p:txBody>
          <a:bodyPr rtlCol="0" anchor="ctr">
            <a:noAutofit/>
          </a:bodyPr>
          <a:lstStyle>
            <a:lvl1pPr marL="0" indent="0">
              <a:buNone/>
              <a:defRPr sz="900">
                <a:latin typeface="Segoe UI" panose="020B0502040204020203" pitchFamily="34" charset="0"/>
              </a:defRPr>
            </a:lvl1pPr>
          </a:lstStyle>
          <a:p>
            <a:pPr lvl="0"/>
            <a:r>
              <a:rPr lang="en-US" noProof="0"/>
              <a:t>Click icon to add picture</a:t>
            </a:r>
            <a:endParaRPr lang="en-US" noProof="0" dirty="0"/>
          </a:p>
        </p:txBody>
      </p:sp>
      <p:sp>
        <p:nvSpPr>
          <p:cNvPr id="15" name="Title 1"/>
          <p:cNvSpPr>
            <a:spLocks noGrp="1"/>
          </p:cNvSpPr>
          <p:nvPr>
            <p:ph type="title"/>
          </p:nvPr>
        </p:nvSpPr>
        <p:spPr>
          <a:xfrm>
            <a:off x="1987451" y="3741143"/>
            <a:ext cx="8217100" cy="1082842"/>
          </a:xfrm>
          <a:prstGeom prst="rect">
            <a:avLst/>
          </a:prstGeom>
        </p:spPr>
        <p:txBody>
          <a:bodyPr anchor="ctr">
            <a:normAutofit/>
          </a:bodyPr>
          <a:lstStyle>
            <a:lvl1pPr algn="ctr">
              <a:defRPr sz="2400" spc="0"/>
            </a:lvl1pPr>
          </a:lstStyle>
          <a:p>
            <a:r>
              <a:rPr lang="en-US"/>
              <a:t>Click to edit Master title style</a:t>
            </a:r>
            <a:endParaRPr lang="en-US" dirty="0"/>
          </a:p>
        </p:txBody>
      </p:sp>
      <p:sp>
        <p:nvSpPr>
          <p:cNvPr id="16" name="Text Placeholder 21"/>
          <p:cNvSpPr>
            <a:spLocks noGrp="1"/>
          </p:cNvSpPr>
          <p:nvPr>
            <p:ph type="body" sz="quarter" idx="20"/>
          </p:nvPr>
        </p:nvSpPr>
        <p:spPr>
          <a:xfrm>
            <a:off x="1987451" y="4939538"/>
            <a:ext cx="8217100" cy="1265238"/>
          </a:xfrm>
        </p:spPr>
        <p:txBody>
          <a:bodyPr/>
          <a:lstStyle>
            <a:lvl1pPr>
              <a:lnSpc>
                <a:spcPct val="120000"/>
              </a:lnSpc>
              <a:defRPr sz="1200">
                <a:solidFill>
                  <a:schemeClr val="bg1">
                    <a:lumMod val="50000"/>
                  </a:schemeClr>
                </a:solidFill>
                <a:latin typeface="+mn-lt"/>
              </a:defRPr>
            </a:lvl1pPr>
          </a:lstStyle>
          <a:p>
            <a:pPr lvl="0"/>
            <a:r>
              <a:rPr lang="en-US"/>
              <a:t>Click to edit Master text styles</a:t>
            </a:r>
          </a:p>
        </p:txBody>
      </p:sp>
      <p:pic>
        <p:nvPicPr>
          <p:cNvPr id="11" name="Picture 10" descr="A picture containing object, clock&#10;&#10;Description automatically generated">
            <a:extLst>
              <a:ext uri="{FF2B5EF4-FFF2-40B4-BE49-F238E27FC236}">
                <a16:creationId xmlns:a16="http://schemas.microsoft.com/office/drawing/2014/main" id="{8AF4E1B5-E3B1-4A6B-BE83-45A1B24F59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hape&#10;&#10;Description automatically generated with medium confidence">
            <a:extLst>
              <a:ext uri="{FF2B5EF4-FFF2-40B4-BE49-F238E27FC236}">
                <a16:creationId xmlns:a16="http://schemas.microsoft.com/office/drawing/2014/main" id="{955A5CD5-95E7-4CC2-9F0A-A509ABA0D46F}"/>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19" name="Diamond 18">
            <a:extLst>
              <a:ext uri="{FF2B5EF4-FFF2-40B4-BE49-F238E27FC236}">
                <a16:creationId xmlns:a16="http://schemas.microsoft.com/office/drawing/2014/main" id="{E0E387E3-C550-4406-8660-CAC85AEB394E}"/>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4F7ABBB6-A99D-4915-B969-A1D49F20F4A0}"/>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5A92FDA-0022-6B62-581F-ABDEF07DD5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4" name="Diamond 3">
            <a:extLst>
              <a:ext uri="{FF2B5EF4-FFF2-40B4-BE49-F238E27FC236}">
                <a16:creationId xmlns:a16="http://schemas.microsoft.com/office/drawing/2014/main" id="{29BF2B04-B3C7-7FF5-76DB-33F686214A75}"/>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DE5877-E055-4A84-0200-F2A15CBC30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6" name="Diamond 5">
            <a:extLst>
              <a:ext uri="{FF2B5EF4-FFF2-40B4-BE49-F238E27FC236}">
                <a16:creationId xmlns:a16="http://schemas.microsoft.com/office/drawing/2014/main" id="{1E05FE16-A404-13BD-47CB-360CD3B16C0D}"/>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leaf in a circle&#10;&#10;Description automatically generated">
            <a:extLst>
              <a:ext uri="{FF2B5EF4-FFF2-40B4-BE49-F238E27FC236}">
                <a16:creationId xmlns:a16="http://schemas.microsoft.com/office/drawing/2014/main" id="{63113D70-A814-D25C-6BDA-22DC104B4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8" name="Title 1">
            <a:extLst>
              <a:ext uri="{FF2B5EF4-FFF2-40B4-BE49-F238E27FC236}">
                <a16:creationId xmlns:a16="http://schemas.microsoft.com/office/drawing/2014/main" id="{7E040797-E9F4-C2F6-C94A-1F403CF5CF8C}"/>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9" name="Title 1">
            <a:extLst>
              <a:ext uri="{FF2B5EF4-FFF2-40B4-BE49-F238E27FC236}">
                <a16:creationId xmlns:a16="http://schemas.microsoft.com/office/drawing/2014/main" id="{1925F169-EFE4-C6F0-01B9-41EAA12D7149}"/>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0" name="Title 1">
            <a:extLst>
              <a:ext uri="{FF2B5EF4-FFF2-40B4-BE49-F238E27FC236}">
                <a16:creationId xmlns:a16="http://schemas.microsoft.com/office/drawing/2014/main" id="{32804529-843C-16F8-7850-706FB6AFFE14}"/>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7" name="Title 1">
            <a:extLst>
              <a:ext uri="{FF2B5EF4-FFF2-40B4-BE49-F238E27FC236}">
                <a16:creationId xmlns:a16="http://schemas.microsoft.com/office/drawing/2014/main" id="{0165A685-57CA-1600-C94F-E028248FCACE}"/>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8" name="Diamond 17">
            <a:extLst>
              <a:ext uri="{FF2B5EF4-FFF2-40B4-BE49-F238E27FC236}">
                <a16:creationId xmlns:a16="http://schemas.microsoft.com/office/drawing/2014/main" id="{71E2C346-84C4-FC48-25E6-280DE5FBF2AB}"/>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8F973E9E-EA50-7EE1-387F-E0B54B97D24D}"/>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E4B10870-1776-8F16-1E4E-9E2F72F31274}"/>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921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Rectangle Large Photo Conclusion">
    <p:spTree>
      <p:nvGrpSpPr>
        <p:cNvPr id="1" name=""/>
        <p:cNvGrpSpPr/>
        <p:nvPr/>
      </p:nvGrpSpPr>
      <p:grpSpPr>
        <a:xfrm>
          <a:off x="0" y="0"/>
          <a:ext cx="0" cy="0"/>
          <a:chOff x="0" y="0"/>
          <a:chExt cx="0" cy="0"/>
        </a:xfrm>
      </p:grpSpPr>
      <p:sp>
        <p:nvSpPr>
          <p:cNvPr id="2" name="Title 1"/>
          <p:cNvSpPr>
            <a:spLocks noGrp="1"/>
          </p:cNvSpPr>
          <p:nvPr>
            <p:ph type="title"/>
          </p:nvPr>
        </p:nvSpPr>
        <p:spPr>
          <a:xfrm>
            <a:off x="2002919" y="3666994"/>
            <a:ext cx="8217100" cy="1082842"/>
          </a:xfrm>
          <a:prstGeom prst="rect">
            <a:avLst/>
          </a:prstGeom>
        </p:spPr>
        <p:txBody>
          <a:bodyPr anchor="ctr">
            <a:normAutofit/>
          </a:bodyPr>
          <a:lstStyle>
            <a:lvl1pPr algn="ctr">
              <a:defRPr sz="2400"/>
            </a:lvl1pPr>
          </a:lstStyle>
          <a:p>
            <a:r>
              <a:rPr lang="en-US"/>
              <a:t>Click to edit Master title style</a:t>
            </a:r>
            <a:endParaRPr lang="en-US" dirty="0"/>
          </a:p>
        </p:txBody>
      </p:sp>
      <p:sp>
        <p:nvSpPr>
          <p:cNvPr id="20" name="Picture Placeholder 19"/>
          <p:cNvSpPr>
            <a:spLocks noGrp="1"/>
          </p:cNvSpPr>
          <p:nvPr>
            <p:ph type="pic" sz="quarter" idx="19"/>
          </p:nvPr>
        </p:nvSpPr>
        <p:spPr>
          <a:xfrm>
            <a:off x="3409772" y="493380"/>
            <a:ext cx="5403395" cy="2935621"/>
          </a:xfrm>
          <a:custGeom>
            <a:avLst/>
            <a:gdLst>
              <a:gd name="connsiteX0" fmla="*/ 190340 w 5403394"/>
              <a:gd name="connsiteY0" fmla="*/ 172547 h 2935621"/>
              <a:gd name="connsiteX1" fmla="*/ 5200311 w 5403394"/>
              <a:gd name="connsiteY1" fmla="*/ 172547 h 2935621"/>
              <a:gd name="connsiteX2" fmla="*/ 5200311 w 5403394"/>
              <a:gd name="connsiteY2" fmla="*/ 2750959 h 2935621"/>
              <a:gd name="connsiteX3" fmla="*/ 190340 w 5403394"/>
              <a:gd name="connsiteY3" fmla="*/ 2750959 h 2935621"/>
              <a:gd name="connsiteX4" fmla="*/ 113962 w 5403394"/>
              <a:gd name="connsiteY4" fmla="*/ 96168 h 2935621"/>
              <a:gd name="connsiteX5" fmla="*/ 113962 w 5403394"/>
              <a:gd name="connsiteY5" fmla="*/ 2827337 h 2935621"/>
              <a:gd name="connsiteX6" fmla="*/ 133012 w 5403394"/>
              <a:gd name="connsiteY6" fmla="*/ 2827337 h 2935621"/>
              <a:gd name="connsiteX7" fmla="*/ 190340 w 5403394"/>
              <a:gd name="connsiteY7" fmla="*/ 2827337 h 2935621"/>
              <a:gd name="connsiteX8" fmla="*/ 5200311 w 5403394"/>
              <a:gd name="connsiteY8" fmla="*/ 2827337 h 2935621"/>
              <a:gd name="connsiteX9" fmla="*/ 5257639 w 5403394"/>
              <a:gd name="connsiteY9" fmla="*/ 2827337 h 2935621"/>
              <a:gd name="connsiteX10" fmla="*/ 5276689 w 5403394"/>
              <a:gd name="connsiteY10" fmla="*/ 2827337 h 2935621"/>
              <a:gd name="connsiteX11" fmla="*/ 5276689 w 5403394"/>
              <a:gd name="connsiteY11" fmla="*/ 96168 h 2935621"/>
              <a:gd name="connsiteX12" fmla="*/ 5200311 w 5403394"/>
              <a:gd name="connsiteY12" fmla="*/ 96168 h 2935621"/>
              <a:gd name="connsiteX13" fmla="*/ 5200311 w 5403394"/>
              <a:gd name="connsiteY13" fmla="*/ 96169 h 2935621"/>
              <a:gd name="connsiteX14" fmla="*/ 190340 w 5403394"/>
              <a:gd name="connsiteY14" fmla="*/ 96169 h 2935621"/>
              <a:gd name="connsiteX15" fmla="*/ 190340 w 5403394"/>
              <a:gd name="connsiteY15" fmla="*/ 96168 h 2935621"/>
              <a:gd name="connsiteX16" fmla="*/ 0 w 5403394"/>
              <a:gd name="connsiteY16" fmla="*/ 0 h 2935621"/>
              <a:gd name="connsiteX17" fmla="*/ 5403394 w 5403394"/>
              <a:gd name="connsiteY17" fmla="*/ 0 h 2935621"/>
              <a:gd name="connsiteX18" fmla="*/ 5403394 w 5403394"/>
              <a:gd name="connsiteY18" fmla="*/ 2935621 h 2935621"/>
              <a:gd name="connsiteX19" fmla="*/ 0 w 5403394"/>
              <a:gd name="connsiteY19" fmla="*/ 2935621 h 293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3394" h="2935621">
                <a:moveTo>
                  <a:pt x="190340" y="172547"/>
                </a:moveTo>
                <a:lnTo>
                  <a:pt x="5200311" y="172547"/>
                </a:lnTo>
                <a:lnTo>
                  <a:pt x="5200311" y="2750959"/>
                </a:lnTo>
                <a:lnTo>
                  <a:pt x="190340" y="2750959"/>
                </a:lnTo>
                <a:close/>
                <a:moveTo>
                  <a:pt x="113962" y="96168"/>
                </a:moveTo>
                <a:lnTo>
                  <a:pt x="113962" y="2827337"/>
                </a:lnTo>
                <a:lnTo>
                  <a:pt x="133012" y="2827337"/>
                </a:lnTo>
                <a:lnTo>
                  <a:pt x="190340" y="2827337"/>
                </a:lnTo>
                <a:lnTo>
                  <a:pt x="5200311" y="2827337"/>
                </a:lnTo>
                <a:lnTo>
                  <a:pt x="5257639" y="2827337"/>
                </a:lnTo>
                <a:lnTo>
                  <a:pt x="5276689" y="2827337"/>
                </a:lnTo>
                <a:lnTo>
                  <a:pt x="5276689" y="96168"/>
                </a:lnTo>
                <a:lnTo>
                  <a:pt x="5200311" y="96168"/>
                </a:lnTo>
                <a:lnTo>
                  <a:pt x="5200311" y="96169"/>
                </a:lnTo>
                <a:lnTo>
                  <a:pt x="190340" y="96169"/>
                </a:lnTo>
                <a:lnTo>
                  <a:pt x="190340" y="96168"/>
                </a:lnTo>
                <a:close/>
                <a:moveTo>
                  <a:pt x="0" y="0"/>
                </a:moveTo>
                <a:lnTo>
                  <a:pt x="5403394" y="0"/>
                </a:lnTo>
                <a:lnTo>
                  <a:pt x="5403394" y="2935621"/>
                </a:lnTo>
                <a:lnTo>
                  <a:pt x="0" y="2935621"/>
                </a:lnTo>
                <a:close/>
              </a:path>
            </a:pathLst>
          </a:custGeom>
        </p:spPr>
        <p:txBody>
          <a:bodyPr rtlCol="0"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latin typeface="Segoe UI" panose="020B0502040204020203" pitchFamily="34" charset="0"/>
              </a:defRPr>
            </a:lvl1pPr>
          </a:lstStyle>
          <a:p>
            <a:pPr lvl="0"/>
            <a:r>
              <a:rPr lang="en-US" noProof="0"/>
              <a:t>Click icon to add picture</a:t>
            </a:r>
            <a:endParaRPr lang="en-US" noProof="0" dirty="0"/>
          </a:p>
        </p:txBody>
      </p:sp>
      <p:sp>
        <p:nvSpPr>
          <p:cNvPr id="22" name="Text Placeholder 21"/>
          <p:cNvSpPr>
            <a:spLocks noGrp="1"/>
          </p:cNvSpPr>
          <p:nvPr>
            <p:ph type="body" sz="quarter" idx="20"/>
          </p:nvPr>
        </p:nvSpPr>
        <p:spPr>
          <a:xfrm>
            <a:off x="2002919" y="4865389"/>
            <a:ext cx="8217100" cy="1265238"/>
          </a:xfrm>
        </p:spPr>
        <p:txBody>
          <a:bodyPr/>
          <a:lstStyle>
            <a:lvl1pPr>
              <a:lnSpc>
                <a:spcPct val="120000"/>
              </a:lnSpc>
              <a:defRPr sz="1200">
                <a:solidFill>
                  <a:schemeClr val="bg1">
                    <a:lumMod val="50000"/>
                  </a:schemeClr>
                </a:solidFill>
                <a:latin typeface="+mn-lt"/>
              </a:defRPr>
            </a:lvl1pPr>
          </a:lstStyle>
          <a:p>
            <a:pPr lvl="0"/>
            <a:r>
              <a:rPr lang="en-US"/>
              <a:t>Click to edit Master text styles</a:t>
            </a:r>
          </a:p>
        </p:txBody>
      </p:sp>
      <p:pic>
        <p:nvPicPr>
          <p:cNvPr id="11" name="Picture 10" descr="A picture containing object, clock&#10;&#10;Description automatically generated">
            <a:extLst>
              <a:ext uri="{FF2B5EF4-FFF2-40B4-BE49-F238E27FC236}">
                <a16:creationId xmlns:a16="http://schemas.microsoft.com/office/drawing/2014/main" id="{22A4994C-AC28-41DD-88F9-0A52D41847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hape&#10;&#10;Description automatically generated with medium confidence">
            <a:extLst>
              <a:ext uri="{FF2B5EF4-FFF2-40B4-BE49-F238E27FC236}">
                <a16:creationId xmlns:a16="http://schemas.microsoft.com/office/drawing/2014/main" id="{10F360C0-C8B4-412D-BE20-9FFA44CCA7CD}"/>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16" name="Diamond 15">
            <a:extLst>
              <a:ext uri="{FF2B5EF4-FFF2-40B4-BE49-F238E27FC236}">
                <a16:creationId xmlns:a16="http://schemas.microsoft.com/office/drawing/2014/main" id="{AE8AA30B-82FF-428A-9F77-FA2526EED694}"/>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a:extLst>
              <a:ext uri="{FF2B5EF4-FFF2-40B4-BE49-F238E27FC236}">
                <a16:creationId xmlns:a16="http://schemas.microsoft.com/office/drawing/2014/main" id="{0EBCEAD2-4738-4DE6-8642-1BD024E8CF08}"/>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DB5C064-FE58-9D60-344D-D142A40194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5" name="Diamond 4">
            <a:extLst>
              <a:ext uri="{FF2B5EF4-FFF2-40B4-BE49-F238E27FC236}">
                <a16:creationId xmlns:a16="http://schemas.microsoft.com/office/drawing/2014/main" id="{D6796415-D345-309D-9FBD-4C8324BEF695}"/>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83D4C6A-A87C-A0B8-82CB-2195002541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7" name="Diamond 6">
            <a:extLst>
              <a:ext uri="{FF2B5EF4-FFF2-40B4-BE49-F238E27FC236}">
                <a16:creationId xmlns:a16="http://schemas.microsoft.com/office/drawing/2014/main" id="{3681ED22-BF8D-1537-DAF0-813F4B480B25}"/>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leaf in a circle&#10;&#10;Description automatically generated">
            <a:extLst>
              <a:ext uri="{FF2B5EF4-FFF2-40B4-BE49-F238E27FC236}">
                <a16:creationId xmlns:a16="http://schemas.microsoft.com/office/drawing/2014/main" id="{08F2947A-FFEF-8B48-9859-F4B156981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9" name="Title 1">
            <a:extLst>
              <a:ext uri="{FF2B5EF4-FFF2-40B4-BE49-F238E27FC236}">
                <a16:creationId xmlns:a16="http://schemas.microsoft.com/office/drawing/2014/main" id="{2B70D229-99E6-0835-570E-F7869902492D}"/>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0" name="Title 1">
            <a:extLst>
              <a:ext uri="{FF2B5EF4-FFF2-40B4-BE49-F238E27FC236}">
                <a16:creationId xmlns:a16="http://schemas.microsoft.com/office/drawing/2014/main" id="{1DD28C60-86E4-E468-9392-6827851C84C3}"/>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4" name="Title 1">
            <a:extLst>
              <a:ext uri="{FF2B5EF4-FFF2-40B4-BE49-F238E27FC236}">
                <a16:creationId xmlns:a16="http://schemas.microsoft.com/office/drawing/2014/main" id="{A6B6AAD4-C04B-1C31-D08E-813E00F17747}"/>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5" name="Title 1">
            <a:extLst>
              <a:ext uri="{FF2B5EF4-FFF2-40B4-BE49-F238E27FC236}">
                <a16:creationId xmlns:a16="http://schemas.microsoft.com/office/drawing/2014/main" id="{1FA335D9-4E98-A083-FA42-DA70224F39FC}"/>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8" name="Diamond 17">
            <a:extLst>
              <a:ext uri="{FF2B5EF4-FFF2-40B4-BE49-F238E27FC236}">
                <a16:creationId xmlns:a16="http://schemas.microsoft.com/office/drawing/2014/main" id="{540CE1C0-44D8-0256-2EF5-C680145A59D2}"/>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2D367CAA-C7A5-5DA5-4F62-2B995D660AFE}"/>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F4E56E33-0F0E-7CF8-3B42-839756A0309A}"/>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460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YSOP Right Blank">
    <p:spTree>
      <p:nvGrpSpPr>
        <p:cNvPr id="1" name=""/>
        <p:cNvGrpSpPr/>
        <p:nvPr/>
      </p:nvGrpSpPr>
      <p:grpSpPr>
        <a:xfrm>
          <a:off x="0" y="0"/>
          <a:ext cx="0" cy="0"/>
          <a:chOff x="0" y="0"/>
          <a:chExt cx="0" cy="0"/>
        </a:xfrm>
      </p:grpSpPr>
      <p:pic>
        <p:nvPicPr>
          <p:cNvPr id="5" name="Picture 4" descr="A picture containing object, clock&#10;&#10;Description automatically generated">
            <a:extLst>
              <a:ext uri="{FF2B5EF4-FFF2-40B4-BE49-F238E27FC236}">
                <a16:creationId xmlns:a16="http://schemas.microsoft.com/office/drawing/2014/main" id="{500D4CDD-519D-7826-4F57-781CB2C26C7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511"/>
          <a:stretch/>
        </p:blipFill>
        <p:spPr bwMode="auto">
          <a:xfrm>
            <a:off x="7989146" y="6232526"/>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hape&#10;&#10;Description automatically generated with medium confidence">
            <a:extLst>
              <a:ext uri="{FF2B5EF4-FFF2-40B4-BE49-F238E27FC236}">
                <a16:creationId xmlns:a16="http://schemas.microsoft.com/office/drawing/2014/main" id="{A9B59B0B-8C76-B8F7-5D7F-CEC2F96C7B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t="13879" r="66336" b="10811"/>
          <a:stretch/>
        </p:blipFill>
        <p:spPr>
          <a:xfrm>
            <a:off x="8926107" y="6240506"/>
            <a:ext cx="521913" cy="377739"/>
          </a:xfrm>
          <a:prstGeom prst="rect">
            <a:avLst/>
          </a:prstGeom>
        </p:spPr>
      </p:pic>
      <p:sp>
        <p:nvSpPr>
          <p:cNvPr id="8" name="Diamond 7">
            <a:extLst>
              <a:ext uri="{FF2B5EF4-FFF2-40B4-BE49-F238E27FC236}">
                <a16:creationId xmlns:a16="http://schemas.microsoft.com/office/drawing/2014/main" id="{81D189CA-96C6-3568-6006-2881E66507DC}"/>
              </a:ext>
            </a:extLst>
          </p:cNvPr>
          <p:cNvSpPr/>
          <p:nvPr/>
        </p:nvSpPr>
        <p:spPr>
          <a:xfrm>
            <a:off x="8774524"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Diamond 8">
            <a:extLst>
              <a:ext uri="{FF2B5EF4-FFF2-40B4-BE49-F238E27FC236}">
                <a16:creationId xmlns:a16="http://schemas.microsoft.com/office/drawing/2014/main" id="{59BD65CF-4115-B579-C4E7-B7DAF2CF3196}"/>
              </a:ext>
            </a:extLst>
          </p:cNvPr>
          <p:cNvSpPr/>
          <p:nvPr/>
        </p:nvSpPr>
        <p:spPr>
          <a:xfrm>
            <a:off x="9537452"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0" name="Picture 9">
            <a:extLst>
              <a:ext uri="{FF2B5EF4-FFF2-40B4-BE49-F238E27FC236}">
                <a16:creationId xmlns:a16="http://schemas.microsoft.com/office/drawing/2014/main" id="{60A76F01-4A48-9E78-2B63-90EBEA433A8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07118" y="6297468"/>
            <a:ext cx="852627" cy="297276"/>
          </a:xfrm>
          <a:prstGeom prst="rect">
            <a:avLst/>
          </a:prstGeom>
        </p:spPr>
      </p:pic>
      <p:sp>
        <p:nvSpPr>
          <p:cNvPr id="13" name="Diamond 12">
            <a:extLst>
              <a:ext uri="{FF2B5EF4-FFF2-40B4-BE49-F238E27FC236}">
                <a16:creationId xmlns:a16="http://schemas.microsoft.com/office/drawing/2014/main" id="{2E12192B-83F6-8454-AD7B-DAFAFFCD1A03}"/>
              </a:ext>
            </a:extLst>
          </p:cNvPr>
          <p:cNvSpPr/>
          <p:nvPr/>
        </p:nvSpPr>
        <p:spPr>
          <a:xfrm>
            <a:off x="10637097"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4" name="Picture 13">
            <a:extLst>
              <a:ext uri="{FF2B5EF4-FFF2-40B4-BE49-F238E27FC236}">
                <a16:creationId xmlns:a16="http://schemas.microsoft.com/office/drawing/2014/main" id="{9F4C8CFD-2942-18AB-FCF8-FBAE7A75426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26796" y="6204693"/>
            <a:ext cx="491104" cy="444881"/>
          </a:xfrm>
          <a:prstGeom prst="rect">
            <a:avLst/>
          </a:prstGeom>
        </p:spPr>
      </p:pic>
      <p:sp>
        <p:nvSpPr>
          <p:cNvPr id="17" name="Diamond 16">
            <a:extLst>
              <a:ext uri="{FF2B5EF4-FFF2-40B4-BE49-F238E27FC236}">
                <a16:creationId xmlns:a16="http://schemas.microsoft.com/office/drawing/2014/main" id="{9792DDEB-2DD3-E419-1F85-5DCA27816EE5}"/>
              </a:ext>
            </a:extLst>
          </p:cNvPr>
          <p:cNvSpPr/>
          <p:nvPr/>
        </p:nvSpPr>
        <p:spPr>
          <a:xfrm>
            <a:off x="11405722" y="638663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Picture 17" descr="A green leaf in a circle&#10;&#10;Description automatically generated">
            <a:extLst>
              <a:ext uri="{FF2B5EF4-FFF2-40B4-BE49-F238E27FC236}">
                <a16:creationId xmlns:a16="http://schemas.microsoft.com/office/drawing/2014/main" id="{41C44B35-91E6-0114-16BE-D8F47EE9DF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81678" y="6180288"/>
            <a:ext cx="451175" cy="523647"/>
          </a:xfrm>
          <a:prstGeom prst="rect">
            <a:avLst/>
          </a:prstGeom>
        </p:spPr>
      </p:pic>
    </p:spTree>
    <p:extLst>
      <p:ext uri="{BB962C8B-B14F-4D97-AF65-F5344CB8AC3E}">
        <p14:creationId xmlns:p14="http://schemas.microsoft.com/office/powerpoint/2010/main" val="3839750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YSOP Left Blank">
    <p:spTree>
      <p:nvGrpSpPr>
        <p:cNvPr id="1" name=""/>
        <p:cNvGrpSpPr/>
        <p:nvPr/>
      </p:nvGrpSpPr>
      <p:grpSpPr>
        <a:xfrm>
          <a:off x="0" y="0"/>
          <a:ext cx="0" cy="0"/>
          <a:chOff x="0" y="0"/>
          <a:chExt cx="0" cy="0"/>
        </a:xfrm>
      </p:grpSpPr>
      <p:pic>
        <p:nvPicPr>
          <p:cNvPr id="8" name="Picture 7" descr="A picture containing object, clock&#10;&#10;Description automatically generated">
            <a:extLst>
              <a:ext uri="{FF2B5EF4-FFF2-40B4-BE49-F238E27FC236}">
                <a16:creationId xmlns:a16="http://schemas.microsoft.com/office/drawing/2014/main" id="{65070977-9432-4236-BF85-3C3A4B504E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pe&#10;&#10;Description automatically generated with medium confidence">
            <a:extLst>
              <a:ext uri="{FF2B5EF4-FFF2-40B4-BE49-F238E27FC236}">
                <a16:creationId xmlns:a16="http://schemas.microsoft.com/office/drawing/2014/main" id="{EF8B5A42-27CA-4C05-8261-D2C75AD97905}"/>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13" name="Diamond 12">
            <a:extLst>
              <a:ext uri="{FF2B5EF4-FFF2-40B4-BE49-F238E27FC236}">
                <a16:creationId xmlns:a16="http://schemas.microsoft.com/office/drawing/2014/main" id="{99250945-AA30-40BF-9B34-9C25458F3D3A}"/>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3D67A25B-FF73-4F18-ABCD-A32D07FBF24E}"/>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FDFBE6-67A4-AE97-5305-F25292FB3B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4" name="Diamond 3">
            <a:extLst>
              <a:ext uri="{FF2B5EF4-FFF2-40B4-BE49-F238E27FC236}">
                <a16:creationId xmlns:a16="http://schemas.microsoft.com/office/drawing/2014/main" id="{A65408F2-1ED3-9CED-B190-196A601E2EA1}"/>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A0C0FB-79B6-C00A-4D44-E4A381DF08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6" name="Diamond 5">
            <a:extLst>
              <a:ext uri="{FF2B5EF4-FFF2-40B4-BE49-F238E27FC236}">
                <a16:creationId xmlns:a16="http://schemas.microsoft.com/office/drawing/2014/main" id="{0844713A-67B7-EA99-D313-C84014678A11}"/>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leaf in a circle&#10;&#10;Description automatically generated">
            <a:extLst>
              <a:ext uri="{FF2B5EF4-FFF2-40B4-BE49-F238E27FC236}">
                <a16:creationId xmlns:a16="http://schemas.microsoft.com/office/drawing/2014/main" id="{69292B22-66D5-B9B2-EAAC-53745A4109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1" name="Title 1">
            <a:extLst>
              <a:ext uri="{FF2B5EF4-FFF2-40B4-BE49-F238E27FC236}">
                <a16:creationId xmlns:a16="http://schemas.microsoft.com/office/drawing/2014/main" id="{E413CCDE-8763-DB5E-DEAE-C6FA92828304}"/>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2" name="Title 1">
            <a:extLst>
              <a:ext uri="{FF2B5EF4-FFF2-40B4-BE49-F238E27FC236}">
                <a16:creationId xmlns:a16="http://schemas.microsoft.com/office/drawing/2014/main" id="{45CFB2F8-7991-2B45-223F-E9867D8E7705}"/>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3DBF2A84-1A29-7417-DD14-FE2E57C4DB78}"/>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6F89900D-CB28-C3EE-657F-20A9F6E9443F}"/>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7" name="Diamond 16">
            <a:extLst>
              <a:ext uri="{FF2B5EF4-FFF2-40B4-BE49-F238E27FC236}">
                <a16:creationId xmlns:a16="http://schemas.microsoft.com/office/drawing/2014/main" id="{09A9AF32-B96B-0240-BC14-E3281649AB5D}"/>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FB353F30-21D6-AED7-FF5B-1F0F32569E83}"/>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DBD66A81-4A8A-2925-20F3-551CEAE21623}"/>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733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YSOP Left Blank">
    <p:spTree>
      <p:nvGrpSpPr>
        <p:cNvPr id="1" name=""/>
        <p:cNvGrpSpPr/>
        <p:nvPr/>
      </p:nvGrpSpPr>
      <p:grpSpPr>
        <a:xfrm>
          <a:off x="0" y="0"/>
          <a:ext cx="0" cy="0"/>
          <a:chOff x="0" y="0"/>
          <a:chExt cx="0" cy="0"/>
        </a:xfrm>
      </p:grpSpPr>
      <p:pic>
        <p:nvPicPr>
          <p:cNvPr id="8" name="Picture 7" descr="A picture containing object, clock&#10;&#10;Description automatically generated">
            <a:extLst>
              <a:ext uri="{FF2B5EF4-FFF2-40B4-BE49-F238E27FC236}">
                <a16:creationId xmlns:a16="http://schemas.microsoft.com/office/drawing/2014/main" id="{65070977-9432-4236-BF85-3C3A4B504E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pe&#10;&#10;Description automatically generated with medium confidence">
            <a:extLst>
              <a:ext uri="{FF2B5EF4-FFF2-40B4-BE49-F238E27FC236}">
                <a16:creationId xmlns:a16="http://schemas.microsoft.com/office/drawing/2014/main" id="{EF8B5A42-27CA-4C05-8261-D2C75AD97905}"/>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13" name="Diamond 12">
            <a:extLst>
              <a:ext uri="{FF2B5EF4-FFF2-40B4-BE49-F238E27FC236}">
                <a16:creationId xmlns:a16="http://schemas.microsoft.com/office/drawing/2014/main" id="{99250945-AA30-40BF-9B34-9C25458F3D3A}"/>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3D67A25B-FF73-4F18-ABCD-A32D07FBF24E}"/>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FDFBE6-67A4-AE97-5305-F25292FB3B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4" name="Diamond 3">
            <a:extLst>
              <a:ext uri="{FF2B5EF4-FFF2-40B4-BE49-F238E27FC236}">
                <a16:creationId xmlns:a16="http://schemas.microsoft.com/office/drawing/2014/main" id="{A65408F2-1ED3-9CED-B190-196A601E2EA1}"/>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A0C0FB-79B6-C00A-4D44-E4A381DF08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6" name="Diamond 5">
            <a:extLst>
              <a:ext uri="{FF2B5EF4-FFF2-40B4-BE49-F238E27FC236}">
                <a16:creationId xmlns:a16="http://schemas.microsoft.com/office/drawing/2014/main" id="{0844713A-67B7-EA99-D313-C84014678A11}"/>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leaf in a circle&#10;&#10;Description automatically generated">
            <a:extLst>
              <a:ext uri="{FF2B5EF4-FFF2-40B4-BE49-F238E27FC236}">
                <a16:creationId xmlns:a16="http://schemas.microsoft.com/office/drawing/2014/main" id="{69292B22-66D5-B9B2-EAAC-53745A4109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Tree>
    <p:extLst>
      <p:ext uri="{BB962C8B-B14F-4D97-AF65-F5344CB8AC3E}">
        <p14:creationId xmlns:p14="http://schemas.microsoft.com/office/powerpoint/2010/main" val="3123909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YSOP Right Blank">
    <p:spTree>
      <p:nvGrpSpPr>
        <p:cNvPr id="1" name=""/>
        <p:cNvGrpSpPr/>
        <p:nvPr/>
      </p:nvGrpSpPr>
      <p:grpSpPr>
        <a:xfrm>
          <a:off x="0" y="0"/>
          <a:ext cx="0" cy="0"/>
          <a:chOff x="0" y="0"/>
          <a:chExt cx="0" cy="0"/>
        </a:xfrm>
      </p:grpSpPr>
      <p:pic>
        <p:nvPicPr>
          <p:cNvPr id="5" name="Picture 4" descr="A picture containing object, clock&#10;&#10;Description automatically generated">
            <a:extLst>
              <a:ext uri="{FF2B5EF4-FFF2-40B4-BE49-F238E27FC236}">
                <a16:creationId xmlns:a16="http://schemas.microsoft.com/office/drawing/2014/main" id="{500D4CDD-519D-7826-4F57-781CB2C26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7989146"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hape&#10;&#10;Description automatically generated with medium confidence">
            <a:extLst>
              <a:ext uri="{FF2B5EF4-FFF2-40B4-BE49-F238E27FC236}">
                <a16:creationId xmlns:a16="http://schemas.microsoft.com/office/drawing/2014/main" id="{A9B59B0B-8C76-B8F7-5D7F-CEC2F96C7B57}"/>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8926106" y="6240505"/>
            <a:ext cx="521913" cy="377739"/>
          </a:xfrm>
          <a:prstGeom prst="rect">
            <a:avLst/>
          </a:prstGeom>
        </p:spPr>
      </p:pic>
      <p:sp>
        <p:nvSpPr>
          <p:cNvPr id="8" name="Diamond 7">
            <a:extLst>
              <a:ext uri="{FF2B5EF4-FFF2-40B4-BE49-F238E27FC236}">
                <a16:creationId xmlns:a16="http://schemas.microsoft.com/office/drawing/2014/main" id="{81D189CA-96C6-3568-6006-2881E66507DC}"/>
              </a:ext>
            </a:extLst>
          </p:cNvPr>
          <p:cNvSpPr/>
          <p:nvPr/>
        </p:nvSpPr>
        <p:spPr>
          <a:xfrm>
            <a:off x="877452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59BD65CF-4115-B579-C4E7-B7DAF2CF3196}"/>
              </a:ext>
            </a:extLst>
          </p:cNvPr>
          <p:cNvSpPr/>
          <p:nvPr/>
        </p:nvSpPr>
        <p:spPr>
          <a:xfrm>
            <a:off x="9537451"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0A76F01-4A48-9E78-2B63-90EBEA433A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07117" y="6297468"/>
            <a:ext cx="852627" cy="297276"/>
          </a:xfrm>
          <a:prstGeom prst="rect">
            <a:avLst/>
          </a:prstGeom>
        </p:spPr>
      </p:pic>
      <p:sp>
        <p:nvSpPr>
          <p:cNvPr id="13" name="Diamond 12">
            <a:extLst>
              <a:ext uri="{FF2B5EF4-FFF2-40B4-BE49-F238E27FC236}">
                <a16:creationId xmlns:a16="http://schemas.microsoft.com/office/drawing/2014/main" id="{2E12192B-83F6-8454-AD7B-DAFAFFCD1A03}"/>
              </a:ext>
            </a:extLst>
          </p:cNvPr>
          <p:cNvSpPr/>
          <p:nvPr/>
        </p:nvSpPr>
        <p:spPr>
          <a:xfrm>
            <a:off x="10637096"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F4C8CFD-2942-18AB-FCF8-FBAE7A7542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26796" y="6204692"/>
            <a:ext cx="491104" cy="444881"/>
          </a:xfrm>
          <a:prstGeom prst="rect">
            <a:avLst/>
          </a:prstGeom>
        </p:spPr>
      </p:pic>
      <p:sp>
        <p:nvSpPr>
          <p:cNvPr id="17" name="Diamond 16">
            <a:extLst>
              <a:ext uri="{FF2B5EF4-FFF2-40B4-BE49-F238E27FC236}">
                <a16:creationId xmlns:a16="http://schemas.microsoft.com/office/drawing/2014/main" id="{9792DDEB-2DD3-E419-1F85-5DCA27816EE5}"/>
              </a:ext>
            </a:extLst>
          </p:cNvPr>
          <p:cNvSpPr/>
          <p:nvPr/>
        </p:nvSpPr>
        <p:spPr>
          <a:xfrm>
            <a:off x="11405721"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een leaf in a circle&#10;&#10;Description automatically generated">
            <a:extLst>
              <a:ext uri="{FF2B5EF4-FFF2-40B4-BE49-F238E27FC236}">
                <a16:creationId xmlns:a16="http://schemas.microsoft.com/office/drawing/2014/main" id="{41C44B35-91E6-0114-16BE-D8F47EE9D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1677" y="6180287"/>
            <a:ext cx="451175" cy="523647"/>
          </a:xfrm>
          <a:prstGeom prst="rect">
            <a:avLst/>
          </a:prstGeom>
        </p:spPr>
      </p:pic>
      <p:sp>
        <p:nvSpPr>
          <p:cNvPr id="19" name="Title 1">
            <a:extLst>
              <a:ext uri="{FF2B5EF4-FFF2-40B4-BE49-F238E27FC236}">
                <a16:creationId xmlns:a16="http://schemas.microsoft.com/office/drawing/2014/main" id="{827175A2-FCD8-017F-E32A-80EC11182062}"/>
              </a:ext>
            </a:extLst>
          </p:cNvPr>
          <p:cNvSpPr txBox="1">
            <a:spLocks/>
          </p:cNvSpPr>
          <p:nvPr/>
        </p:nvSpPr>
        <p:spPr bwMode="auto">
          <a:xfrm>
            <a:off x="14822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20" name="Title 1">
            <a:extLst>
              <a:ext uri="{FF2B5EF4-FFF2-40B4-BE49-F238E27FC236}">
                <a16:creationId xmlns:a16="http://schemas.microsoft.com/office/drawing/2014/main" id="{7174A03B-47E6-0297-5934-571689D404BC}"/>
              </a:ext>
            </a:extLst>
          </p:cNvPr>
          <p:cNvSpPr txBox="1">
            <a:spLocks/>
          </p:cNvSpPr>
          <p:nvPr/>
        </p:nvSpPr>
        <p:spPr bwMode="auto">
          <a:xfrm>
            <a:off x="134622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21" name="Title 1">
            <a:extLst>
              <a:ext uri="{FF2B5EF4-FFF2-40B4-BE49-F238E27FC236}">
                <a16:creationId xmlns:a16="http://schemas.microsoft.com/office/drawing/2014/main" id="{F9DA1778-A9A9-065D-77CF-36E4DFA4967F}"/>
              </a:ext>
            </a:extLst>
          </p:cNvPr>
          <p:cNvSpPr txBox="1">
            <a:spLocks/>
          </p:cNvSpPr>
          <p:nvPr/>
        </p:nvSpPr>
        <p:spPr bwMode="auto">
          <a:xfrm>
            <a:off x="274183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22" name="Title 1">
            <a:extLst>
              <a:ext uri="{FF2B5EF4-FFF2-40B4-BE49-F238E27FC236}">
                <a16:creationId xmlns:a16="http://schemas.microsoft.com/office/drawing/2014/main" id="{BB735793-D0AD-E536-60F0-2BF88E9B5AB0}"/>
              </a:ext>
            </a:extLst>
          </p:cNvPr>
          <p:cNvSpPr txBox="1">
            <a:spLocks/>
          </p:cNvSpPr>
          <p:nvPr/>
        </p:nvSpPr>
        <p:spPr bwMode="auto">
          <a:xfrm>
            <a:off x="380598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3" name="Diamond 22">
            <a:extLst>
              <a:ext uri="{FF2B5EF4-FFF2-40B4-BE49-F238E27FC236}">
                <a16:creationId xmlns:a16="http://schemas.microsoft.com/office/drawing/2014/main" id="{3EFC3258-099F-8584-A102-D88B54B27354}"/>
              </a:ext>
            </a:extLst>
          </p:cNvPr>
          <p:cNvSpPr/>
          <p:nvPr/>
        </p:nvSpPr>
        <p:spPr>
          <a:xfrm>
            <a:off x="368623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54361634-5216-B290-E36E-EB04ECD04E30}"/>
              </a:ext>
            </a:extLst>
          </p:cNvPr>
          <p:cNvSpPr/>
          <p:nvPr/>
        </p:nvSpPr>
        <p:spPr>
          <a:xfrm>
            <a:off x="262605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A74B679E-0B71-7680-5093-209A1DC6E9B2}"/>
              </a:ext>
            </a:extLst>
          </p:cNvPr>
          <p:cNvSpPr/>
          <p:nvPr/>
        </p:nvSpPr>
        <p:spPr>
          <a:xfrm>
            <a:off x="124515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570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YSOP Right Blank">
    <p:spTree>
      <p:nvGrpSpPr>
        <p:cNvPr id="1" name=""/>
        <p:cNvGrpSpPr/>
        <p:nvPr/>
      </p:nvGrpSpPr>
      <p:grpSpPr>
        <a:xfrm>
          <a:off x="0" y="0"/>
          <a:ext cx="0" cy="0"/>
          <a:chOff x="0" y="0"/>
          <a:chExt cx="0" cy="0"/>
        </a:xfrm>
      </p:grpSpPr>
      <p:pic>
        <p:nvPicPr>
          <p:cNvPr id="5" name="Picture 4" descr="A picture containing object, clock&#10;&#10;Description automatically generated">
            <a:extLst>
              <a:ext uri="{FF2B5EF4-FFF2-40B4-BE49-F238E27FC236}">
                <a16:creationId xmlns:a16="http://schemas.microsoft.com/office/drawing/2014/main" id="{500D4CDD-519D-7826-4F57-781CB2C26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7989146"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hape&#10;&#10;Description automatically generated with medium confidence">
            <a:extLst>
              <a:ext uri="{FF2B5EF4-FFF2-40B4-BE49-F238E27FC236}">
                <a16:creationId xmlns:a16="http://schemas.microsoft.com/office/drawing/2014/main" id="{A9B59B0B-8C76-B8F7-5D7F-CEC2F96C7B57}"/>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8926106" y="6240505"/>
            <a:ext cx="521913" cy="377739"/>
          </a:xfrm>
          <a:prstGeom prst="rect">
            <a:avLst/>
          </a:prstGeom>
        </p:spPr>
      </p:pic>
      <p:sp>
        <p:nvSpPr>
          <p:cNvPr id="8" name="Diamond 7">
            <a:extLst>
              <a:ext uri="{FF2B5EF4-FFF2-40B4-BE49-F238E27FC236}">
                <a16:creationId xmlns:a16="http://schemas.microsoft.com/office/drawing/2014/main" id="{81D189CA-96C6-3568-6006-2881E66507DC}"/>
              </a:ext>
            </a:extLst>
          </p:cNvPr>
          <p:cNvSpPr/>
          <p:nvPr/>
        </p:nvSpPr>
        <p:spPr>
          <a:xfrm>
            <a:off x="877452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59BD65CF-4115-B579-C4E7-B7DAF2CF3196}"/>
              </a:ext>
            </a:extLst>
          </p:cNvPr>
          <p:cNvSpPr/>
          <p:nvPr/>
        </p:nvSpPr>
        <p:spPr>
          <a:xfrm>
            <a:off x="9537451"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0A76F01-4A48-9E78-2B63-90EBEA433A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07117" y="6297468"/>
            <a:ext cx="852627" cy="297276"/>
          </a:xfrm>
          <a:prstGeom prst="rect">
            <a:avLst/>
          </a:prstGeom>
        </p:spPr>
      </p:pic>
      <p:sp>
        <p:nvSpPr>
          <p:cNvPr id="13" name="Diamond 12">
            <a:extLst>
              <a:ext uri="{FF2B5EF4-FFF2-40B4-BE49-F238E27FC236}">
                <a16:creationId xmlns:a16="http://schemas.microsoft.com/office/drawing/2014/main" id="{2E12192B-83F6-8454-AD7B-DAFAFFCD1A03}"/>
              </a:ext>
            </a:extLst>
          </p:cNvPr>
          <p:cNvSpPr/>
          <p:nvPr/>
        </p:nvSpPr>
        <p:spPr>
          <a:xfrm>
            <a:off x="10637096"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F4C8CFD-2942-18AB-FCF8-FBAE7A7542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26796" y="6204692"/>
            <a:ext cx="491104" cy="444881"/>
          </a:xfrm>
          <a:prstGeom prst="rect">
            <a:avLst/>
          </a:prstGeom>
        </p:spPr>
      </p:pic>
      <p:sp>
        <p:nvSpPr>
          <p:cNvPr id="17" name="Diamond 16">
            <a:extLst>
              <a:ext uri="{FF2B5EF4-FFF2-40B4-BE49-F238E27FC236}">
                <a16:creationId xmlns:a16="http://schemas.microsoft.com/office/drawing/2014/main" id="{9792DDEB-2DD3-E419-1F85-5DCA27816EE5}"/>
              </a:ext>
            </a:extLst>
          </p:cNvPr>
          <p:cNvSpPr/>
          <p:nvPr/>
        </p:nvSpPr>
        <p:spPr>
          <a:xfrm>
            <a:off x="11405721"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een leaf in a circle&#10;&#10;Description automatically generated">
            <a:extLst>
              <a:ext uri="{FF2B5EF4-FFF2-40B4-BE49-F238E27FC236}">
                <a16:creationId xmlns:a16="http://schemas.microsoft.com/office/drawing/2014/main" id="{41C44B35-91E6-0114-16BE-D8F47EE9D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1677" y="6180287"/>
            <a:ext cx="451175" cy="523647"/>
          </a:xfrm>
          <a:prstGeom prst="rect">
            <a:avLst/>
          </a:prstGeom>
        </p:spPr>
      </p:pic>
    </p:spTree>
    <p:extLst>
      <p:ext uri="{BB962C8B-B14F-4D97-AF65-F5344CB8AC3E}">
        <p14:creationId xmlns:p14="http://schemas.microsoft.com/office/powerpoint/2010/main" val="3839750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YSOP Lef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507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6AE8E-DEA7-27D4-D86C-AD53140065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9FFE4-2BCE-2D9C-CA86-EC42CC009A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DF5137-20AA-6583-371B-94A8B81EF91A}"/>
              </a:ext>
            </a:extLst>
          </p:cNvPr>
          <p:cNvSpPr>
            <a:spLocks noGrp="1"/>
          </p:cNvSpPr>
          <p:nvPr>
            <p:ph type="dt" sz="half" idx="10"/>
          </p:nvPr>
        </p:nvSpPr>
        <p:spPr/>
        <p:txBody>
          <a:bodyPr/>
          <a:lstStyle/>
          <a:p>
            <a:fld id="{BB168267-782D-4F07-B6CA-7148564B846F}" type="datetimeFigureOut">
              <a:rPr lang="en-US" smtClean="0"/>
              <a:t>6/8/2025</a:t>
            </a:fld>
            <a:endParaRPr lang="en-US" dirty="0"/>
          </a:p>
        </p:txBody>
      </p:sp>
      <p:sp>
        <p:nvSpPr>
          <p:cNvPr id="5" name="Footer Placeholder 4">
            <a:extLst>
              <a:ext uri="{FF2B5EF4-FFF2-40B4-BE49-F238E27FC236}">
                <a16:creationId xmlns:a16="http://schemas.microsoft.com/office/drawing/2014/main" id="{CAF5BC63-6136-7AA7-3F18-E66136F61A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C4C95A-2C19-E147-5F55-BB5D6C94A9F0}"/>
              </a:ext>
            </a:extLst>
          </p:cNvPr>
          <p:cNvSpPr>
            <a:spLocks noGrp="1"/>
          </p:cNvSpPr>
          <p:nvPr>
            <p:ph type="sldNum" sz="quarter" idx="12"/>
          </p:nvPr>
        </p:nvSpPr>
        <p:spPr/>
        <p:txBody>
          <a:bodyPr/>
          <a:lstStyle/>
          <a:p>
            <a:fld id="{3F9516AE-6EB2-4329-A76F-DBD35CE3BE8F}" type="slidenum">
              <a:rPr lang="en-US" smtClean="0"/>
              <a:t>‹#›</a:t>
            </a:fld>
            <a:endParaRPr lang="en-US" dirty="0"/>
          </a:p>
        </p:txBody>
      </p:sp>
    </p:spTree>
    <p:extLst>
      <p:ext uri="{BB962C8B-B14F-4D97-AF65-F5344CB8AC3E}">
        <p14:creationId xmlns:p14="http://schemas.microsoft.com/office/powerpoint/2010/main" val="2499277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Full Image without Header &amp;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B54FAF6-1B06-4332-9809-C4C92E230179}"/>
              </a:ext>
            </a:extLst>
          </p:cNvPr>
          <p:cNvSpPr>
            <a:spLocks noGrp="1"/>
          </p:cNvSpPr>
          <p:nvPr>
            <p:ph type="title"/>
          </p:nvPr>
        </p:nvSpPr>
        <p:spPr>
          <a:xfrm>
            <a:off x="523193" y="359617"/>
            <a:ext cx="10515600" cy="605483"/>
          </a:xfrm>
        </p:spPr>
        <p:txBody>
          <a:bodyPr/>
          <a:lstStyle>
            <a:lvl1pPr algn="l">
              <a:defRPr sz="3500"/>
            </a:lvl1pPr>
          </a:lstStyle>
          <a:p>
            <a:r>
              <a:rPr lang="en-US"/>
              <a:t>Click to edit Master title style</a:t>
            </a:r>
            <a:endParaRPr lang="en-US" dirty="0"/>
          </a:p>
        </p:txBody>
      </p:sp>
    </p:spTree>
    <p:extLst>
      <p:ext uri="{BB962C8B-B14F-4D97-AF65-F5344CB8AC3E}">
        <p14:creationId xmlns:p14="http://schemas.microsoft.com/office/powerpoint/2010/main" val="3762883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1219201" y="304800"/>
            <a:ext cx="9699348" cy="1143000"/>
          </a:xfrm>
        </p:spPr>
        <p:txBody>
          <a:bodyPr/>
          <a:lstStyle>
            <a:lvl1pPr marL="0" indent="0">
              <a:buNone/>
              <a:defRPr>
                <a:solidFill>
                  <a:schemeClr val="accent1"/>
                </a:solidFill>
                <a:effectLst/>
              </a:defRPr>
            </a:lvl1pPr>
          </a:lstStyle>
          <a:p>
            <a:r>
              <a:rPr lang="en-US"/>
              <a:t>Click to edit Master title style</a:t>
            </a:r>
          </a:p>
        </p:txBody>
      </p:sp>
      <p:sp>
        <p:nvSpPr>
          <p:cNvPr id="10" name="Content Placeholder 9"/>
          <p:cNvSpPr>
            <a:spLocks noGrp="1"/>
          </p:cNvSpPr>
          <p:nvPr>
            <p:ph sz="quarter" idx="13"/>
          </p:nvPr>
        </p:nvSpPr>
        <p:spPr>
          <a:xfrm>
            <a:off x="1219200" y="1905000"/>
            <a:ext cx="9753600" cy="3855720"/>
          </a:xfrm>
        </p:spPr>
        <p:txBody>
          <a:bodyPr/>
          <a:lstStyle>
            <a:lvl1pPr marL="228600" indent="-182880">
              <a:buClr>
                <a:schemeClr val="tx2"/>
              </a:buClr>
              <a:buFont typeface="Wingdings" pitchFamily="2" charset="2"/>
              <a:buChar char="§"/>
              <a:defRPr sz="2800">
                <a:solidFill>
                  <a:schemeClr val="tx1">
                    <a:lumMod val="75000"/>
                    <a:lumOff val="25000"/>
                  </a:schemeClr>
                </a:solidFill>
              </a:defRPr>
            </a:lvl1pPr>
            <a:lvl2pPr marL="548640" indent="-182880">
              <a:buClr>
                <a:schemeClr val="tx2"/>
              </a:buClr>
              <a:buFont typeface="Wingdings" pitchFamily="2" charset="2"/>
              <a:buChar char="§"/>
              <a:defRPr sz="2400">
                <a:solidFill>
                  <a:schemeClr val="tx1">
                    <a:lumMod val="75000"/>
                    <a:lumOff val="25000"/>
                  </a:schemeClr>
                </a:solidFill>
              </a:defRPr>
            </a:lvl2pPr>
            <a:lvl3pPr marL="822960" indent="-182880">
              <a:buClr>
                <a:schemeClr val="tx2"/>
              </a:buClr>
              <a:buFont typeface="Wingdings" pitchFamily="2" charset="2"/>
              <a:buChar char="§"/>
              <a:defRPr sz="2000">
                <a:solidFill>
                  <a:schemeClr val="tx1">
                    <a:lumMod val="75000"/>
                    <a:lumOff val="25000"/>
                  </a:schemeClr>
                </a:solidFill>
              </a:defRPr>
            </a:lvl3pPr>
            <a:lvl4pPr marL="1097280" indent="-182880">
              <a:buClr>
                <a:schemeClr val="tx2"/>
              </a:buClr>
              <a:buFont typeface="Wingdings" pitchFamily="2" charset="2"/>
              <a:buChar char="§"/>
              <a:defRPr sz="1800">
                <a:solidFill>
                  <a:schemeClr val="tx1">
                    <a:lumMod val="75000"/>
                    <a:lumOff val="25000"/>
                  </a:schemeClr>
                </a:solidFill>
              </a:defRPr>
            </a:lvl4pPr>
            <a:lvl5pPr marL="1389888" indent="-182880">
              <a:buClr>
                <a:schemeClr val="tx2"/>
              </a:buClr>
              <a:buFont typeface="Wingdings" pitchFamily="2" charset="2"/>
              <a:buChar cha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352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A20584-7125-4D68-9411-757C34AF6B1F}"/>
              </a:ext>
            </a:extLst>
          </p:cNvPr>
          <p:cNvSpPr>
            <a:spLocks noGrp="1"/>
          </p:cNvSpPr>
          <p:nvPr>
            <p:ph type="pic" sz="quarter" idx="11"/>
          </p:nvPr>
        </p:nvSpPr>
        <p:spPr>
          <a:xfrm>
            <a:off x="0" y="0"/>
            <a:ext cx="1219200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67675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YSOP Right Blank">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FF8C27D9-D065-199D-5EEB-119A8816774E}"/>
              </a:ext>
            </a:extLst>
          </p:cNvPr>
          <p:cNvSpPr txBox="1">
            <a:spLocks/>
          </p:cNvSpPr>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400" b="1" i="0" u="none" strike="noStrike" kern="0" cap="none" spc="0" normalizeH="0" baseline="0" noProof="0">
              <a:ln>
                <a:noFill/>
              </a:ln>
              <a:solidFill>
                <a:srgbClr val="000000"/>
              </a:solidFill>
              <a:effectLst/>
              <a:uLnTx/>
              <a:uFillTx/>
              <a:latin typeface="Arial Narrow"/>
              <a:sym typeface="Arial Narrow"/>
            </a:endParaRPr>
          </a:p>
        </p:txBody>
      </p:sp>
      <p:sp>
        <p:nvSpPr>
          <p:cNvPr id="9" name="Text Placeholder 4">
            <a:extLst>
              <a:ext uri="{FF2B5EF4-FFF2-40B4-BE49-F238E27FC236}">
                <a16:creationId xmlns:a16="http://schemas.microsoft.com/office/drawing/2014/main" id="{46778B00-9CC0-9029-C153-8DED2944FB37}"/>
              </a:ext>
            </a:extLst>
          </p:cNvPr>
          <p:cNvSpPr txBox="1">
            <a:spLocks/>
          </p:cNvSpPr>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9pPr>
          </a:lstStyle>
          <a:p>
            <a:pPr marL="228600" marR="0" lvl="0" indent="-228600" algn="l" defTabSz="914400" rtl="0" eaLnBrk="1" fontAlgn="auto" latinLnBrk="0" hangingPunct="1">
              <a:lnSpc>
                <a:spcPct val="90000"/>
              </a:lnSpc>
              <a:spcBef>
                <a:spcPts val="1000"/>
              </a:spcBef>
              <a:spcAft>
                <a:spcPts val="0"/>
              </a:spcAft>
              <a:buClrTx/>
              <a:buSzPct val="100000"/>
              <a:buFont typeface="Arial"/>
              <a:buChar char="•"/>
              <a:tabLst/>
              <a:defRPr/>
            </a:pPr>
            <a:endParaRPr kumimoji="0" lang="en-US" sz="2800" b="0" i="0" u="none" strike="noStrike" kern="0" cap="none" spc="0" normalizeH="0" baseline="0" noProof="0">
              <a:ln>
                <a:noFill/>
              </a:ln>
              <a:solidFill>
                <a:srgbClr val="000000"/>
              </a:solidFill>
              <a:effectLst/>
              <a:uLnTx/>
              <a:uFillTx/>
              <a:latin typeface="Arial Narrow"/>
              <a:sym typeface="Arial Narrow"/>
            </a:endParaRPr>
          </a:p>
        </p:txBody>
      </p:sp>
      <p:sp>
        <p:nvSpPr>
          <p:cNvPr id="10" name="Title 3">
            <a:extLst>
              <a:ext uri="{FF2B5EF4-FFF2-40B4-BE49-F238E27FC236}">
                <a16:creationId xmlns:a16="http://schemas.microsoft.com/office/drawing/2014/main" id="{BEDE4170-1FE5-82D4-5BBA-32BB32C62FBE}"/>
              </a:ext>
            </a:extLst>
          </p:cNvPr>
          <p:cNvSpPr>
            <a:spLocks noGrp="1"/>
          </p:cNvSpPr>
          <p:nvPr>
            <p:ph type="title"/>
          </p:nvPr>
        </p:nvSpPr>
        <p:spPr>
          <a:xfrm>
            <a:off x="990600" y="517525"/>
            <a:ext cx="10515600" cy="1325563"/>
          </a:xfrm>
        </p:spPr>
        <p:txBody>
          <a:bodyPr anchor="ctr"/>
          <a:lstStyle>
            <a:lvl1pPr algn="l">
              <a:defRPr sz="4400" b="1">
                <a:latin typeface="+mj-lt"/>
              </a:defRPr>
            </a:lvl1pPr>
          </a:lstStyle>
          <a:p>
            <a:r>
              <a:rPr lang="en-US"/>
              <a:t>Click to edit Master title style</a:t>
            </a:r>
          </a:p>
        </p:txBody>
      </p:sp>
      <p:sp>
        <p:nvSpPr>
          <p:cNvPr id="17" name="Text Placeholder 4">
            <a:extLst>
              <a:ext uri="{FF2B5EF4-FFF2-40B4-BE49-F238E27FC236}">
                <a16:creationId xmlns:a16="http://schemas.microsoft.com/office/drawing/2014/main" id="{FC1D9B2D-593D-2A9F-B14D-A663B192095A}"/>
              </a:ext>
            </a:extLst>
          </p:cNvPr>
          <p:cNvSpPr>
            <a:spLocks noGrp="1"/>
          </p:cNvSpPr>
          <p:nvPr>
            <p:ph type="body" idx="1"/>
          </p:nvPr>
        </p:nvSpPr>
        <p:spPr>
          <a:xfrm>
            <a:off x="990600" y="1839899"/>
            <a:ext cx="10515600" cy="4351338"/>
          </a:xfrm>
        </p:spPr>
        <p:txBody>
          <a:bodyPr/>
          <a:lstStyle>
            <a:lvl1pPr>
              <a:defRPr sz="2400">
                <a:solidFill>
                  <a:schemeClr val="tx1"/>
                </a:solidFill>
                <a:latin typeface="+mn-lt"/>
              </a:defRPr>
            </a:lvl1pPr>
          </a:lstStyle>
          <a:p>
            <a:pPr lvl="0"/>
            <a:r>
              <a:rPr lang="en-US"/>
              <a:t>Click to edit Master text styles</a:t>
            </a:r>
          </a:p>
        </p:txBody>
      </p:sp>
      <p:pic>
        <p:nvPicPr>
          <p:cNvPr id="5" name="Picture 4" descr="A picture containing object, clock&#10;&#10;Description automatically generated">
            <a:extLst>
              <a:ext uri="{FF2B5EF4-FFF2-40B4-BE49-F238E27FC236}">
                <a16:creationId xmlns:a16="http://schemas.microsoft.com/office/drawing/2014/main" id="{A9C0D40E-A181-93DB-A4C8-4A0569A1D8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7989146"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hape&#10;&#10;Description automatically generated with medium confidence">
            <a:extLst>
              <a:ext uri="{FF2B5EF4-FFF2-40B4-BE49-F238E27FC236}">
                <a16:creationId xmlns:a16="http://schemas.microsoft.com/office/drawing/2014/main" id="{B26E78A4-9D66-8294-054A-8541E5E717B9}"/>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8926106" y="6240505"/>
            <a:ext cx="521913" cy="377739"/>
          </a:xfrm>
          <a:prstGeom prst="rect">
            <a:avLst/>
          </a:prstGeom>
        </p:spPr>
      </p:pic>
      <p:sp>
        <p:nvSpPr>
          <p:cNvPr id="13" name="Diamond 12">
            <a:extLst>
              <a:ext uri="{FF2B5EF4-FFF2-40B4-BE49-F238E27FC236}">
                <a16:creationId xmlns:a16="http://schemas.microsoft.com/office/drawing/2014/main" id="{F022AB42-2537-4DAB-3D38-59315D1ECF00}"/>
              </a:ext>
            </a:extLst>
          </p:cNvPr>
          <p:cNvSpPr/>
          <p:nvPr/>
        </p:nvSpPr>
        <p:spPr>
          <a:xfrm>
            <a:off x="877452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601D96EF-B6FB-F5E7-EE15-023F0EB5B7CC}"/>
              </a:ext>
            </a:extLst>
          </p:cNvPr>
          <p:cNvSpPr/>
          <p:nvPr/>
        </p:nvSpPr>
        <p:spPr>
          <a:xfrm>
            <a:off x="9537451"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9FC5CBD-8CB0-4FB9-E4FD-54208A5BA2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07117" y="6297468"/>
            <a:ext cx="852627" cy="297276"/>
          </a:xfrm>
          <a:prstGeom prst="rect">
            <a:avLst/>
          </a:prstGeom>
        </p:spPr>
      </p:pic>
      <p:sp>
        <p:nvSpPr>
          <p:cNvPr id="19" name="Diamond 18">
            <a:extLst>
              <a:ext uri="{FF2B5EF4-FFF2-40B4-BE49-F238E27FC236}">
                <a16:creationId xmlns:a16="http://schemas.microsoft.com/office/drawing/2014/main" id="{DCF52E38-BC8D-7131-6AAC-3B380B43CFCF}"/>
              </a:ext>
            </a:extLst>
          </p:cNvPr>
          <p:cNvSpPr/>
          <p:nvPr/>
        </p:nvSpPr>
        <p:spPr>
          <a:xfrm>
            <a:off x="10637096"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6FCB5B2-3825-14A9-2B49-C758C975B9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26796" y="6204692"/>
            <a:ext cx="491104" cy="444881"/>
          </a:xfrm>
          <a:prstGeom prst="rect">
            <a:avLst/>
          </a:prstGeom>
        </p:spPr>
      </p:pic>
      <p:sp>
        <p:nvSpPr>
          <p:cNvPr id="21" name="Diamond 20">
            <a:extLst>
              <a:ext uri="{FF2B5EF4-FFF2-40B4-BE49-F238E27FC236}">
                <a16:creationId xmlns:a16="http://schemas.microsoft.com/office/drawing/2014/main" id="{5316EBF2-8C9A-B347-FCCA-46FD77D14EC5}"/>
              </a:ext>
            </a:extLst>
          </p:cNvPr>
          <p:cNvSpPr/>
          <p:nvPr/>
        </p:nvSpPr>
        <p:spPr>
          <a:xfrm>
            <a:off x="11405721"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green leaf in a circle&#10;&#10;Description automatically generated">
            <a:extLst>
              <a:ext uri="{FF2B5EF4-FFF2-40B4-BE49-F238E27FC236}">
                <a16:creationId xmlns:a16="http://schemas.microsoft.com/office/drawing/2014/main" id="{190AD7DE-65DC-AE83-A0B1-359BAD0E91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1677" y="6180287"/>
            <a:ext cx="451175" cy="523647"/>
          </a:xfrm>
          <a:prstGeom prst="rect">
            <a:avLst/>
          </a:prstGeom>
        </p:spPr>
      </p:pic>
      <p:sp>
        <p:nvSpPr>
          <p:cNvPr id="23" name="Title 1">
            <a:extLst>
              <a:ext uri="{FF2B5EF4-FFF2-40B4-BE49-F238E27FC236}">
                <a16:creationId xmlns:a16="http://schemas.microsoft.com/office/drawing/2014/main" id="{D852D186-5F07-EB32-D068-3DF38B6D057C}"/>
              </a:ext>
            </a:extLst>
          </p:cNvPr>
          <p:cNvSpPr txBox="1">
            <a:spLocks/>
          </p:cNvSpPr>
          <p:nvPr/>
        </p:nvSpPr>
        <p:spPr bwMode="auto">
          <a:xfrm>
            <a:off x="14822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a:latin typeface="+mn-lt"/>
              </a:rPr>
              <a:t>INTEGRITY</a:t>
            </a:r>
            <a:r>
              <a:rPr lang="en-US" sz="1400"/>
              <a:t> </a:t>
            </a:r>
          </a:p>
        </p:txBody>
      </p:sp>
      <p:sp>
        <p:nvSpPr>
          <p:cNvPr id="24" name="Title 1">
            <a:extLst>
              <a:ext uri="{FF2B5EF4-FFF2-40B4-BE49-F238E27FC236}">
                <a16:creationId xmlns:a16="http://schemas.microsoft.com/office/drawing/2014/main" id="{BACBF3E7-42A1-F3D1-94AB-AB73B939B03C}"/>
              </a:ext>
            </a:extLst>
          </p:cNvPr>
          <p:cNvSpPr txBox="1">
            <a:spLocks/>
          </p:cNvSpPr>
          <p:nvPr/>
        </p:nvSpPr>
        <p:spPr bwMode="auto">
          <a:xfrm>
            <a:off x="134622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a:latin typeface="+mn-lt"/>
              </a:rPr>
              <a:t>DEDICATION</a:t>
            </a:r>
            <a:r>
              <a:rPr lang="en-US" sz="1400"/>
              <a:t> </a:t>
            </a:r>
          </a:p>
        </p:txBody>
      </p:sp>
      <p:sp>
        <p:nvSpPr>
          <p:cNvPr id="25" name="Title 1">
            <a:extLst>
              <a:ext uri="{FF2B5EF4-FFF2-40B4-BE49-F238E27FC236}">
                <a16:creationId xmlns:a16="http://schemas.microsoft.com/office/drawing/2014/main" id="{777EA94C-627D-0C67-0FC1-C919646908F8}"/>
              </a:ext>
            </a:extLst>
          </p:cNvPr>
          <p:cNvSpPr txBox="1">
            <a:spLocks/>
          </p:cNvSpPr>
          <p:nvPr/>
        </p:nvSpPr>
        <p:spPr bwMode="auto">
          <a:xfrm>
            <a:off x="274183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a:latin typeface="+mn-lt"/>
              </a:rPr>
              <a:t>RESPECT</a:t>
            </a:r>
            <a:r>
              <a:rPr lang="en-US" sz="1400"/>
              <a:t> </a:t>
            </a:r>
          </a:p>
        </p:txBody>
      </p:sp>
      <p:sp>
        <p:nvSpPr>
          <p:cNvPr id="26" name="Title 1">
            <a:extLst>
              <a:ext uri="{FF2B5EF4-FFF2-40B4-BE49-F238E27FC236}">
                <a16:creationId xmlns:a16="http://schemas.microsoft.com/office/drawing/2014/main" id="{1B3CF08B-5C86-F689-EC1E-E20BDB1A03C8}"/>
              </a:ext>
            </a:extLst>
          </p:cNvPr>
          <p:cNvSpPr txBox="1">
            <a:spLocks/>
          </p:cNvSpPr>
          <p:nvPr/>
        </p:nvSpPr>
        <p:spPr bwMode="auto">
          <a:xfrm>
            <a:off x="380598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a:latin typeface="+mn-lt"/>
              </a:rPr>
              <a:t>INNOVATION</a:t>
            </a:r>
            <a:r>
              <a:rPr lang="en-US" sz="1400"/>
              <a:t> </a:t>
            </a:r>
          </a:p>
        </p:txBody>
      </p:sp>
      <p:sp>
        <p:nvSpPr>
          <p:cNvPr id="27" name="Diamond 26">
            <a:extLst>
              <a:ext uri="{FF2B5EF4-FFF2-40B4-BE49-F238E27FC236}">
                <a16:creationId xmlns:a16="http://schemas.microsoft.com/office/drawing/2014/main" id="{03CCA92B-9629-D1BD-2FB4-6555FCAB14D7}"/>
              </a:ext>
            </a:extLst>
          </p:cNvPr>
          <p:cNvSpPr/>
          <p:nvPr/>
        </p:nvSpPr>
        <p:spPr>
          <a:xfrm>
            <a:off x="368623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D5CE80D6-3DBB-317C-CF51-D80E02651354}"/>
              </a:ext>
            </a:extLst>
          </p:cNvPr>
          <p:cNvSpPr/>
          <p:nvPr/>
        </p:nvSpPr>
        <p:spPr>
          <a:xfrm>
            <a:off x="262605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CD6A250C-63A7-7F11-E157-B1A50F94490A}"/>
              </a:ext>
            </a:extLst>
          </p:cNvPr>
          <p:cNvSpPr/>
          <p:nvPr/>
        </p:nvSpPr>
        <p:spPr>
          <a:xfrm>
            <a:off x="124515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265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YSOP Right Blank">
    <p:spTree>
      <p:nvGrpSpPr>
        <p:cNvPr id="1" name=""/>
        <p:cNvGrpSpPr/>
        <p:nvPr/>
      </p:nvGrpSpPr>
      <p:grpSpPr>
        <a:xfrm>
          <a:off x="0" y="0"/>
          <a:ext cx="0" cy="0"/>
          <a:chOff x="0" y="0"/>
          <a:chExt cx="0" cy="0"/>
        </a:xfrm>
      </p:grpSpPr>
      <p:pic>
        <p:nvPicPr>
          <p:cNvPr id="5" name="Picture 4" descr="A picture containing object, clock&#10;&#10;Description automatically generated">
            <a:extLst>
              <a:ext uri="{FF2B5EF4-FFF2-40B4-BE49-F238E27FC236}">
                <a16:creationId xmlns:a16="http://schemas.microsoft.com/office/drawing/2014/main" id="{500D4CDD-519D-7826-4F57-781CB2C26C7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511"/>
          <a:stretch/>
        </p:blipFill>
        <p:spPr bwMode="auto">
          <a:xfrm>
            <a:off x="7989146"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hape&#10;&#10;Description automatically generated with medium confidence">
            <a:extLst>
              <a:ext uri="{FF2B5EF4-FFF2-40B4-BE49-F238E27FC236}">
                <a16:creationId xmlns:a16="http://schemas.microsoft.com/office/drawing/2014/main" id="{A9B59B0B-8C76-B8F7-5D7F-CEC2F96C7B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t="13879" r="66336" b="10811"/>
          <a:stretch/>
        </p:blipFill>
        <p:spPr>
          <a:xfrm>
            <a:off x="8926106" y="6240505"/>
            <a:ext cx="521913" cy="377739"/>
          </a:xfrm>
          <a:prstGeom prst="rect">
            <a:avLst/>
          </a:prstGeom>
        </p:spPr>
      </p:pic>
      <p:sp>
        <p:nvSpPr>
          <p:cNvPr id="8" name="Diamond 7">
            <a:extLst>
              <a:ext uri="{FF2B5EF4-FFF2-40B4-BE49-F238E27FC236}">
                <a16:creationId xmlns:a16="http://schemas.microsoft.com/office/drawing/2014/main" id="{81D189CA-96C6-3568-6006-2881E66507DC}"/>
              </a:ext>
            </a:extLst>
          </p:cNvPr>
          <p:cNvSpPr/>
          <p:nvPr/>
        </p:nvSpPr>
        <p:spPr>
          <a:xfrm>
            <a:off x="877452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59BD65CF-4115-B579-C4E7-B7DAF2CF3196}"/>
              </a:ext>
            </a:extLst>
          </p:cNvPr>
          <p:cNvSpPr/>
          <p:nvPr/>
        </p:nvSpPr>
        <p:spPr>
          <a:xfrm>
            <a:off x="9537451"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0A76F01-4A48-9E78-2B63-90EBEA433A8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07117" y="6297468"/>
            <a:ext cx="852627" cy="297276"/>
          </a:xfrm>
          <a:prstGeom prst="rect">
            <a:avLst/>
          </a:prstGeom>
        </p:spPr>
      </p:pic>
      <p:sp>
        <p:nvSpPr>
          <p:cNvPr id="13" name="Diamond 12">
            <a:extLst>
              <a:ext uri="{FF2B5EF4-FFF2-40B4-BE49-F238E27FC236}">
                <a16:creationId xmlns:a16="http://schemas.microsoft.com/office/drawing/2014/main" id="{2E12192B-83F6-8454-AD7B-DAFAFFCD1A03}"/>
              </a:ext>
            </a:extLst>
          </p:cNvPr>
          <p:cNvSpPr/>
          <p:nvPr/>
        </p:nvSpPr>
        <p:spPr>
          <a:xfrm>
            <a:off x="10637096"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F4C8CFD-2942-18AB-FCF8-FBAE7A75426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26796" y="6204692"/>
            <a:ext cx="491104" cy="444881"/>
          </a:xfrm>
          <a:prstGeom prst="rect">
            <a:avLst/>
          </a:prstGeom>
        </p:spPr>
      </p:pic>
      <p:sp>
        <p:nvSpPr>
          <p:cNvPr id="17" name="Diamond 16">
            <a:extLst>
              <a:ext uri="{FF2B5EF4-FFF2-40B4-BE49-F238E27FC236}">
                <a16:creationId xmlns:a16="http://schemas.microsoft.com/office/drawing/2014/main" id="{9792DDEB-2DD3-E419-1F85-5DCA27816EE5}"/>
              </a:ext>
            </a:extLst>
          </p:cNvPr>
          <p:cNvSpPr/>
          <p:nvPr/>
        </p:nvSpPr>
        <p:spPr>
          <a:xfrm>
            <a:off x="11405721"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een leaf in a circle&#10;&#10;Description automatically generated">
            <a:extLst>
              <a:ext uri="{FF2B5EF4-FFF2-40B4-BE49-F238E27FC236}">
                <a16:creationId xmlns:a16="http://schemas.microsoft.com/office/drawing/2014/main" id="{41C44B35-91E6-0114-16BE-D8F47EE9DF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81677" y="6180287"/>
            <a:ext cx="451175" cy="523647"/>
          </a:xfrm>
          <a:prstGeom prst="rect">
            <a:avLst/>
          </a:prstGeom>
        </p:spPr>
      </p:pic>
      <p:sp>
        <p:nvSpPr>
          <p:cNvPr id="19" name="Title 1">
            <a:extLst>
              <a:ext uri="{FF2B5EF4-FFF2-40B4-BE49-F238E27FC236}">
                <a16:creationId xmlns:a16="http://schemas.microsoft.com/office/drawing/2014/main" id="{827175A2-FCD8-017F-E32A-80EC11182062}"/>
              </a:ext>
            </a:extLst>
          </p:cNvPr>
          <p:cNvSpPr txBox="1">
            <a:spLocks/>
          </p:cNvSpPr>
          <p:nvPr/>
        </p:nvSpPr>
        <p:spPr bwMode="auto">
          <a:xfrm>
            <a:off x="14822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20" name="Title 1">
            <a:extLst>
              <a:ext uri="{FF2B5EF4-FFF2-40B4-BE49-F238E27FC236}">
                <a16:creationId xmlns:a16="http://schemas.microsoft.com/office/drawing/2014/main" id="{7174A03B-47E6-0297-5934-571689D404BC}"/>
              </a:ext>
            </a:extLst>
          </p:cNvPr>
          <p:cNvSpPr txBox="1">
            <a:spLocks/>
          </p:cNvSpPr>
          <p:nvPr/>
        </p:nvSpPr>
        <p:spPr bwMode="auto">
          <a:xfrm>
            <a:off x="134622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21" name="Title 1">
            <a:extLst>
              <a:ext uri="{FF2B5EF4-FFF2-40B4-BE49-F238E27FC236}">
                <a16:creationId xmlns:a16="http://schemas.microsoft.com/office/drawing/2014/main" id="{F9DA1778-A9A9-065D-77CF-36E4DFA4967F}"/>
              </a:ext>
            </a:extLst>
          </p:cNvPr>
          <p:cNvSpPr txBox="1">
            <a:spLocks/>
          </p:cNvSpPr>
          <p:nvPr/>
        </p:nvSpPr>
        <p:spPr bwMode="auto">
          <a:xfrm>
            <a:off x="274183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22" name="Title 1">
            <a:extLst>
              <a:ext uri="{FF2B5EF4-FFF2-40B4-BE49-F238E27FC236}">
                <a16:creationId xmlns:a16="http://schemas.microsoft.com/office/drawing/2014/main" id="{BB735793-D0AD-E536-60F0-2BF88E9B5AB0}"/>
              </a:ext>
            </a:extLst>
          </p:cNvPr>
          <p:cNvSpPr txBox="1">
            <a:spLocks/>
          </p:cNvSpPr>
          <p:nvPr/>
        </p:nvSpPr>
        <p:spPr bwMode="auto">
          <a:xfrm>
            <a:off x="380598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3" name="Diamond 22">
            <a:extLst>
              <a:ext uri="{FF2B5EF4-FFF2-40B4-BE49-F238E27FC236}">
                <a16:creationId xmlns:a16="http://schemas.microsoft.com/office/drawing/2014/main" id="{3EFC3258-099F-8584-A102-D88B54B27354}"/>
              </a:ext>
            </a:extLst>
          </p:cNvPr>
          <p:cNvSpPr/>
          <p:nvPr/>
        </p:nvSpPr>
        <p:spPr>
          <a:xfrm>
            <a:off x="368623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54361634-5216-B290-E36E-EB04ECD04E30}"/>
              </a:ext>
            </a:extLst>
          </p:cNvPr>
          <p:cNvSpPr/>
          <p:nvPr/>
        </p:nvSpPr>
        <p:spPr>
          <a:xfrm>
            <a:off x="262605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A74B679E-0B71-7680-5093-209A1DC6E9B2}"/>
              </a:ext>
            </a:extLst>
          </p:cNvPr>
          <p:cNvSpPr/>
          <p:nvPr/>
        </p:nvSpPr>
        <p:spPr>
          <a:xfrm>
            <a:off x="124515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570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741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YSOP Left Blank">
    <p:spTree>
      <p:nvGrpSpPr>
        <p:cNvPr id="1" name=""/>
        <p:cNvGrpSpPr/>
        <p:nvPr/>
      </p:nvGrpSpPr>
      <p:grpSpPr>
        <a:xfrm>
          <a:off x="0" y="0"/>
          <a:ext cx="0" cy="0"/>
          <a:chOff x="0" y="0"/>
          <a:chExt cx="0" cy="0"/>
        </a:xfrm>
      </p:grpSpPr>
      <p:pic>
        <p:nvPicPr>
          <p:cNvPr id="8" name="Picture 7" descr="A picture containing object, clock&#10;&#10;Description automatically generated">
            <a:extLst>
              <a:ext uri="{FF2B5EF4-FFF2-40B4-BE49-F238E27FC236}">
                <a16:creationId xmlns:a16="http://schemas.microsoft.com/office/drawing/2014/main" id="{65070977-9432-4236-BF85-3C3A4B504ED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pe&#10;&#10;Description automatically generated with medium confidence">
            <a:extLst>
              <a:ext uri="{FF2B5EF4-FFF2-40B4-BE49-F238E27FC236}">
                <a16:creationId xmlns:a16="http://schemas.microsoft.com/office/drawing/2014/main" id="{EF8B5A42-27CA-4C05-8261-D2C75AD97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13" name="Diamond 12">
            <a:extLst>
              <a:ext uri="{FF2B5EF4-FFF2-40B4-BE49-F238E27FC236}">
                <a16:creationId xmlns:a16="http://schemas.microsoft.com/office/drawing/2014/main" id="{99250945-AA30-40BF-9B34-9C25458F3D3A}"/>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3D67A25B-FF73-4F18-ABCD-A32D07FBF24E}"/>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FDFBE6-67A4-AE97-5305-F25292FB3B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4" name="Diamond 3">
            <a:extLst>
              <a:ext uri="{FF2B5EF4-FFF2-40B4-BE49-F238E27FC236}">
                <a16:creationId xmlns:a16="http://schemas.microsoft.com/office/drawing/2014/main" id="{A65408F2-1ED3-9CED-B190-196A601E2EA1}"/>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A0C0FB-79B6-C00A-4D44-E4A381DF08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6" name="Diamond 5">
            <a:extLst>
              <a:ext uri="{FF2B5EF4-FFF2-40B4-BE49-F238E27FC236}">
                <a16:creationId xmlns:a16="http://schemas.microsoft.com/office/drawing/2014/main" id="{0844713A-67B7-EA99-D313-C84014678A11}"/>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leaf in a circle&#10;&#10;Description automatically generated">
            <a:extLst>
              <a:ext uri="{FF2B5EF4-FFF2-40B4-BE49-F238E27FC236}">
                <a16:creationId xmlns:a16="http://schemas.microsoft.com/office/drawing/2014/main" id="{69292B22-66D5-B9B2-EAAC-53745A4109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1" name="Title 1">
            <a:extLst>
              <a:ext uri="{FF2B5EF4-FFF2-40B4-BE49-F238E27FC236}">
                <a16:creationId xmlns:a16="http://schemas.microsoft.com/office/drawing/2014/main" id="{E413CCDE-8763-DB5E-DEAE-C6FA92828304}"/>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2" name="Title 1">
            <a:extLst>
              <a:ext uri="{FF2B5EF4-FFF2-40B4-BE49-F238E27FC236}">
                <a16:creationId xmlns:a16="http://schemas.microsoft.com/office/drawing/2014/main" id="{45CFB2F8-7991-2B45-223F-E9867D8E7705}"/>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3DBF2A84-1A29-7417-DD14-FE2E57C4DB78}"/>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6F89900D-CB28-C3EE-657F-20A9F6E9443F}"/>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7" name="Diamond 16">
            <a:extLst>
              <a:ext uri="{FF2B5EF4-FFF2-40B4-BE49-F238E27FC236}">
                <a16:creationId xmlns:a16="http://schemas.microsoft.com/office/drawing/2014/main" id="{09A9AF32-B96B-0240-BC14-E3281649AB5D}"/>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FB353F30-21D6-AED7-FF5B-1F0F32569E83}"/>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DBD66A81-4A8A-2925-20F3-551CEAE21623}"/>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193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YSOP Lef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928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pic>
        <p:nvPicPr>
          <p:cNvPr id="2" name="Picture 7" descr="Picture 7">
            <a:extLst>
              <a:ext uri="{FF2B5EF4-FFF2-40B4-BE49-F238E27FC236}">
                <a16:creationId xmlns:a16="http://schemas.microsoft.com/office/drawing/2014/main" id="{B9B154DF-8F56-2F49-752E-F5C8AF8E541F}"/>
              </a:ext>
            </a:extLst>
          </p:cNvPr>
          <p:cNvPicPr>
            <a:picLocks noChangeAspect="1"/>
          </p:cNvPicPr>
          <p:nvPr userDrawn="1"/>
        </p:nvPicPr>
        <p:blipFill>
          <a:blip r:embed="rId2"/>
          <a:stretch>
            <a:fillRect/>
          </a:stretch>
        </p:blipFill>
        <p:spPr>
          <a:xfrm>
            <a:off x="11463805" y="6505264"/>
            <a:ext cx="558535" cy="202829"/>
          </a:xfrm>
          <a:prstGeom prst="rect">
            <a:avLst/>
          </a:prstGeom>
          <a:ln w="12700">
            <a:miter lim="400000"/>
          </a:ln>
        </p:spPr>
      </p:pic>
      <p:pic>
        <p:nvPicPr>
          <p:cNvPr id="3" name="Picture 13" descr="Picture 13">
            <a:extLst>
              <a:ext uri="{FF2B5EF4-FFF2-40B4-BE49-F238E27FC236}">
                <a16:creationId xmlns:a16="http://schemas.microsoft.com/office/drawing/2014/main" id="{63102A32-46B6-E191-0DC8-FB80FE744F72}"/>
              </a:ext>
            </a:extLst>
          </p:cNvPr>
          <p:cNvPicPr>
            <a:picLocks noChangeAspect="1"/>
          </p:cNvPicPr>
          <p:nvPr userDrawn="1"/>
        </p:nvPicPr>
        <p:blipFill>
          <a:blip r:embed="rId3"/>
          <a:stretch>
            <a:fillRect/>
          </a:stretch>
        </p:blipFill>
        <p:spPr>
          <a:xfrm>
            <a:off x="10328123" y="6440832"/>
            <a:ext cx="559493" cy="316010"/>
          </a:xfrm>
          <a:prstGeom prst="rect">
            <a:avLst/>
          </a:prstGeom>
          <a:ln w="12700">
            <a:miter lim="400000"/>
          </a:ln>
        </p:spPr>
      </p:pic>
      <p:pic>
        <p:nvPicPr>
          <p:cNvPr id="4" name="Picture 6" descr="Picture 6">
            <a:extLst>
              <a:ext uri="{FF2B5EF4-FFF2-40B4-BE49-F238E27FC236}">
                <a16:creationId xmlns:a16="http://schemas.microsoft.com/office/drawing/2014/main" id="{CE2EEB76-B4D8-43A6-3B08-C21EFF83F792}"/>
              </a:ext>
            </a:extLst>
          </p:cNvPr>
          <p:cNvPicPr>
            <a:picLocks noChangeAspect="1"/>
          </p:cNvPicPr>
          <p:nvPr userDrawn="1"/>
        </p:nvPicPr>
        <p:blipFill>
          <a:blip r:embed="rId4"/>
          <a:stretch>
            <a:fillRect/>
          </a:stretch>
        </p:blipFill>
        <p:spPr>
          <a:xfrm>
            <a:off x="9658625" y="6409585"/>
            <a:ext cx="559493" cy="394188"/>
          </a:xfrm>
          <a:prstGeom prst="rect">
            <a:avLst/>
          </a:prstGeom>
          <a:ln w="12700">
            <a:miter lim="400000"/>
          </a:ln>
        </p:spPr>
      </p:pic>
      <p:pic>
        <p:nvPicPr>
          <p:cNvPr id="5" name="Picture 4" descr="Logo, company name&#10;&#10;Description automatically generated">
            <a:extLst>
              <a:ext uri="{FF2B5EF4-FFF2-40B4-BE49-F238E27FC236}">
                <a16:creationId xmlns:a16="http://schemas.microsoft.com/office/drawing/2014/main" id="{3001DCA8-5B92-F6CB-08E2-9ED16A091B24}"/>
              </a:ext>
            </a:extLst>
          </p:cNvPr>
          <p:cNvPicPr>
            <a:picLocks noChangeAspect="1"/>
          </p:cNvPicPr>
          <p:nvPr userDrawn="1"/>
        </p:nvPicPr>
        <p:blipFill>
          <a:blip r:embed="rId5"/>
          <a:stretch>
            <a:fillRect/>
          </a:stretch>
        </p:blipFill>
        <p:spPr>
          <a:xfrm>
            <a:off x="10997621" y="6409585"/>
            <a:ext cx="383316" cy="344985"/>
          </a:xfrm>
          <a:prstGeom prst="rect">
            <a:avLst/>
          </a:prstGeom>
        </p:spPr>
      </p:pic>
      <p:pic>
        <p:nvPicPr>
          <p:cNvPr id="7" name="Picture 6">
            <a:extLst>
              <a:ext uri="{FF2B5EF4-FFF2-40B4-BE49-F238E27FC236}">
                <a16:creationId xmlns:a16="http://schemas.microsoft.com/office/drawing/2014/main" id="{D091D9A0-26B4-B004-B63E-647E2FCC0036}"/>
              </a:ext>
            </a:extLst>
          </p:cNvPr>
          <p:cNvPicPr>
            <a:picLocks noChangeAspect="1"/>
          </p:cNvPicPr>
          <p:nvPr userDrawn="1"/>
        </p:nvPicPr>
        <p:blipFill>
          <a:blip r:embed="rId6"/>
          <a:stretch>
            <a:fillRect/>
          </a:stretch>
        </p:blipFill>
        <p:spPr>
          <a:xfrm>
            <a:off x="-155713" y="4966721"/>
            <a:ext cx="3279913" cy="3279913"/>
          </a:xfrm>
          <a:prstGeom prst="rect">
            <a:avLst/>
          </a:prstGeom>
        </p:spPr>
      </p:pic>
    </p:spTree>
    <p:extLst>
      <p:ext uri="{BB962C8B-B14F-4D97-AF65-F5344CB8AC3E}">
        <p14:creationId xmlns:p14="http://schemas.microsoft.com/office/powerpoint/2010/main" val="15279986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A87-7A32-A787-064C-1A1EC51FE3BA}"/>
              </a:ext>
            </a:extLst>
          </p:cNvPr>
          <p:cNvSpPr>
            <a:spLocks noGrp="1"/>
          </p:cNvSpPr>
          <p:nvPr>
            <p:ph type="title"/>
          </p:nvPr>
        </p:nvSpPr>
        <p:spPr/>
        <p:txBody>
          <a:bodyPr/>
          <a:lstStyle>
            <a:lvl1pPr>
              <a:defRPr b="1"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5FA838F-65B9-4FC8-E64E-F5C193C49B69}"/>
              </a:ext>
            </a:extLst>
          </p:cNvPr>
          <p:cNvSpPr>
            <a:spLocks noGrp="1"/>
          </p:cNvSpPr>
          <p:nvPr>
            <p:ph type="body" sz="quarter" idx="10"/>
          </p:nvPr>
        </p:nvSpPr>
        <p:spPr>
          <a:xfrm>
            <a:off x="838200" y="1690688"/>
            <a:ext cx="10515600" cy="358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49962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FE3C4-E616-442C-A112-224D1F96483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4A03EA1-ED41-5CBA-DEB6-97F2E429E11F}"/>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5" name="Picture Placeholder 4">
            <a:extLst>
              <a:ext uri="{FF2B5EF4-FFF2-40B4-BE49-F238E27FC236}">
                <a16:creationId xmlns:a16="http://schemas.microsoft.com/office/drawing/2014/main" id="{4B9AC6D0-8EB0-BEB1-0D0F-54BE8EE66987}"/>
              </a:ext>
            </a:extLst>
          </p:cNvPr>
          <p:cNvSpPr>
            <a:spLocks noGrp="1"/>
          </p:cNvSpPr>
          <p:nvPr>
            <p:ph type="pic" sz="quarter" idx="11"/>
          </p:nvPr>
        </p:nvSpPr>
        <p:spPr>
          <a:xfrm>
            <a:off x="838200" y="1690688"/>
            <a:ext cx="4946650" cy="4332287"/>
          </a:xfrm>
        </p:spPr>
        <p:txBody>
          <a:bodyPr/>
          <a:lstStyle/>
          <a:p>
            <a:endParaRPr lang="en-US"/>
          </a:p>
        </p:txBody>
      </p:sp>
    </p:spTree>
    <p:extLst>
      <p:ext uri="{BB962C8B-B14F-4D97-AF65-F5344CB8AC3E}">
        <p14:creationId xmlns:p14="http://schemas.microsoft.com/office/powerpoint/2010/main" val="262158361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21_Full Image without Header &amp; Footer">
    <p:spTree>
      <p:nvGrpSpPr>
        <p:cNvPr id="1" name=""/>
        <p:cNvGrpSpPr/>
        <p:nvPr/>
      </p:nvGrpSpPr>
      <p:grpSpPr>
        <a:xfrm>
          <a:off x="0" y="0"/>
          <a:ext cx="0" cy="0"/>
          <a:chOff x="0" y="0"/>
          <a:chExt cx="0" cy="0"/>
        </a:xfrm>
      </p:grpSpPr>
      <p:pic>
        <p:nvPicPr>
          <p:cNvPr id="116" name="Picture 7" descr="Picture 7"/>
          <p:cNvPicPr>
            <a:picLocks noChangeAspect="1"/>
          </p:cNvPicPr>
          <p:nvPr/>
        </p:nvPicPr>
        <p:blipFill>
          <a:blip r:embed="rId2"/>
          <a:stretch>
            <a:fillRect/>
          </a:stretch>
        </p:blipFill>
        <p:spPr>
          <a:xfrm>
            <a:off x="11496599" y="6492875"/>
            <a:ext cx="558535" cy="202829"/>
          </a:xfrm>
          <a:prstGeom prst="rect">
            <a:avLst/>
          </a:prstGeom>
          <a:ln w="12700">
            <a:miter lim="400000"/>
          </a:ln>
        </p:spPr>
      </p:pic>
      <p:pic>
        <p:nvPicPr>
          <p:cNvPr id="117" name="Picture 13" descr="Picture 13"/>
          <p:cNvPicPr>
            <a:picLocks noChangeAspect="1"/>
          </p:cNvPicPr>
          <p:nvPr/>
        </p:nvPicPr>
        <p:blipFill>
          <a:blip r:embed="rId3"/>
          <a:stretch>
            <a:fillRect/>
          </a:stretch>
        </p:blipFill>
        <p:spPr>
          <a:xfrm>
            <a:off x="10328123" y="6440832"/>
            <a:ext cx="559493" cy="316010"/>
          </a:xfrm>
          <a:prstGeom prst="rect">
            <a:avLst/>
          </a:prstGeom>
          <a:ln w="12700">
            <a:miter lim="400000"/>
          </a:ln>
        </p:spPr>
      </p:pic>
      <p:pic>
        <p:nvPicPr>
          <p:cNvPr id="118" name="Picture 6" descr="Picture 6"/>
          <p:cNvPicPr>
            <a:picLocks noChangeAspect="1"/>
          </p:cNvPicPr>
          <p:nvPr/>
        </p:nvPicPr>
        <p:blipFill>
          <a:blip r:embed="rId4"/>
          <a:stretch>
            <a:fillRect/>
          </a:stretch>
        </p:blipFill>
        <p:spPr>
          <a:xfrm>
            <a:off x="9658625" y="6409585"/>
            <a:ext cx="559493" cy="394188"/>
          </a:xfrm>
          <a:prstGeom prst="rect">
            <a:avLst/>
          </a:prstGeom>
          <a:ln w="12700">
            <a:miter lim="400000"/>
          </a:ln>
        </p:spPr>
      </p:pic>
      <p:pic>
        <p:nvPicPr>
          <p:cNvPr id="119" name="GenerVations_Logo_Redesign_2021 (1).png" descr="GenerVations_Logo_Redesign_2021 (1).png"/>
          <p:cNvPicPr>
            <a:picLocks noChangeAspect="1"/>
          </p:cNvPicPr>
          <p:nvPr/>
        </p:nvPicPr>
        <p:blipFill>
          <a:blip r:embed="rId5"/>
          <a:stretch>
            <a:fillRect/>
          </a:stretch>
        </p:blipFill>
        <p:spPr>
          <a:xfrm>
            <a:off x="10973748" y="6397195"/>
            <a:ext cx="436720" cy="394188"/>
          </a:xfrm>
          <a:prstGeom prst="rect">
            <a:avLst/>
          </a:prstGeom>
          <a:ln w="12700">
            <a:miter lim="400000"/>
          </a:ln>
        </p:spPr>
      </p:pic>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Logo, company name&#10;&#10;Description automatically generated">
            <a:extLst>
              <a:ext uri="{FF2B5EF4-FFF2-40B4-BE49-F238E27FC236}">
                <a16:creationId xmlns:a16="http://schemas.microsoft.com/office/drawing/2014/main" id="{784990E2-C858-7D5F-EF22-E926B553A53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12190"/>
          <a:stretch/>
        </p:blipFill>
        <p:spPr>
          <a:xfrm>
            <a:off x="-1" y="5887347"/>
            <a:ext cx="1654233" cy="938006"/>
          </a:xfrm>
          <a:prstGeom prst="rect">
            <a:avLst/>
          </a:prstGeom>
        </p:spPr>
      </p:pic>
    </p:spTree>
    <p:extLst>
      <p:ext uri="{BB962C8B-B14F-4D97-AF65-F5344CB8AC3E}">
        <p14:creationId xmlns:p14="http://schemas.microsoft.com/office/powerpoint/2010/main" val="177770284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D0E5E02-4AD1-444E-A2C1-27DA8EDDC819}" type="datetimeFigureOut">
              <a:rPr lang="en-US"/>
              <a:pPr>
                <a:defRPr/>
              </a:pPr>
              <a:t>6/8/2025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E5C94B-A5D1-4A4A-B8CF-CAD5FC129C9F}" type="slidenum">
              <a:rPr lang="en-US"/>
              <a:pPr>
                <a:defRPr/>
              </a:pPr>
              <a:t>‹#›</a:t>
            </a:fld>
            <a:endParaRPr lang="en-US"/>
          </a:p>
        </p:txBody>
      </p:sp>
    </p:spTree>
    <p:extLst>
      <p:ext uri="{BB962C8B-B14F-4D97-AF65-F5344CB8AC3E}">
        <p14:creationId xmlns:p14="http://schemas.microsoft.com/office/powerpoint/2010/main" val="2109701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A20584-7125-4D68-9411-757C34AF6B1F}"/>
              </a:ext>
            </a:extLst>
          </p:cNvPr>
          <p:cNvSpPr>
            <a:spLocks noGrp="1"/>
          </p:cNvSpPr>
          <p:nvPr>
            <p:ph type="pic" sz="quarter" idx="11"/>
          </p:nvPr>
        </p:nvSpPr>
        <p:spPr>
          <a:xfrm>
            <a:off x="0" y="0"/>
            <a:ext cx="12192000" cy="685800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638760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YSOP Left Blank">
    <p:spTree>
      <p:nvGrpSpPr>
        <p:cNvPr id="1" name=""/>
        <p:cNvGrpSpPr/>
        <p:nvPr/>
      </p:nvGrpSpPr>
      <p:grpSpPr>
        <a:xfrm>
          <a:off x="0" y="0"/>
          <a:ext cx="0" cy="0"/>
          <a:chOff x="0" y="0"/>
          <a:chExt cx="0" cy="0"/>
        </a:xfrm>
      </p:grpSpPr>
      <p:pic>
        <p:nvPicPr>
          <p:cNvPr id="8" name="Picture 7" descr="A picture containing object, clock&#10;&#10;Description automatically generated">
            <a:extLst>
              <a:ext uri="{FF2B5EF4-FFF2-40B4-BE49-F238E27FC236}">
                <a16:creationId xmlns:a16="http://schemas.microsoft.com/office/drawing/2014/main" id="{65070977-9432-4236-BF85-3C3A4B504ED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pe&#10;&#10;Description automatically generated with medium confidence">
            <a:extLst>
              <a:ext uri="{FF2B5EF4-FFF2-40B4-BE49-F238E27FC236}">
                <a16:creationId xmlns:a16="http://schemas.microsoft.com/office/drawing/2014/main" id="{EF8B5A42-27CA-4C05-8261-D2C75AD97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sp>
        <p:nvSpPr>
          <p:cNvPr id="13" name="Diamond 12">
            <a:extLst>
              <a:ext uri="{FF2B5EF4-FFF2-40B4-BE49-F238E27FC236}">
                <a16:creationId xmlns:a16="http://schemas.microsoft.com/office/drawing/2014/main" id="{99250945-AA30-40BF-9B34-9C25458F3D3A}"/>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3D67A25B-FF73-4F18-ABCD-A32D07FBF24E}"/>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FDFBE6-67A4-AE97-5305-F25292FB3B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sp>
        <p:nvSpPr>
          <p:cNvPr id="4" name="Diamond 3">
            <a:extLst>
              <a:ext uri="{FF2B5EF4-FFF2-40B4-BE49-F238E27FC236}">
                <a16:creationId xmlns:a16="http://schemas.microsoft.com/office/drawing/2014/main" id="{A65408F2-1ED3-9CED-B190-196A601E2EA1}"/>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A0C0FB-79B6-C00A-4D44-E4A381DF08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6" name="Diamond 5">
            <a:extLst>
              <a:ext uri="{FF2B5EF4-FFF2-40B4-BE49-F238E27FC236}">
                <a16:creationId xmlns:a16="http://schemas.microsoft.com/office/drawing/2014/main" id="{0844713A-67B7-EA99-D313-C84014678A11}"/>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leaf in a circle&#10;&#10;Description automatically generated">
            <a:extLst>
              <a:ext uri="{FF2B5EF4-FFF2-40B4-BE49-F238E27FC236}">
                <a16:creationId xmlns:a16="http://schemas.microsoft.com/office/drawing/2014/main" id="{69292B22-66D5-B9B2-EAAC-53745A4109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11" name="Title 1">
            <a:extLst>
              <a:ext uri="{FF2B5EF4-FFF2-40B4-BE49-F238E27FC236}">
                <a16:creationId xmlns:a16="http://schemas.microsoft.com/office/drawing/2014/main" id="{E413CCDE-8763-DB5E-DEAE-C6FA92828304}"/>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2" name="Title 1">
            <a:extLst>
              <a:ext uri="{FF2B5EF4-FFF2-40B4-BE49-F238E27FC236}">
                <a16:creationId xmlns:a16="http://schemas.microsoft.com/office/drawing/2014/main" id="{45CFB2F8-7991-2B45-223F-E9867D8E7705}"/>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3DBF2A84-1A29-7417-DD14-FE2E57C4DB78}"/>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6F89900D-CB28-C3EE-657F-20A9F6E9443F}"/>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7" name="Diamond 16">
            <a:extLst>
              <a:ext uri="{FF2B5EF4-FFF2-40B4-BE49-F238E27FC236}">
                <a16:creationId xmlns:a16="http://schemas.microsoft.com/office/drawing/2014/main" id="{09A9AF32-B96B-0240-BC14-E3281649AB5D}"/>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FB353F30-21D6-AED7-FF5B-1F0F32569E83}"/>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DBD66A81-4A8A-2925-20F3-551CEAE21623}"/>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5445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7567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A95FB-6E68-4F85-95A3-3D02940ED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4F881-0D31-47B5-B0FE-34BAC2C058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437EAF2-915C-48B2-B965-DB257A0EF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63584099"/>
      </p:ext>
    </p:extLst>
  </p:cSld>
  <p:clrMapOvr>
    <a:masterClrMapping/>
  </p:clrMapOvr>
  <p:hf hdr="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DE9F-BC23-40A3-A73A-2238A6275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E369C-408E-4ABA-8EEE-DEC0001DE1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5344F1-F8E2-4D95-98DD-68BBA2C277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478562"/>
      </p:ext>
    </p:extLst>
  </p:cSld>
  <p:clrMapOvr>
    <a:masterClrMapping/>
  </p:clrMapOvr>
  <p:hf hdr="0"/>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36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112A49-1C89-F64E-A575-1786059A3BD9}"/>
              </a:ext>
            </a:extLst>
          </p:cNvPr>
          <p:cNvSpPr>
            <a:spLocks noGrp="1"/>
          </p:cNvSpPr>
          <p:nvPr>
            <p:ph type="body" sz="quarter" idx="10"/>
          </p:nvPr>
        </p:nvSpPr>
        <p:spPr>
          <a:xfrm>
            <a:off x="843794" y="1850874"/>
            <a:ext cx="10515600" cy="2557841"/>
          </a:xfrm>
          <a:prstGeom prst="rect">
            <a:avLst/>
          </a:prstGeom>
        </p:spPr>
        <p:txBody>
          <a:bodyPr/>
          <a:lstStyle>
            <a:lvl1pPr marL="228611" indent="-228611">
              <a:buFont typeface="Wingdings" pitchFamily="2" charset="2"/>
              <a:buChar char="§"/>
              <a:defRPr sz="1867" b="1" i="0">
                <a:latin typeface="Arial Narrow" panose="020B0604020202020204" pitchFamily="34" charset="0"/>
                <a:cs typeface="Arial Narrow" panose="020B0604020202020204" pitchFamily="34" charset="0"/>
              </a:defRPr>
            </a:lvl1pPr>
            <a:lvl2pPr marL="685834" indent="-228611">
              <a:buFont typeface="Wingdings" pitchFamily="2" charset="2"/>
              <a:buChar char="§"/>
              <a:defRPr sz="1867" b="1" i="0">
                <a:latin typeface="Arial Narrow" panose="020B0604020202020204" pitchFamily="34" charset="0"/>
                <a:cs typeface="Arial Narrow" panose="020B0604020202020204" pitchFamily="34" charset="0"/>
              </a:defRPr>
            </a:lvl2pPr>
            <a:lvl3pPr marL="1143057" indent="-228611">
              <a:buFont typeface="Wingdings" pitchFamily="2" charset="2"/>
              <a:buChar char="§"/>
              <a:defRPr sz="1867" b="1" i="0">
                <a:latin typeface="Arial Narrow" panose="020B0604020202020204" pitchFamily="34" charset="0"/>
                <a:cs typeface="Arial Narrow" panose="020B0604020202020204" pitchFamily="34" charset="0"/>
              </a:defRPr>
            </a:lvl3pPr>
            <a:lvl4pPr marL="1600280" indent="-228611">
              <a:buFont typeface="Wingdings" pitchFamily="2" charset="2"/>
              <a:buChar char="§"/>
              <a:defRPr sz="1867" b="1" i="0">
                <a:latin typeface="Arial Narrow" panose="020B0604020202020204" pitchFamily="34" charset="0"/>
                <a:cs typeface="Arial Narrow" panose="020B0604020202020204" pitchFamily="34" charset="0"/>
              </a:defRPr>
            </a:lvl4pPr>
            <a:lvl5pPr marL="2057503" indent="-228611">
              <a:buFont typeface="Wingdings" pitchFamily="2" charset="2"/>
              <a:buChar char="§"/>
              <a:defRPr sz="1867" b="1" i="0">
                <a:latin typeface="Arial Narrow" panose="020B0604020202020204" pitchFamily="34" charset="0"/>
                <a:cs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40FA7FC6-3279-5C4A-8C2B-C67358602E54}"/>
              </a:ext>
            </a:extLst>
          </p:cNvPr>
          <p:cNvSpPr>
            <a:spLocks noGrp="1"/>
          </p:cNvSpPr>
          <p:nvPr>
            <p:ph type="title"/>
          </p:nvPr>
        </p:nvSpPr>
        <p:spPr>
          <a:xfrm>
            <a:off x="843794" y="430441"/>
            <a:ext cx="10515600" cy="1326091"/>
          </a:xfrm>
          <a:prstGeom prst="rect">
            <a:avLst/>
          </a:prstGeom>
        </p:spPr>
        <p:txBody>
          <a:bodyPr/>
          <a:lstStyle>
            <a:lvl1pPr>
              <a:defRPr b="1" i="0">
                <a:latin typeface="Arial Narrow" panose="020B0604020202020204" pitchFamily="34" charset="0"/>
                <a:cs typeface="Arial Narrow"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0731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YSOP Left Blank">
    <p:spTree>
      <p:nvGrpSpPr>
        <p:cNvPr id="1" name=""/>
        <p:cNvGrpSpPr/>
        <p:nvPr/>
      </p:nvGrpSpPr>
      <p:grpSpPr>
        <a:xfrm>
          <a:off x="0" y="0"/>
          <a:ext cx="0" cy="0"/>
          <a:chOff x="0" y="0"/>
          <a:chExt cx="0" cy="0"/>
        </a:xfrm>
      </p:grpSpPr>
      <p:pic>
        <p:nvPicPr>
          <p:cNvPr id="8" name="Picture 7" descr="A picture containing object, clock&#10;&#10;Description automatically generated">
            <a:extLst>
              <a:ext uri="{FF2B5EF4-FFF2-40B4-BE49-F238E27FC236}">
                <a16:creationId xmlns:a16="http://schemas.microsoft.com/office/drawing/2014/main" id="{65070977-9432-4236-BF85-3C3A4B504ED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511"/>
          <a:stretch/>
        </p:blipFill>
        <p:spPr bwMode="auto">
          <a:xfrm>
            <a:off x="236538" y="6232526"/>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pe&#10;&#10;Description automatically generated with medium confidence">
            <a:extLst>
              <a:ext uri="{FF2B5EF4-FFF2-40B4-BE49-F238E27FC236}">
                <a16:creationId xmlns:a16="http://schemas.microsoft.com/office/drawing/2014/main" id="{EF8B5A42-27CA-4C05-8261-D2C75AD97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t="13879" r="66336" b="10811"/>
          <a:stretch/>
        </p:blipFill>
        <p:spPr>
          <a:xfrm>
            <a:off x="1173498" y="6240506"/>
            <a:ext cx="521913" cy="377739"/>
          </a:xfrm>
          <a:prstGeom prst="rect">
            <a:avLst/>
          </a:prstGeom>
        </p:spPr>
      </p:pic>
      <p:sp>
        <p:nvSpPr>
          <p:cNvPr id="13" name="Diamond 12">
            <a:extLst>
              <a:ext uri="{FF2B5EF4-FFF2-40B4-BE49-F238E27FC236}">
                <a16:creationId xmlns:a16="http://schemas.microsoft.com/office/drawing/2014/main" id="{99250945-AA30-40BF-9B34-9C25458F3D3A}"/>
              </a:ext>
            </a:extLst>
          </p:cNvPr>
          <p:cNvSpPr/>
          <p:nvPr/>
        </p:nvSpPr>
        <p:spPr>
          <a:xfrm>
            <a:off x="1021916"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Diamond 13">
            <a:extLst>
              <a:ext uri="{FF2B5EF4-FFF2-40B4-BE49-F238E27FC236}">
                <a16:creationId xmlns:a16="http://schemas.microsoft.com/office/drawing/2014/main" id="{3D67A25B-FF73-4F18-ABCD-A32D07FBF24E}"/>
              </a:ext>
            </a:extLst>
          </p:cNvPr>
          <p:cNvSpPr/>
          <p:nvPr/>
        </p:nvSpPr>
        <p:spPr>
          <a:xfrm>
            <a:off x="1784844"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a:extLst>
              <a:ext uri="{FF2B5EF4-FFF2-40B4-BE49-F238E27FC236}">
                <a16:creationId xmlns:a16="http://schemas.microsoft.com/office/drawing/2014/main" id="{D8FDFBE6-67A4-AE97-5305-F25292FB3B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54510" y="6297468"/>
            <a:ext cx="852627" cy="297276"/>
          </a:xfrm>
          <a:prstGeom prst="rect">
            <a:avLst/>
          </a:prstGeom>
        </p:spPr>
      </p:pic>
      <p:sp>
        <p:nvSpPr>
          <p:cNvPr id="4" name="Diamond 3">
            <a:extLst>
              <a:ext uri="{FF2B5EF4-FFF2-40B4-BE49-F238E27FC236}">
                <a16:creationId xmlns:a16="http://schemas.microsoft.com/office/drawing/2014/main" id="{A65408F2-1ED3-9CED-B190-196A601E2EA1}"/>
              </a:ext>
            </a:extLst>
          </p:cNvPr>
          <p:cNvSpPr/>
          <p:nvPr/>
        </p:nvSpPr>
        <p:spPr>
          <a:xfrm>
            <a:off x="2884489"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5BA0C0FB-79B6-C00A-4D44-E4A381DF08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74188" y="6204693"/>
            <a:ext cx="491104" cy="444881"/>
          </a:xfrm>
          <a:prstGeom prst="rect">
            <a:avLst/>
          </a:prstGeom>
        </p:spPr>
      </p:pic>
      <p:sp>
        <p:nvSpPr>
          <p:cNvPr id="6" name="Diamond 5">
            <a:extLst>
              <a:ext uri="{FF2B5EF4-FFF2-40B4-BE49-F238E27FC236}">
                <a16:creationId xmlns:a16="http://schemas.microsoft.com/office/drawing/2014/main" id="{0844713A-67B7-EA99-D313-C84014678A11}"/>
              </a:ext>
            </a:extLst>
          </p:cNvPr>
          <p:cNvSpPr/>
          <p:nvPr/>
        </p:nvSpPr>
        <p:spPr>
          <a:xfrm>
            <a:off x="3653114" y="638663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green leaf in a circle&#10;&#10;Description automatically generated">
            <a:extLst>
              <a:ext uri="{FF2B5EF4-FFF2-40B4-BE49-F238E27FC236}">
                <a16:creationId xmlns:a16="http://schemas.microsoft.com/office/drawing/2014/main" id="{69292B22-66D5-B9B2-EAAC-53745A4109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070" y="6180288"/>
            <a:ext cx="451175" cy="523647"/>
          </a:xfrm>
          <a:prstGeom prst="rect">
            <a:avLst/>
          </a:prstGeom>
        </p:spPr>
      </p:pic>
      <p:sp>
        <p:nvSpPr>
          <p:cNvPr id="11" name="Title 1">
            <a:extLst>
              <a:ext uri="{FF2B5EF4-FFF2-40B4-BE49-F238E27FC236}">
                <a16:creationId xmlns:a16="http://schemas.microsoft.com/office/drawing/2014/main" id="{E413CCDE-8763-DB5E-DEAE-C6FA92828304}"/>
              </a:ext>
            </a:extLst>
          </p:cNvPr>
          <p:cNvSpPr txBox="1">
            <a:spLocks/>
          </p:cNvSpPr>
          <p:nvPr/>
        </p:nvSpPr>
        <p:spPr bwMode="auto">
          <a:xfrm>
            <a:off x="7018236"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2" name="Title 1">
            <a:extLst>
              <a:ext uri="{FF2B5EF4-FFF2-40B4-BE49-F238E27FC236}">
                <a16:creationId xmlns:a16="http://schemas.microsoft.com/office/drawing/2014/main" id="{45CFB2F8-7991-2B45-223F-E9867D8E7705}"/>
              </a:ext>
            </a:extLst>
          </p:cNvPr>
          <p:cNvSpPr txBox="1">
            <a:spLocks/>
          </p:cNvSpPr>
          <p:nvPr/>
        </p:nvSpPr>
        <p:spPr bwMode="auto">
          <a:xfrm>
            <a:off x="8216231"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3DBF2A84-1A29-7417-DD14-FE2E57C4DB78}"/>
              </a:ext>
            </a:extLst>
          </p:cNvPr>
          <p:cNvSpPr txBox="1">
            <a:spLocks/>
          </p:cNvSpPr>
          <p:nvPr/>
        </p:nvSpPr>
        <p:spPr bwMode="auto">
          <a:xfrm>
            <a:off x="961184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6F89900D-CB28-C3EE-657F-20A9F6E9443F}"/>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7" name="Diamond 16">
            <a:extLst>
              <a:ext uri="{FF2B5EF4-FFF2-40B4-BE49-F238E27FC236}">
                <a16:creationId xmlns:a16="http://schemas.microsoft.com/office/drawing/2014/main" id="{09A9AF32-B96B-0240-BC14-E3281649AB5D}"/>
              </a:ext>
            </a:extLst>
          </p:cNvPr>
          <p:cNvSpPr/>
          <p:nvPr/>
        </p:nvSpPr>
        <p:spPr>
          <a:xfrm>
            <a:off x="10556250" y="6387961"/>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Diamond 17">
            <a:extLst>
              <a:ext uri="{FF2B5EF4-FFF2-40B4-BE49-F238E27FC236}">
                <a16:creationId xmlns:a16="http://schemas.microsoft.com/office/drawing/2014/main" id="{FB353F30-21D6-AED7-FF5B-1F0F32569E83}"/>
              </a:ext>
            </a:extLst>
          </p:cNvPr>
          <p:cNvSpPr/>
          <p:nvPr/>
        </p:nvSpPr>
        <p:spPr>
          <a:xfrm>
            <a:off x="9496066" y="6389284"/>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Diamond 18">
            <a:extLst>
              <a:ext uri="{FF2B5EF4-FFF2-40B4-BE49-F238E27FC236}">
                <a16:creationId xmlns:a16="http://schemas.microsoft.com/office/drawing/2014/main" id="{DBD66A81-4A8A-2925-20F3-551CEAE21623}"/>
              </a:ext>
            </a:extLst>
          </p:cNvPr>
          <p:cNvSpPr/>
          <p:nvPr/>
        </p:nvSpPr>
        <p:spPr>
          <a:xfrm>
            <a:off x="8115166" y="6387961"/>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4073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YSOP Left Blank">
    <p:spTree>
      <p:nvGrpSpPr>
        <p:cNvPr id="1" name=""/>
        <p:cNvGrpSpPr/>
        <p:nvPr/>
      </p:nvGrpSpPr>
      <p:grpSpPr>
        <a:xfrm>
          <a:off x="0" y="0"/>
          <a:ext cx="0" cy="0"/>
          <a:chOff x="0" y="0"/>
          <a:chExt cx="0" cy="0"/>
        </a:xfrm>
      </p:grpSpPr>
      <p:pic>
        <p:nvPicPr>
          <p:cNvPr id="8" name="Picture 7" descr="A picture containing object, clock&#10;&#10;Description automatically generated">
            <a:extLst>
              <a:ext uri="{FF2B5EF4-FFF2-40B4-BE49-F238E27FC236}">
                <a16:creationId xmlns:a16="http://schemas.microsoft.com/office/drawing/2014/main" id="{65070977-9432-4236-BF85-3C3A4B504ED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511"/>
          <a:stretch/>
        </p:blipFill>
        <p:spPr bwMode="auto">
          <a:xfrm>
            <a:off x="236538" y="6232526"/>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pe&#10;&#10;Description automatically generated with medium confidence">
            <a:extLst>
              <a:ext uri="{FF2B5EF4-FFF2-40B4-BE49-F238E27FC236}">
                <a16:creationId xmlns:a16="http://schemas.microsoft.com/office/drawing/2014/main" id="{EF8B5A42-27CA-4C05-8261-D2C75AD97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t="13879" r="66336" b="10811"/>
          <a:stretch/>
        </p:blipFill>
        <p:spPr>
          <a:xfrm>
            <a:off x="1173498" y="6240506"/>
            <a:ext cx="521913" cy="377739"/>
          </a:xfrm>
          <a:prstGeom prst="rect">
            <a:avLst/>
          </a:prstGeom>
        </p:spPr>
      </p:pic>
      <p:sp>
        <p:nvSpPr>
          <p:cNvPr id="13" name="Diamond 12">
            <a:extLst>
              <a:ext uri="{FF2B5EF4-FFF2-40B4-BE49-F238E27FC236}">
                <a16:creationId xmlns:a16="http://schemas.microsoft.com/office/drawing/2014/main" id="{99250945-AA30-40BF-9B34-9C25458F3D3A}"/>
              </a:ext>
            </a:extLst>
          </p:cNvPr>
          <p:cNvSpPr/>
          <p:nvPr/>
        </p:nvSpPr>
        <p:spPr>
          <a:xfrm>
            <a:off x="1021916"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Diamond 13">
            <a:extLst>
              <a:ext uri="{FF2B5EF4-FFF2-40B4-BE49-F238E27FC236}">
                <a16:creationId xmlns:a16="http://schemas.microsoft.com/office/drawing/2014/main" id="{3D67A25B-FF73-4F18-ABCD-A32D07FBF24E}"/>
              </a:ext>
            </a:extLst>
          </p:cNvPr>
          <p:cNvSpPr/>
          <p:nvPr/>
        </p:nvSpPr>
        <p:spPr>
          <a:xfrm>
            <a:off x="1784844"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a:extLst>
              <a:ext uri="{FF2B5EF4-FFF2-40B4-BE49-F238E27FC236}">
                <a16:creationId xmlns:a16="http://schemas.microsoft.com/office/drawing/2014/main" id="{D8FDFBE6-67A4-AE97-5305-F25292FB3B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54510" y="6297468"/>
            <a:ext cx="852627" cy="297276"/>
          </a:xfrm>
          <a:prstGeom prst="rect">
            <a:avLst/>
          </a:prstGeom>
        </p:spPr>
      </p:pic>
      <p:sp>
        <p:nvSpPr>
          <p:cNvPr id="4" name="Diamond 3">
            <a:extLst>
              <a:ext uri="{FF2B5EF4-FFF2-40B4-BE49-F238E27FC236}">
                <a16:creationId xmlns:a16="http://schemas.microsoft.com/office/drawing/2014/main" id="{A65408F2-1ED3-9CED-B190-196A601E2EA1}"/>
              </a:ext>
            </a:extLst>
          </p:cNvPr>
          <p:cNvSpPr/>
          <p:nvPr/>
        </p:nvSpPr>
        <p:spPr>
          <a:xfrm>
            <a:off x="2884489" y="6385306"/>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5BA0C0FB-79B6-C00A-4D44-E4A381DF08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74188" y="6204693"/>
            <a:ext cx="491104" cy="444881"/>
          </a:xfrm>
          <a:prstGeom prst="rect">
            <a:avLst/>
          </a:prstGeom>
        </p:spPr>
      </p:pic>
      <p:sp>
        <p:nvSpPr>
          <p:cNvPr id="6" name="Diamond 5">
            <a:extLst>
              <a:ext uri="{FF2B5EF4-FFF2-40B4-BE49-F238E27FC236}">
                <a16:creationId xmlns:a16="http://schemas.microsoft.com/office/drawing/2014/main" id="{0844713A-67B7-EA99-D313-C84014678A11}"/>
              </a:ext>
            </a:extLst>
          </p:cNvPr>
          <p:cNvSpPr/>
          <p:nvPr/>
        </p:nvSpPr>
        <p:spPr>
          <a:xfrm>
            <a:off x="3653114" y="638663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green leaf in a circle&#10;&#10;Description automatically generated">
            <a:extLst>
              <a:ext uri="{FF2B5EF4-FFF2-40B4-BE49-F238E27FC236}">
                <a16:creationId xmlns:a16="http://schemas.microsoft.com/office/drawing/2014/main" id="{69292B22-66D5-B9B2-EAAC-53745A4109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070" y="6180288"/>
            <a:ext cx="451175" cy="523647"/>
          </a:xfrm>
          <a:prstGeom prst="rect">
            <a:avLst/>
          </a:prstGeom>
        </p:spPr>
      </p:pic>
      <p:sp>
        <p:nvSpPr>
          <p:cNvPr id="11" name="Title 1">
            <a:extLst>
              <a:ext uri="{FF2B5EF4-FFF2-40B4-BE49-F238E27FC236}">
                <a16:creationId xmlns:a16="http://schemas.microsoft.com/office/drawing/2014/main" id="{E413CCDE-8763-DB5E-DEAE-C6FA92828304}"/>
              </a:ext>
            </a:extLst>
          </p:cNvPr>
          <p:cNvSpPr txBox="1">
            <a:spLocks/>
          </p:cNvSpPr>
          <p:nvPr/>
        </p:nvSpPr>
        <p:spPr bwMode="auto">
          <a:xfrm>
            <a:off x="7018236"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12" name="Title 1">
            <a:extLst>
              <a:ext uri="{FF2B5EF4-FFF2-40B4-BE49-F238E27FC236}">
                <a16:creationId xmlns:a16="http://schemas.microsoft.com/office/drawing/2014/main" id="{45CFB2F8-7991-2B45-223F-E9867D8E7705}"/>
              </a:ext>
            </a:extLst>
          </p:cNvPr>
          <p:cNvSpPr txBox="1">
            <a:spLocks/>
          </p:cNvSpPr>
          <p:nvPr/>
        </p:nvSpPr>
        <p:spPr bwMode="auto">
          <a:xfrm>
            <a:off x="8216231"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15" name="Title 1">
            <a:extLst>
              <a:ext uri="{FF2B5EF4-FFF2-40B4-BE49-F238E27FC236}">
                <a16:creationId xmlns:a16="http://schemas.microsoft.com/office/drawing/2014/main" id="{3DBF2A84-1A29-7417-DD14-FE2E57C4DB78}"/>
              </a:ext>
            </a:extLst>
          </p:cNvPr>
          <p:cNvSpPr txBox="1">
            <a:spLocks/>
          </p:cNvSpPr>
          <p:nvPr/>
        </p:nvSpPr>
        <p:spPr bwMode="auto">
          <a:xfrm>
            <a:off x="961184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16" name="Title 1">
            <a:extLst>
              <a:ext uri="{FF2B5EF4-FFF2-40B4-BE49-F238E27FC236}">
                <a16:creationId xmlns:a16="http://schemas.microsoft.com/office/drawing/2014/main" id="{6F89900D-CB28-C3EE-657F-20A9F6E9443F}"/>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17" name="Diamond 16">
            <a:extLst>
              <a:ext uri="{FF2B5EF4-FFF2-40B4-BE49-F238E27FC236}">
                <a16:creationId xmlns:a16="http://schemas.microsoft.com/office/drawing/2014/main" id="{09A9AF32-B96B-0240-BC14-E3281649AB5D}"/>
              </a:ext>
            </a:extLst>
          </p:cNvPr>
          <p:cNvSpPr/>
          <p:nvPr/>
        </p:nvSpPr>
        <p:spPr>
          <a:xfrm>
            <a:off x="10556250" y="6387961"/>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Diamond 17">
            <a:extLst>
              <a:ext uri="{FF2B5EF4-FFF2-40B4-BE49-F238E27FC236}">
                <a16:creationId xmlns:a16="http://schemas.microsoft.com/office/drawing/2014/main" id="{FB353F30-21D6-AED7-FF5B-1F0F32569E83}"/>
              </a:ext>
            </a:extLst>
          </p:cNvPr>
          <p:cNvSpPr/>
          <p:nvPr/>
        </p:nvSpPr>
        <p:spPr>
          <a:xfrm>
            <a:off x="9496066" y="6389284"/>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Diamond 18">
            <a:extLst>
              <a:ext uri="{FF2B5EF4-FFF2-40B4-BE49-F238E27FC236}">
                <a16:creationId xmlns:a16="http://schemas.microsoft.com/office/drawing/2014/main" id="{DBD66A81-4A8A-2925-20F3-551CEAE21623}"/>
              </a:ext>
            </a:extLst>
          </p:cNvPr>
          <p:cNvSpPr/>
          <p:nvPr/>
        </p:nvSpPr>
        <p:spPr>
          <a:xfrm>
            <a:off x="8115166" y="6387961"/>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40733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Diamond 5">
            <a:extLst>
              <a:ext uri="{FF2B5EF4-FFF2-40B4-BE49-F238E27FC236}">
                <a16:creationId xmlns:a16="http://schemas.microsoft.com/office/drawing/2014/main" id="{7114BC4B-EB48-4C59-BF54-0C0602D6D9B9}"/>
              </a:ext>
            </a:extLst>
          </p:cNvPr>
          <p:cNvSpPr/>
          <p:nvPr/>
        </p:nvSpPr>
        <p:spPr>
          <a:xfrm>
            <a:off x="-1150938" y="1624013"/>
            <a:ext cx="3113088" cy="1341437"/>
          </a:xfrm>
          <a:prstGeom prst="diamond">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Diamond 6">
            <a:extLst>
              <a:ext uri="{FF2B5EF4-FFF2-40B4-BE49-F238E27FC236}">
                <a16:creationId xmlns:a16="http://schemas.microsoft.com/office/drawing/2014/main" id="{CE2FDCCB-9AA5-4457-9F3D-B62AFF1944D4}"/>
              </a:ext>
            </a:extLst>
          </p:cNvPr>
          <p:cNvSpPr/>
          <p:nvPr/>
        </p:nvSpPr>
        <p:spPr>
          <a:xfrm>
            <a:off x="552450" y="2624138"/>
            <a:ext cx="1931988" cy="833437"/>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Diamond 7">
            <a:extLst>
              <a:ext uri="{FF2B5EF4-FFF2-40B4-BE49-F238E27FC236}">
                <a16:creationId xmlns:a16="http://schemas.microsoft.com/office/drawing/2014/main" id="{A3C5F1EC-BC3E-44F8-9241-1C4945C4F7B9}"/>
              </a:ext>
            </a:extLst>
          </p:cNvPr>
          <p:cNvSpPr/>
          <p:nvPr/>
        </p:nvSpPr>
        <p:spPr>
          <a:xfrm>
            <a:off x="-328613" y="-315913"/>
            <a:ext cx="1470026" cy="631826"/>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Diamond 8">
            <a:extLst>
              <a:ext uri="{FF2B5EF4-FFF2-40B4-BE49-F238E27FC236}">
                <a16:creationId xmlns:a16="http://schemas.microsoft.com/office/drawing/2014/main" id="{1E27CAF8-2E35-4A28-AF59-39DCFD4B0D6F}"/>
              </a:ext>
            </a:extLst>
          </p:cNvPr>
          <p:cNvSpPr/>
          <p:nvPr/>
        </p:nvSpPr>
        <p:spPr>
          <a:xfrm>
            <a:off x="10063163" y="5622925"/>
            <a:ext cx="3113087" cy="1341438"/>
          </a:xfrm>
          <a:prstGeom prst="diamond">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Diamond 9">
            <a:extLst>
              <a:ext uri="{FF2B5EF4-FFF2-40B4-BE49-F238E27FC236}">
                <a16:creationId xmlns:a16="http://schemas.microsoft.com/office/drawing/2014/main" id="{9103734E-0301-4FB9-B872-CF869400CE44}"/>
              </a:ext>
            </a:extLst>
          </p:cNvPr>
          <p:cNvSpPr/>
          <p:nvPr/>
        </p:nvSpPr>
        <p:spPr>
          <a:xfrm>
            <a:off x="9650413" y="6542088"/>
            <a:ext cx="1468437" cy="63182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Diamond 10">
            <a:extLst>
              <a:ext uri="{FF2B5EF4-FFF2-40B4-BE49-F238E27FC236}">
                <a16:creationId xmlns:a16="http://schemas.microsoft.com/office/drawing/2014/main" id="{B100C6C4-F89A-412D-AB1F-4D36AFD4E13B}"/>
              </a:ext>
            </a:extLst>
          </p:cNvPr>
          <p:cNvSpPr/>
          <p:nvPr/>
        </p:nvSpPr>
        <p:spPr>
          <a:xfrm>
            <a:off x="8040688" y="6016625"/>
            <a:ext cx="2203450" cy="949325"/>
          </a:xfrm>
          <a:prstGeom prst="diamon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3372942" y="3760473"/>
            <a:ext cx="5382612" cy="713342"/>
          </a:xfrm>
          <a:prstGeom prst="rect">
            <a:avLst/>
          </a:prstGeom>
        </p:spPr>
        <p:txBody>
          <a:bodyPr/>
          <a:lstStyle>
            <a:lvl1pPr>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3373482" y="4763008"/>
            <a:ext cx="5381625" cy="453286"/>
          </a:xfrm>
        </p:spPr>
        <p:txBody>
          <a:bodyPr/>
          <a:lstStyle>
            <a:lvl1pPr algn="ctr">
              <a:defRPr>
                <a:latin typeface="Segoe UI" panose="020B0502040204020203" pitchFamily="34" charset="0"/>
                <a:cs typeface="Segoe UI" panose="020B0502040204020203" pitchFamily="34" charset="0"/>
              </a:defRPr>
            </a:lvl1pPr>
          </a:lstStyle>
          <a:p>
            <a:pPr lvl="0"/>
            <a:r>
              <a:rPr lang="en-US"/>
              <a:t>Click to edit Master text styles</a:t>
            </a:r>
          </a:p>
        </p:txBody>
      </p:sp>
      <p:sp>
        <p:nvSpPr>
          <p:cNvPr id="13" name="Picture Placeholder 7"/>
          <p:cNvSpPr>
            <a:spLocks noGrp="1"/>
          </p:cNvSpPr>
          <p:nvPr>
            <p:ph type="pic" sz="quarter" idx="13"/>
          </p:nvPr>
        </p:nvSpPr>
        <p:spPr>
          <a:xfrm>
            <a:off x="-842210" y="-64372"/>
            <a:ext cx="4722260" cy="2036141"/>
          </a:xfrm>
          <a:custGeom>
            <a:avLst/>
            <a:gdLst>
              <a:gd name="connsiteX0" fmla="*/ 0 w 2763838"/>
              <a:gd name="connsiteY0" fmla="*/ 1382713 h 2765425"/>
              <a:gd name="connsiteX1" fmla="*/ 1381919 w 2763838"/>
              <a:gd name="connsiteY1" fmla="*/ 0 h 2765425"/>
              <a:gd name="connsiteX2" fmla="*/ 2763838 w 2763838"/>
              <a:gd name="connsiteY2" fmla="*/ 1382713 h 2765425"/>
              <a:gd name="connsiteX3" fmla="*/ 1381919 w 2763838"/>
              <a:gd name="connsiteY3" fmla="*/ 2765425 h 2765425"/>
              <a:gd name="connsiteX4" fmla="*/ 0 w 2763838"/>
              <a:gd name="connsiteY4" fmla="*/ 1382713 h 2765425"/>
              <a:gd name="connsiteX0" fmla="*/ 0 w 4369354"/>
              <a:gd name="connsiteY0" fmla="*/ 1382713 h 2765425"/>
              <a:gd name="connsiteX1" fmla="*/ 1381919 w 4369354"/>
              <a:gd name="connsiteY1" fmla="*/ 0 h 2765425"/>
              <a:gd name="connsiteX2" fmla="*/ 4369354 w 4369354"/>
              <a:gd name="connsiteY2" fmla="*/ 1361448 h 2765425"/>
              <a:gd name="connsiteX3" fmla="*/ 1381919 w 4369354"/>
              <a:gd name="connsiteY3" fmla="*/ 2765425 h 2765425"/>
              <a:gd name="connsiteX4" fmla="*/ 0 w 4369354"/>
              <a:gd name="connsiteY4" fmla="*/ 1382713 h 2765425"/>
              <a:gd name="connsiteX0" fmla="*/ 0 w 5698424"/>
              <a:gd name="connsiteY0" fmla="*/ 1372080 h 2765425"/>
              <a:gd name="connsiteX1" fmla="*/ 2710989 w 5698424"/>
              <a:gd name="connsiteY1" fmla="*/ 0 h 2765425"/>
              <a:gd name="connsiteX2" fmla="*/ 5698424 w 5698424"/>
              <a:gd name="connsiteY2" fmla="*/ 1361448 h 2765425"/>
              <a:gd name="connsiteX3" fmla="*/ 2710989 w 5698424"/>
              <a:gd name="connsiteY3" fmla="*/ 2765425 h 2765425"/>
              <a:gd name="connsiteX4" fmla="*/ 0 w 5698424"/>
              <a:gd name="connsiteY4" fmla="*/ 1372080 h 2765425"/>
              <a:gd name="connsiteX0" fmla="*/ 0 w 5305019"/>
              <a:gd name="connsiteY0" fmla="*/ 1372080 h 2765425"/>
              <a:gd name="connsiteX1" fmla="*/ 2710989 w 5305019"/>
              <a:gd name="connsiteY1" fmla="*/ 0 h 2765425"/>
              <a:gd name="connsiteX2" fmla="*/ 5305019 w 5305019"/>
              <a:gd name="connsiteY2" fmla="*/ 1329550 h 2765425"/>
              <a:gd name="connsiteX3" fmla="*/ 2710989 w 5305019"/>
              <a:gd name="connsiteY3" fmla="*/ 2765425 h 2765425"/>
              <a:gd name="connsiteX4" fmla="*/ 0 w 5305019"/>
              <a:gd name="connsiteY4" fmla="*/ 1372080 h 2765425"/>
              <a:gd name="connsiteX0" fmla="*/ 0 w 4964777"/>
              <a:gd name="connsiteY0" fmla="*/ 1318917 h 2765425"/>
              <a:gd name="connsiteX1" fmla="*/ 2370747 w 4964777"/>
              <a:gd name="connsiteY1" fmla="*/ 0 h 2765425"/>
              <a:gd name="connsiteX2" fmla="*/ 4964777 w 4964777"/>
              <a:gd name="connsiteY2" fmla="*/ 1329550 h 2765425"/>
              <a:gd name="connsiteX3" fmla="*/ 2370747 w 4964777"/>
              <a:gd name="connsiteY3" fmla="*/ 2765425 h 2765425"/>
              <a:gd name="connsiteX4" fmla="*/ 0 w 4964777"/>
              <a:gd name="connsiteY4" fmla="*/ 1318917 h 2765425"/>
              <a:gd name="connsiteX0" fmla="*/ 0 w 4964777"/>
              <a:gd name="connsiteY0" fmla="*/ 1047069 h 2493577"/>
              <a:gd name="connsiteX1" fmla="*/ 2527266 w 4964777"/>
              <a:gd name="connsiteY1" fmla="*/ 0 h 2493577"/>
              <a:gd name="connsiteX2" fmla="*/ 4964777 w 4964777"/>
              <a:gd name="connsiteY2" fmla="*/ 1057702 h 2493577"/>
              <a:gd name="connsiteX3" fmla="*/ 2370747 w 4964777"/>
              <a:gd name="connsiteY3" fmla="*/ 2493577 h 2493577"/>
              <a:gd name="connsiteX4" fmla="*/ 0 w 4964777"/>
              <a:gd name="connsiteY4" fmla="*/ 1047069 h 2493577"/>
              <a:gd name="connsiteX0" fmla="*/ 0 w 4964777"/>
              <a:gd name="connsiteY0" fmla="*/ 1051188 h 2497696"/>
              <a:gd name="connsiteX1" fmla="*/ 2514909 w 4964777"/>
              <a:gd name="connsiteY1" fmla="*/ 0 h 2497696"/>
              <a:gd name="connsiteX2" fmla="*/ 4964777 w 4964777"/>
              <a:gd name="connsiteY2" fmla="*/ 1061821 h 2497696"/>
              <a:gd name="connsiteX3" fmla="*/ 2370747 w 4964777"/>
              <a:gd name="connsiteY3" fmla="*/ 2497696 h 2497696"/>
              <a:gd name="connsiteX4" fmla="*/ 0 w 4964777"/>
              <a:gd name="connsiteY4" fmla="*/ 1051188 h 2497696"/>
              <a:gd name="connsiteX0" fmla="*/ 0 w 4964777"/>
              <a:gd name="connsiteY0" fmla="*/ 1051188 h 2110518"/>
              <a:gd name="connsiteX1" fmla="*/ 2514909 w 4964777"/>
              <a:gd name="connsiteY1" fmla="*/ 0 h 2110518"/>
              <a:gd name="connsiteX2" fmla="*/ 4964777 w 4964777"/>
              <a:gd name="connsiteY2" fmla="*/ 1061821 h 2110518"/>
              <a:gd name="connsiteX3" fmla="*/ 2519028 w 4964777"/>
              <a:gd name="connsiteY3" fmla="*/ 2110518 h 2110518"/>
              <a:gd name="connsiteX4" fmla="*/ 0 w 4964777"/>
              <a:gd name="connsiteY4" fmla="*/ 1051188 h 2110518"/>
              <a:gd name="connsiteX0" fmla="*/ 0 w 4902993"/>
              <a:gd name="connsiteY0" fmla="*/ 1051188 h 2110518"/>
              <a:gd name="connsiteX1" fmla="*/ 2453125 w 4902993"/>
              <a:gd name="connsiteY1" fmla="*/ 0 h 2110518"/>
              <a:gd name="connsiteX2" fmla="*/ 4902993 w 4902993"/>
              <a:gd name="connsiteY2" fmla="*/ 1061821 h 2110518"/>
              <a:gd name="connsiteX3" fmla="*/ 2457244 w 4902993"/>
              <a:gd name="connsiteY3" fmla="*/ 2110518 h 2110518"/>
              <a:gd name="connsiteX4" fmla="*/ 0 w 4902993"/>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57244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755" h="2110518">
                <a:moveTo>
                  <a:pt x="0" y="1051188"/>
                </a:moveTo>
                <a:lnTo>
                  <a:pt x="2453125" y="0"/>
                </a:lnTo>
                <a:lnTo>
                  <a:pt x="4894755" y="1065940"/>
                </a:lnTo>
                <a:lnTo>
                  <a:pt x="2461363" y="2110518"/>
                </a:lnTo>
                <a:lnTo>
                  <a:pt x="0" y="1051188"/>
                </a:lnTo>
                <a:close/>
              </a:path>
            </a:pathLst>
          </a:custGeom>
          <a:solidFill>
            <a:schemeClr val="bg2">
              <a:lumMod val="90000"/>
            </a:schemeClr>
          </a:solidFill>
        </p:spPr>
        <p:txBody>
          <a:bodyPr rtlCol="0" anchor="ctr">
            <a:normAutofit/>
          </a:bodyPr>
          <a:lstStyle>
            <a:lvl1pPr marL="0" indent="0">
              <a:buNone/>
              <a:defRPr sz="900">
                <a:latin typeface="Segoe UI" panose="020B0502040204020203" pitchFamily="34"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805590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amond Collage - Lef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61D0B81-C9D3-4670-AF0E-C76F432F5641}"/>
              </a:ext>
            </a:extLst>
          </p:cNvPr>
          <p:cNvCxnSpPr>
            <a:cxnSpLocks/>
          </p:cNvCxnSpPr>
          <p:nvPr/>
        </p:nvCxnSpPr>
        <p:spPr>
          <a:xfrm>
            <a:off x="5224463" y="2921000"/>
            <a:ext cx="6967537" cy="0"/>
          </a:xfrm>
          <a:prstGeom prst="line">
            <a:avLst/>
          </a:prstGeom>
          <a:ln w="38100">
            <a:solidFill>
              <a:srgbClr val="ED1C24"/>
            </a:solidFill>
          </a:ln>
        </p:spPr>
        <p:style>
          <a:lnRef idx="1">
            <a:schemeClr val="accent1"/>
          </a:lnRef>
          <a:fillRef idx="0">
            <a:schemeClr val="accent1"/>
          </a:fillRef>
          <a:effectRef idx="0">
            <a:schemeClr val="accent1"/>
          </a:effectRef>
          <a:fontRef idx="minor">
            <a:schemeClr val="tx1"/>
          </a:fontRef>
        </p:style>
      </p:cxnSp>
      <p:sp>
        <p:nvSpPr>
          <p:cNvPr id="6" name="Diamond 5">
            <a:extLst>
              <a:ext uri="{FF2B5EF4-FFF2-40B4-BE49-F238E27FC236}">
                <a16:creationId xmlns:a16="http://schemas.microsoft.com/office/drawing/2014/main" id="{D2DD9FB8-B429-4A97-A255-056D8AD8D363}"/>
              </a:ext>
            </a:extLst>
          </p:cNvPr>
          <p:cNvSpPr/>
          <p:nvPr/>
        </p:nvSpPr>
        <p:spPr>
          <a:xfrm>
            <a:off x="-690563" y="1679575"/>
            <a:ext cx="4000501" cy="1724025"/>
          </a:xfrm>
          <a:prstGeom prst="diamond">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Diamond 6">
            <a:extLst>
              <a:ext uri="{FF2B5EF4-FFF2-40B4-BE49-F238E27FC236}">
                <a16:creationId xmlns:a16="http://schemas.microsoft.com/office/drawing/2014/main" id="{03582053-0E2C-4EE0-B13E-BFF44905AFD5}"/>
              </a:ext>
            </a:extLst>
          </p:cNvPr>
          <p:cNvSpPr/>
          <p:nvPr/>
        </p:nvSpPr>
        <p:spPr>
          <a:xfrm>
            <a:off x="2560638" y="1543050"/>
            <a:ext cx="2482850" cy="1071563"/>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Diamond 7">
            <a:extLst>
              <a:ext uri="{FF2B5EF4-FFF2-40B4-BE49-F238E27FC236}">
                <a16:creationId xmlns:a16="http://schemas.microsoft.com/office/drawing/2014/main" id="{79803832-8BC7-4091-B2FE-4750E61D24AF}"/>
              </a:ext>
            </a:extLst>
          </p:cNvPr>
          <p:cNvSpPr/>
          <p:nvPr/>
        </p:nvSpPr>
        <p:spPr>
          <a:xfrm>
            <a:off x="-801688" y="1189038"/>
            <a:ext cx="1989138" cy="85725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Diamond 8">
            <a:extLst>
              <a:ext uri="{FF2B5EF4-FFF2-40B4-BE49-F238E27FC236}">
                <a16:creationId xmlns:a16="http://schemas.microsoft.com/office/drawing/2014/main" id="{88FAAFA2-BA79-4ACE-80A5-E7D2BE7914D2}"/>
              </a:ext>
            </a:extLst>
          </p:cNvPr>
          <p:cNvSpPr/>
          <p:nvPr/>
        </p:nvSpPr>
        <p:spPr>
          <a:xfrm>
            <a:off x="2884488" y="2608263"/>
            <a:ext cx="1149350" cy="496887"/>
          </a:xfrm>
          <a:prstGeom prst="diamon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 name="Picture 9" descr="A picture containing object, clock&#10;&#10;Description automatically generated">
            <a:extLst>
              <a:ext uri="{FF2B5EF4-FFF2-40B4-BE49-F238E27FC236}">
                <a16:creationId xmlns:a16="http://schemas.microsoft.com/office/drawing/2014/main" id="{9FF6AEF1-B4CC-442E-9A26-9A74B3D461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511"/>
          <a:stretch/>
        </p:blipFill>
        <p:spPr bwMode="auto">
          <a:xfrm>
            <a:off x="236538" y="6232525"/>
            <a:ext cx="6778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23879" y="1617623"/>
            <a:ext cx="5921375" cy="1292224"/>
          </a:xfrm>
          <a:prstGeom prst="rect">
            <a:avLst/>
          </a:prstGeom>
        </p:spPr>
        <p:txBody>
          <a:bodyPr>
            <a:normAutofit/>
          </a:bodyPr>
          <a:lstStyle>
            <a:lvl1pPr algn="l">
              <a:defRPr sz="2400"/>
            </a:lvl1pPr>
          </a:lstStyle>
          <a:p>
            <a:r>
              <a:rPr lang="en-US"/>
              <a:t>Click to edit Master title style</a:t>
            </a:r>
            <a:endParaRPr lang="en-US" dirty="0"/>
          </a:p>
        </p:txBody>
      </p:sp>
      <p:sp>
        <p:nvSpPr>
          <p:cNvPr id="3" name="Picture Placeholder 7"/>
          <p:cNvSpPr>
            <a:spLocks noGrp="1"/>
          </p:cNvSpPr>
          <p:nvPr>
            <p:ph type="pic" sz="quarter" idx="13"/>
          </p:nvPr>
        </p:nvSpPr>
        <p:spPr>
          <a:xfrm>
            <a:off x="1" y="-100425"/>
            <a:ext cx="4819303" cy="2077984"/>
          </a:xfrm>
          <a:custGeom>
            <a:avLst/>
            <a:gdLst>
              <a:gd name="connsiteX0" fmla="*/ 0 w 2763838"/>
              <a:gd name="connsiteY0" fmla="*/ 1382713 h 2765425"/>
              <a:gd name="connsiteX1" fmla="*/ 1381919 w 2763838"/>
              <a:gd name="connsiteY1" fmla="*/ 0 h 2765425"/>
              <a:gd name="connsiteX2" fmla="*/ 2763838 w 2763838"/>
              <a:gd name="connsiteY2" fmla="*/ 1382713 h 2765425"/>
              <a:gd name="connsiteX3" fmla="*/ 1381919 w 2763838"/>
              <a:gd name="connsiteY3" fmla="*/ 2765425 h 2765425"/>
              <a:gd name="connsiteX4" fmla="*/ 0 w 2763838"/>
              <a:gd name="connsiteY4" fmla="*/ 1382713 h 2765425"/>
              <a:gd name="connsiteX0" fmla="*/ 0 w 4369354"/>
              <a:gd name="connsiteY0" fmla="*/ 1382713 h 2765425"/>
              <a:gd name="connsiteX1" fmla="*/ 1381919 w 4369354"/>
              <a:gd name="connsiteY1" fmla="*/ 0 h 2765425"/>
              <a:gd name="connsiteX2" fmla="*/ 4369354 w 4369354"/>
              <a:gd name="connsiteY2" fmla="*/ 1361448 h 2765425"/>
              <a:gd name="connsiteX3" fmla="*/ 1381919 w 4369354"/>
              <a:gd name="connsiteY3" fmla="*/ 2765425 h 2765425"/>
              <a:gd name="connsiteX4" fmla="*/ 0 w 4369354"/>
              <a:gd name="connsiteY4" fmla="*/ 1382713 h 2765425"/>
              <a:gd name="connsiteX0" fmla="*/ 0 w 5698424"/>
              <a:gd name="connsiteY0" fmla="*/ 1372080 h 2765425"/>
              <a:gd name="connsiteX1" fmla="*/ 2710989 w 5698424"/>
              <a:gd name="connsiteY1" fmla="*/ 0 h 2765425"/>
              <a:gd name="connsiteX2" fmla="*/ 5698424 w 5698424"/>
              <a:gd name="connsiteY2" fmla="*/ 1361448 h 2765425"/>
              <a:gd name="connsiteX3" fmla="*/ 2710989 w 5698424"/>
              <a:gd name="connsiteY3" fmla="*/ 2765425 h 2765425"/>
              <a:gd name="connsiteX4" fmla="*/ 0 w 5698424"/>
              <a:gd name="connsiteY4" fmla="*/ 1372080 h 2765425"/>
              <a:gd name="connsiteX0" fmla="*/ 0 w 5305019"/>
              <a:gd name="connsiteY0" fmla="*/ 1372080 h 2765425"/>
              <a:gd name="connsiteX1" fmla="*/ 2710989 w 5305019"/>
              <a:gd name="connsiteY1" fmla="*/ 0 h 2765425"/>
              <a:gd name="connsiteX2" fmla="*/ 5305019 w 5305019"/>
              <a:gd name="connsiteY2" fmla="*/ 1329550 h 2765425"/>
              <a:gd name="connsiteX3" fmla="*/ 2710989 w 5305019"/>
              <a:gd name="connsiteY3" fmla="*/ 2765425 h 2765425"/>
              <a:gd name="connsiteX4" fmla="*/ 0 w 5305019"/>
              <a:gd name="connsiteY4" fmla="*/ 1372080 h 2765425"/>
              <a:gd name="connsiteX0" fmla="*/ 0 w 4964777"/>
              <a:gd name="connsiteY0" fmla="*/ 1318917 h 2765425"/>
              <a:gd name="connsiteX1" fmla="*/ 2370747 w 4964777"/>
              <a:gd name="connsiteY1" fmla="*/ 0 h 2765425"/>
              <a:gd name="connsiteX2" fmla="*/ 4964777 w 4964777"/>
              <a:gd name="connsiteY2" fmla="*/ 1329550 h 2765425"/>
              <a:gd name="connsiteX3" fmla="*/ 2370747 w 4964777"/>
              <a:gd name="connsiteY3" fmla="*/ 2765425 h 2765425"/>
              <a:gd name="connsiteX4" fmla="*/ 0 w 4964777"/>
              <a:gd name="connsiteY4" fmla="*/ 1318917 h 2765425"/>
              <a:gd name="connsiteX0" fmla="*/ 0 w 4964777"/>
              <a:gd name="connsiteY0" fmla="*/ 1047069 h 2493577"/>
              <a:gd name="connsiteX1" fmla="*/ 2527266 w 4964777"/>
              <a:gd name="connsiteY1" fmla="*/ 0 h 2493577"/>
              <a:gd name="connsiteX2" fmla="*/ 4964777 w 4964777"/>
              <a:gd name="connsiteY2" fmla="*/ 1057702 h 2493577"/>
              <a:gd name="connsiteX3" fmla="*/ 2370747 w 4964777"/>
              <a:gd name="connsiteY3" fmla="*/ 2493577 h 2493577"/>
              <a:gd name="connsiteX4" fmla="*/ 0 w 4964777"/>
              <a:gd name="connsiteY4" fmla="*/ 1047069 h 2493577"/>
              <a:gd name="connsiteX0" fmla="*/ 0 w 4964777"/>
              <a:gd name="connsiteY0" fmla="*/ 1051188 h 2497696"/>
              <a:gd name="connsiteX1" fmla="*/ 2514909 w 4964777"/>
              <a:gd name="connsiteY1" fmla="*/ 0 h 2497696"/>
              <a:gd name="connsiteX2" fmla="*/ 4964777 w 4964777"/>
              <a:gd name="connsiteY2" fmla="*/ 1061821 h 2497696"/>
              <a:gd name="connsiteX3" fmla="*/ 2370747 w 4964777"/>
              <a:gd name="connsiteY3" fmla="*/ 2497696 h 2497696"/>
              <a:gd name="connsiteX4" fmla="*/ 0 w 4964777"/>
              <a:gd name="connsiteY4" fmla="*/ 1051188 h 2497696"/>
              <a:gd name="connsiteX0" fmla="*/ 0 w 4964777"/>
              <a:gd name="connsiteY0" fmla="*/ 1051188 h 2110518"/>
              <a:gd name="connsiteX1" fmla="*/ 2514909 w 4964777"/>
              <a:gd name="connsiteY1" fmla="*/ 0 h 2110518"/>
              <a:gd name="connsiteX2" fmla="*/ 4964777 w 4964777"/>
              <a:gd name="connsiteY2" fmla="*/ 1061821 h 2110518"/>
              <a:gd name="connsiteX3" fmla="*/ 2519028 w 4964777"/>
              <a:gd name="connsiteY3" fmla="*/ 2110518 h 2110518"/>
              <a:gd name="connsiteX4" fmla="*/ 0 w 4964777"/>
              <a:gd name="connsiteY4" fmla="*/ 1051188 h 2110518"/>
              <a:gd name="connsiteX0" fmla="*/ 0 w 4902993"/>
              <a:gd name="connsiteY0" fmla="*/ 1051188 h 2110518"/>
              <a:gd name="connsiteX1" fmla="*/ 2453125 w 4902993"/>
              <a:gd name="connsiteY1" fmla="*/ 0 h 2110518"/>
              <a:gd name="connsiteX2" fmla="*/ 4902993 w 4902993"/>
              <a:gd name="connsiteY2" fmla="*/ 1061821 h 2110518"/>
              <a:gd name="connsiteX3" fmla="*/ 2457244 w 4902993"/>
              <a:gd name="connsiteY3" fmla="*/ 2110518 h 2110518"/>
              <a:gd name="connsiteX4" fmla="*/ 0 w 4902993"/>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57244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755" h="2110518">
                <a:moveTo>
                  <a:pt x="0" y="1051188"/>
                </a:moveTo>
                <a:lnTo>
                  <a:pt x="2453125" y="0"/>
                </a:lnTo>
                <a:lnTo>
                  <a:pt x="4894755" y="1065940"/>
                </a:lnTo>
                <a:lnTo>
                  <a:pt x="2461363" y="2110518"/>
                </a:lnTo>
                <a:lnTo>
                  <a:pt x="0" y="1051188"/>
                </a:lnTo>
                <a:close/>
              </a:path>
            </a:pathLst>
          </a:custGeom>
          <a:solidFill>
            <a:schemeClr val="bg2">
              <a:lumMod val="90000"/>
            </a:schemeClr>
          </a:solidFill>
        </p:spPr>
        <p:txBody>
          <a:bodyPr rtlCol="0"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latin typeface="Segoe UI" panose="020B0502040204020203" pitchFamily="34" charset="0"/>
              </a:defRPr>
            </a:lvl1pPr>
          </a:lstStyle>
          <a:p>
            <a:pPr lvl="0"/>
            <a:r>
              <a:rPr lang="en-US" noProof="0"/>
              <a:t>Click icon to add picture</a:t>
            </a:r>
            <a:endParaRPr lang="en-US" noProof="0" dirty="0"/>
          </a:p>
        </p:txBody>
      </p:sp>
      <p:sp>
        <p:nvSpPr>
          <p:cNvPr id="16" name="Text Placeholder 6"/>
          <p:cNvSpPr>
            <a:spLocks noGrp="1"/>
          </p:cNvSpPr>
          <p:nvPr>
            <p:ph type="body" sz="quarter" idx="16"/>
          </p:nvPr>
        </p:nvSpPr>
        <p:spPr>
          <a:xfrm>
            <a:off x="5223881" y="3104510"/>
            <a:ext cx="5921375" cy="3081338"/>
          </a:xfrm>
        </p:spPr>
        <p:txBody>
          <a:bodyPr>
            <a:noAutofit/>
          </a:bodyPr>
          <a:lstStyle>
            <a:lvl1pPr algn="l">
              <a:lnSpc>
                <a:spcPct val="120000"/>
              </a:lnSpc>
              <a:spcBef>
                <a:spcPts val="1350"/>
              </a:spcBef>
              <a:defRPr sz="1200">
                <a:latin typeface="Segoe UI" panose="020B0502040204020203" pitchFamily="34" charset="0"/>
                <a:ea typeface="Verdana" panose="020B0604030504040204" pitchFamily="34" charset="0"/>
              </a:defRPr>
            </a:lvl1pPr>
          </a:lstStyle>
          <a:p>
            <a:pPr lvl="0"/>
            <a:r>
              <a:rPr lang="en-US"/>
              <a:t>Click to edit Master text styles</a:t>
            </a:r>
          </a:p>
        </p:txBody>
      </p:sp>
      <p:pic>
        <p:nvPicPr>
          <p:cNvPr id="12" name="Picture 11" descr="Shape&#10;&#10;Description automatically generated with medium confidence">
            <a:extLst>
              <a:ext uri="{FF2B5EF4-FFF2-40B4-BE49-F238E27FC236}">
                <a16:creationId xmlns:a16="http://schemas.microsoft.com/office/drawing/2014/main" id="{21E6BF9C-A478-42F9-A0B4-56B02EC4BB91}"/>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13879" r="66336" b="10811"/>
          <a:stretch/>
        </p:blipFill>
        <p:spPr>
          <a:xfrm>
            <a:off x="1173498" y="6240505"/>
            <a:ext cx="521913" cy="377739"/>
          </a:xfrm>
          <a:prstGeom prst="rect">
            <a:avLst/>
          </a:prstGeom>
        </p:spPr>
      </p:pic>
      <p:pic>
        <p:nvPicPr>
          <p:cNvPr id="14" name="Picture 13">
            <a:extLst>
              <a:ext uri="{FF2B5EF4-FFF2-40B4-BE49-F238E27FC236}">
                <a16:creationId xmlns:a16="http://schemas.microsoft.com/office/drawing/2014/main" id="{054E5DEE-8C12-43C0-BC15-2D441075D6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509" y="6297468"/>
            <a:ext cx="852627" cy="297276"/>
          </a:xfrm>
          <a:prstGeom prst="rect">
            <a:avLst/>
          </a:prstGeom>
        </p:spPr>
      </p:pic>
      <p:pic>
        <p:nvPicPr>
          <p:cNvPr id="17" name="Picture 16">
            <a:extLst>
              <a:ext uri="{FF2B5EF4-FFF2-40B4-BE49-F238E27FC236}">
                <a16:creationId xmlns:a16="http://schemas.microsoft.com/office/drawing/2014/main" id="{39333D2D-8208-4970-9432-D96F8D82B5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74188" y="6204692"/>
            <a:ext cx="491104" cy="444881"/>
          </a:xfrm>
          <a:prstGeom prst="rect">
            <a:avLst/>
          </a:prstGeom>
        </p:spPr>
      </p:pic>
      <p:sp>
        <p:nvSpPr>
          <p:cNvPr id="4" name="Diamond 3">
            <a:extLst>
              <a:ext uri="{FF2B5EF4-FFF2-40B4-BE49-F238E27FC236}">
                <a16:creationId xmlns:a16="http://schemas.microsoft.com/office/drawing/2014/main" id="{E1FDF3BD-F767-49DA-BB8D-C751046836D0}"/>
              </a:ext>
            </a:extLst>
          </p:cNvPr>
          <p:cNvSpPr/>
          <p:nvPr/>
        </p:nvSpPr>
        <p:spPr>
          <a:xfrm>
            <a:off x="1021915"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33C7EAD-79FC-4DB2-8E7B-8FB0DA325376}"/>
              </a:ext>
            </a:extLst>
          </p:cNvPr>
          <p:cNvSpPr/>
          <p:nvPr/>
        </p:nvSpPr>
        <p:spPr>
          <a:xfrm>
            <a:off x="1784843"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C2FB9757-8CDC-49C8-B9C2-A3A1E864B560}"/>
              </a:ext>
            </a:extLst>
          </p:cNvPr>
          <p:cNvSpPr/>
          <p:nvPr/>
        </p:nvSpPr>
        <p:spPr>
          <a:xfrm>
            <a:off x="2884488" y="6385305"/>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AF52C01B-9A29-E7FB-4D05-2783ADD3188D}"/>
              </a:ext>
            </a:extLst>
          </p:cNvPr>
          <p:cNvSpPr/>
          <p:nvPr/>
        </p:nvSpPr>
        <p:spPr>
          <a:xfrm>
            <a:off x="3653113" y="6386632"/>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green leaf in a circle&#10;&#10;Description automatically generated">
            <a:extLst>
              <a:ext uri="{FF2B5EF4-FFF2-40B4-BE49-F238E27FC236}">
                <a16:creationId xmlns:a16="http://schemas.microsoft.com/office/drawing/2014/main" id="{DA2B3763-DD2E-8312-A9BD-5132E603A3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69" y="6180287"/>
            <a:ext cx="451175" cy="523647"/>
          </a:xfrm>
          <a:prstGeom prst="rect">
            <a:avLst/>
          </a:prstGeom>
        </p:spPr>
      </p:pic>
      <p:sp>
        <p:nvSpPr>
          <p:cNvPr id="21" name="Title 1">
            <a:extLst>
              <a:ext uri="{FF2B5EF4-FFF2-40B4-BE49-F238E27FC236}">
                <a16:creationId xmlns:a16="http://schemas.microsoft.com/office/drawing/2014/main" id="{DFF98050-4EAB-A2A8-1D16-007B5ED48231}"/>
              </a:ext>
            </a:extLst>
          </p:cNvPr>
          <p:cNvSpPr txBox="1">
            <a:spLocks/>
          </p:cNvSpPr>
          <p:nvPr/>
        </p:nvSpPr>
        <p:spPr bwMode="auto">
          <a:xfrm>
            <a:off x="7018235"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INTEGRITY</a:t>
            </a:r>
            <a:r>
              <a:rPr lang="en-US" sz="1400" dirty="0"/>
              <a:t> </a:t>
            </a:r>
          </a:p>
        </p:txBody>
      </p:sp>
      <p:sp>
        <p:nvSpPr>
          <p:cNvPr id="22" name="Title 1">
            <a:extLst>
              <a:ext uri="{FF2B5EF4-FFF2-40B4-BE49-F238E27FC236}">
                <a16:creationId xmlns:a16="http://schemas.microsoft.com/office/drawing/2014/main" id="{E0B5C10A-7684-3D04-370A-456D74E0F669}"/>
              </a:ext>
            </a:extLst>
          </p:cNvPr>
          <p:cNvSpPr txBox="1">
            <a:spLocks/>
          </p:cNvSpPr>
          <p:nvPr/>
        </p:nvSpPr>
        <p:spPr bwMode="auto">
          <a:xfrm>
            <a:off x="8216230"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DEDICATION</a:t>
            </a:r>
            <a:r>
              <a:rPr lang="en-US" sz="1400" dirty="0"/>
              <a:t> </a:t>
            </a:r>
          </a:p>
        </p:txBody>
      </p:sp>
      <p:sp>
        <p:nvSpPr>
          <p:cNvPr id="23" name="Title 1">
            <a:extLst>
              <a:ext uri="{FF2B5EF4-FFF2-40B4-BE49-F238E27FC236}">
                <a16:creationId xmlns:a16="http://schemas.microsoft.com/office/drawing/2014/main" id="{E6FA6A48-2A2E-3489-247C-E9783B61B9F8}"/>
              </a:ext>
            </a:extLst>
          </p:cNvPr>
          <p:cNvSpPr txBox="1">
            <a:spLocks/>
          </p:cNvSpPr>
          <p:nvPr/>
        </p:nvSpPr>
        <p:spPr bwMode="auto">
          <a:xfrm>
            <a:off x="9611844" y="6302672"/>
            <a:ext cx="1402209"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RESPECT</a:t>
            </a:r>
            <a:r>
              <a:rPr lang="en-US" sz="1400" dirty="0"/>
              <a:t> </a:t>
            </a:r>
          </a:p>
        </p:txBody>
      </p:sp>
      <p:sp>
        <p:nvSpPr>
          <p:cNvPr id="24" name="Title 1">
            <a:extLst>
              <a:ext uri="{FF2B5EF4-FFF2-40B4-BE49-F238E27FC236}">
                <a16:creationId xmlns:a16="http://schemas.microsoft.com/office/drawing/2014/main" id="{875B4C07-16C2-C4BD-CBB4-0729F3DBE20F}"/>
              </a:ext>
            </a:extLst>
          </p:cNvPr>
          <p:cNvSpPr txBox="1">
            <a:spLocks/>
          </p:cNvSpPr>
          <p:nvPr/>
        </p:nvSpPr>
        <p:spPr bwMode="auto">
          <a:xfrm>
            <a:off x="10675998" y="6302672"/>
            <a:ext cx="1314570" cy="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685800" rtl="0" eaLnBrk="1" fontAlgn="base" hangingPunct="1">
              <a:lnSpc>
                <a:spcPct val="90000"/>
              </a:lnSpc>
              <a:spcBef>
                <a:spcPct val="0"/>
              </a:spcBef>
              <a:spcAft>
                <a:spcPct val="0"/>
              </a:spcAft>
              <a:defRPr sz="24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1400" b="1" i="0" dirty="0">
                <a:latin typeface="+mn-lt"/>
              </a:rPr>
              <a:t>INNOVATION</a:t>
            </a:r>
            <a:r>
              <a:rPr lang="en-US" sz="1400" dirty="0"/>
              <a:t> </a:t>
            </a:r>
          </a:p>
        </p:txBody>
      </p:sp>
      <p:sp>
        <p:nvSpPr>
          <p:cNvPr id="25" name="Diamond 24">
            <a:extLst>
              <a:ext uri="{FF2B5EF4-FFF2-40B4-BE49-F238E27FC236}">
                <a16:creationId xmlns:a16="http://schemas.microsoft.com/office/drawing/2014/main" id="{BC4F1BE3-49FF-8526-5739-297678375F06}"/>
              </a:ext>
            </a:extLst>
          </p:cNvPr>
          <p:cNvSpPr/>
          <p:nvPr/>
        </p:nvSpPr>
        <p:spPr>
          <a:xfrm>
            <a:off x="10556249"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426FAB00-3211-8124-AAD6-DF99A567EACE}"/>
              </a:ext>
            </a:extLst>
          </p:cNvPr>
          <p:cNvSpPr/>
          <p:nvPr/>
        </p:nvSpPr>
        <p:spPr>
          <a:xfrm>
            <a:off x="9496065" y="6389283"/>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C324E77A-D2E6-7C31-E50E-50262A5B749F}"/>
              </a:ext>
            </a:extLst>
          </p:cNvPr>
          <p:cNvSpPr/>
          <p:nvPr/>
        </p:nvSpPr>
        <p:spPr>
          <a:xfrm>
            <a:off x="8115165" y="6387960"/>
            <a:ext cx="88135" cy="8813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16338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0.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17" Type="http://schemas.openxmlformats.org/officeDocument/2006/relationships/image" Target="../media/image34.emf"/><Relationship Id="rId2" Type="http://schemas.openxmlformats.org/officeDocument/2006/relationships/slideLayout" Target="../slideLayouts/slideLayout45.xml"/><Relationship Id="rId16" Type="http://schemas.openxmlformats.org/officeDocument/2006/relationships/image" Target="../media/image33.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32.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5">
            <a:extLst>
              <a:ext uri="{FF2B5EF4-FFF2-40B4-BE49-F238E27FC236}">
                <a16:creationId xmlns:a16="http://schemas.microsoft.com/office/drawing/2014/main" id="{D7122E6F-01BA-4C3B-B89C-206F52A22F73}"/>
              </a:ext>
            </a:extLst>
          </p:cNvPr>
          <p:cNvSpPr>
            <a:spLocks noGrp="1" noChangeArrowheads="1"/>
          </p:cNvSpPr>
          <p:nvPr>
            <p:ph type="title"/>
          </p:nvPr>
        </p:nvSpPr>
        <p:spPr bwMode="auto">
          <a:xfrm>
            <a:off x="4743450" y="1233488"/>
            <a:ext cx="27051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TITLE</a:t>
            </a:r>
          </a:p>
        </p:txBody>
      </p:sp>
      <p:sp>
        <p:nvSpPr>
          <p:cNvPr id="2051" name="Text Placeholder 16">
            <a:extLst>
              <a:ext uri="{FF2B5EF4-FFF2-40B4-BE49-F238E27FC236}">
                <a16:creationId xmlns:a16="http://schemas.microsoft.com/office/drawing/2014/main" id="{E66AEAD6-D6E1-4D21-9812-3048E522D797}"/>
              </a:ext>
            </a:extLst>
          </p:cNvPr>
          <p:cNvSpPr>
            <a:spLocks noGrp="1" noChangeArrowheads="1"/>
          </p:cNvSpPr>
          <p:nvPr>
            <p:ph type="body" idx="1"/>
          </p:nvPr>
        </p:nvSpPr>
        <p:spPr bwMode="auto">
          <a:xfrm>
            <a:off x="3421063" y="2263775"/>
            <a:ext cx="53498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 name="Picture Placeholder 7">
            <a:extLst>
              <a:ext uri="{FF2B5EF4-FFF2-40B4-BE49-F238E27FC236}">
                <a16:creationId xmlns:a16="http://schemas.microsoft.com/office/drawing/2014/main" id="{1711DB13-748A-416A-B4DA-ED44E8372FCE}"/>
              </a:ext>
            </a:extLst>
          </p:cNvPr>
          <p:cNvSpPr txBox="1">
            <a:spLocks/>
          </p:cNvSpPr>
          <p:nvPr/>
        </p:nvSpPr>
        <p:spPr>
          <a:xfrm>
            <a:off x="6761163" y="153988"/>
            <a:ext cx="5791200" cy="2497137"/>
          </a:xfrm>
          <a:custGeom>
            <a:avLst/>
            <a:gdLst>
              <a:gd name="connsiteX0" fmla="*/ 0 w 2763838"/>
              <a:gd name="connsiteY0" fmla="*/ 1382713 h 2765425"/>
              <a:gd name="connsiteX1" fmla="*/ 1381919 w 2763838"/>
              <a:gd name="connsiteY1" fmla="*/ 0 h 2765425"/>
              <a:gd name="connsiteX2" fmla="*/ 2763838 w 2763838"/>
              <a:gd name="connsiteY2" fmla="*/ 1382713 h 2765425"/>
              <a:gd name="connsiteX3" fmla="*/ 1381919 w 2763838"/>
              <a:gd name="connsiteY3" fmla="*/ 2765425 h 2765425"/>
              <a:gd name="connsiteX4" fmla="*/ 0 w 2763838"/>
              <a:gd name="connsiteY4" fmla="*/ 1382713 h 2765425"/>
              <a:gd name="connsiteX0" fmla="*/ 0 w 4369354"/>
              <a:gd name="connsiteY0" fmla="*/ 1382713 h 2765425"/>
              <a:gd name="connsiteX1" fmla="*/ 1381919 w 4369354"/>
              <a:gd name="connsiteY1" fmla="*/ 0 h 2765425"/>
              <a:gd name="connsiteX2" fmla="*/ 4369354 w 4369354"/>
              <a:gd name="connsiteY2" fmla="*/ 1361448 h 2765425"/>
              <a:gd name="connsiteX3" fmla="*/ 1381919 w 4369354"/>
              <a:gd name="connsiteY3" fmla="*/ 2765425 h 2765425"/>
              <a:gd name="connsiteX4" fmla="*/ 0 w 4369354"/>
              <a:gd name="connsiteY4" fmla="*/ 1382713 h 2765425"/>
              <a:gd name="connsiteX0" fmla="*/ 0 w 5698424"/>
              <a:gd name="connsiteY0" fmla="*/ 1372080 h 2765425"/>
              <a:gd name="connsiteX1" fmla="*/ 2710989 w 5698424"/>
              <a:gd name="connsiteY1" fmla="*/ 0 h 2765425"/>
              <a:gd name="connsiteX2" fmla="*/ 5698424 w 5698424"/>
              <a:gd name="connsiteY2" fmla="*/ 1361448 h 2765425"/>
              <a:gd name="connsiteX3" fmla="*/ 2710989 w 5698424"/>
              <a:gd name="connsiteY3" fmla="*/ 2765425 h 2765425"/>
              <a:gd name="connsiteX4" fmla="*/ 0 w 5698424"/>
              <a:gd name="connsiteY4" fmla="*/ 1372080 h 2765425"/>
              <a:gd name="connsiteX0" fmla="*/ 0 w 5305019"/>
              <a:gd name="connsiteY0" fmla="*/ 1372080 h 2765425"/>
              <a:gd name="connsiteX1" fmla="*/ 2710989 w 5305019"/>
              <a:gd name="connsiteY1" fmla="*/ 0 h 2765425"/>
              <a:gd name="connsiteX2" fmla="*/ 5305019 w 5305019"/>
              <a:gd name="connsiteY2" fmla="*/ 1329550 h 2765425"/>
              <a:gd name="connsiteX3" fmla="*/ 2710989 w 5305019"/>
              <a:gd name="connsiteY3" fmla="*/ 2765425 h 2765425"/>
              <a:gd name="connsiteX4" fmla="*/ 0 w 5305019"/>
              <a:gd name="connsiteY4" fmla="*/ 1372080 h 2765425"/>
              <a:gd name="connsiteX0" fmla="*/ 0 w 4964777"/>
              <a:gd name="connsiteY0" fmla="*/ 1318917 h 2765425"/>
              <a:gd name="connsiteX1" fmla="*/ 2370747 w 4964777"/>
              <a:gd name="connsiteY1" fmla="*/ 0 h 2765425"/>
              <a:gd name="connsiteX2" fmla="*/ 4964777 w 4964777"/>
              <a:gd name="connsiteY2" fmla="*/ 1329550 h 2765425"/>
              <a:gd name="connsiteX3" fmla="*/ 2370747 w 4964777"/>
              <a:gd name="connsiteY3" fmla="*/ 2765425 h 2765425"/>
              <a:gd name="connsiteX4" fmla="*/ 0 w 4964777"/>
              <a:gd name="connsiteY4" fmla="*/ 1318917 h 2765425"/>
              <a:gd name="connsiteX0" fmla="*/ 0 w 4964777"/>
              <a:gd name="connsiteY0" fmla="*/ 1047069 h 2493577"/>
              <a:gd name="connsiteX1" fmla="*/ 2527266 w 4964777"/>
              <a:gd name="connsiteY1" fmla="*/ 0 h 2493577"/>
              <a:gd name="connsiteX2" fmla="*/ 4964777 w 4964777"/>
              <a:gd name="connsiteY2" fmla="*/ 1057702 h 2493577"/>
              <a:gd name="connsiteX3" fmla="*/ 2370747 w 4964777"/>
              <a:gd name="connsiteY3" fmla="*/ 2493577 h 2493577"/>
              <a:gd name="connsiteX4" fmla="*/ 0 w 4964777"/>
              <a:gd name="connsiteY4" fmla="*/ 1047069 h 2493577"/>
              <a:gd name="connsiteX0" fmla="*/ 0 w 4964777"/>
              <a:gd name="connsiteY0" fmla="*/ 1051188 h 2497696"/>
              <a:gd name="connsiteX1" fmla="*/ 2514909 w 4964777"/>
              <a:gd name="connsiteY1" fmla="*/ 0 h 2497696"/>
              <a:gd name="connsiteX2" fmla="*/ 4964777 w 4964777"/>
              <a:gd name="connsiteY2" fmla="*/ 1061821 h 2497696"/>
              <a:gd name="connsiteX3" fmla="*/ 2370747 w 4964777"/>
              <a:gd name="connsiteY3" fmla="*/ 2497696 h 2497696"/>
              <a:gd name="connsiteX4" fmla="*/ 0 w 4964777"/>
              <a:gd name="connsiteY4" fmla="*/ 1051188 h 2497696"/>
              <a:gd name="connsiteX0" fmla="*/ 0 w 4964777"/>
              <a:gd name="connsiteY0" fmla="*/ 1051188 h 2110518"/>
              <a:gd name="connsiteX1" fmla="*/ 2514909 w 4964777"/>
              <a:gd name="connsiteY1" fmla="*/ 0 h 2110518"/>
              <a:gd name="connsiteX2" fmla="*/ 4964777 w 4964777"/>
              <a:gd name="connsiteY2" fmla="*/ 1061821 h 2110518"/>
              <a:gd name="connsiteX3" fmla="*/ 2519028 w 4964777"/>
              <a:gd name="connsiteY3" fmla="*/ 2110518 h 2110518"/>
              <a:gd name="connsiteX4" fmla="*/ 0 w 4964777"/>
              <a:gd name="connsiteY4" fmla="*/ 1051188 h 2110518"/>
              <a:gd name="connsiteX0" fmla="*/ 0 w 4902993"/>
              <a:gd name="connsiteY0" fmla="*/ 1051188 h 2110518"/>
              <a:gd name="connsiteX1" fmla="*/ 2453125 w 4902993"/>
              <a:gd name="connsiteY1" fmla="*/ 0 h 2110518"/>
              <a:gd name="connsiteX2" fmla="*/ 4902993 w 4902993"/>
              <a:gd name="connsiteY2" fmla="*/ 1061821 h 2110518"/>
              <a:gd name="connsiteX3" fmla="*/ 2457244 w 4902993"/>
              <a:gd name="connsiteY3" fmla="*/ 2110518 h 2110518"/>
              <a:gd name="connsiteX4" fmla="*/ 0 w 4902993"/>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57244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755" h="2110518">
                <a:moveTo>
                  <a:pt x="0" y="1051188"/>
                </a:moveTo>
                <a:lnTo>
                  <a:pt x="2453125" y="0"/>
                </a:lnTo>
                <a:lnTo>
                  <a:pt x="4894755" y="1065940"/>
                </a:lnTo>
                <a:lnTo>
                  <a:pt x="2461363" y="2110518"/>
                </a:lnTo>
                <a:lnTo>
                  <a:pt x="0" y="1051188"/>
                </a:lnTo>
                <a:close/>
              </a:path>
            </a:pathLst>
          </a:cu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Tw Cen MT Condensed" panose="020B0606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w Cen MT Condensed" panose="020B0606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w Cen MT Condensed" panose="020B0606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Condensed" panose="020B0606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Condensed" panose="020B0606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100" dirty="0">
                <a:latin typeface="Segoe UI" panose="020B0502040204020203" pitchFamily="34" charset="0"/>
              </a:rPr>
              <a:t> </a:t>
            </a:r>
          </a:p>
        </p:txBody>
      </p:sp>
    </p:spTree>
    <p:extLst>
      <p:ext uri="{BB962C8B-B14F-4D97-AF65-F5344CB8AC3E}">
        <p14:creationId xmlns:p14="http://schemas.microsoft.com/office/powerpoint/2010/main" val="3287447305"/>
      </p:ext>
    </p:extLst>
  </p:cSld>
  <p:clrMap bg1="lt1" tx1="dk1" bg2="lt2" tx2="dk2" accent1="accent1" accent2="accent2" accent3="accent3" accent4="accent4" accent5="accent5" accent6="accent6" hlink="hlink" folHlink="folHlink"/>
  <p:sldLayoutIdLst>
    <p:sldLayoutId id="2147483735" r:id="rId1"/>
    <p:sldLayoutId id="2147485159" r:id="rId2"/>
    <p:sldLayoutId id="2147485158" r:id="rId3"/>
    <p:sldLayoutId id="2147485152" r:id="rId4"/>
    <p:sldLayoutId id="2147485151" r:id="rId5"/>
    <p:sldLayoutId id="2147485147" r:id="rId6"/>
    <p:sldLayoutId id="2147483734" r:id="rId7"/>
    <p:sldLayoutId id="2147483661" r:id="rId8"/>
    <p:sldLayoutId id="2147483662" r:id="rId9"/>
    <p:sldLayoutId id="2147483663" r:id="rId10"/>
    <p:sldLayoutId id="2147483664" r:id="rId11"/>
    <p:sldLayoutId id="2147483665" r:id="rId12"/>
    <p:sldLayoutId id="2147483666" r:id="rId13"/>
    <p:sldLayoutId id="2147483667" r:id="rId14"/>
    <p:sldLayoutId id="2147485160"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7" r:id="rId31"/>
    <p:sldLayoutId id="2147483684" r:id="rId32"/>
    <p:sldLayoutId id="2147483688" r:id="rId33"/>
    <p:sldLayoutId id="2147483685" r:id="rId34"/>
    <p:sldLayoutId id="2147483686" r:id="rId35"/>
    <p:sldLayoutId id="2147483689" r:id="rId36"/>
    <p:sldLayoutId id="2147483691" r:id="rId37"/>
    <p:sldLayoutId id="2147485155" r:id="rId38"/>
    <p:sldLayoutId id="2147485156" r:id="rId39"/>
    <p:sldLayoutId id="2147485202" r:id="rId40"/>
  </p:sldLayoutIdLst>
  <p:txStyles>
    <p:titleStyle>
      <a:lvl1pPr algn="ctr" defTabSz="685800" rtl="0" eaLnBrk="1" fontAlgn="base" hangingPunct="1">
        <a:lnSpc>
          <a:spcPct val="90000"/>
        </a:lnSpc>
        <a:spcBef>
          <a:spcPct val="0"/>
        </a:spcBef>
        <a:spcAft>
          <a:spcPct val="0"/>
        </a:spcAft>
        <a:defRPr sz="27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p:titleStyle>
    <p:bodyStyle>
      <a:lvl1pPr algn="l" defTabSz="685800" rtl="0" eaLnBrk="1" fontAlgn="base" hangingPunct="1">
        <a:lnSpc>
          <a:spcPct val="90000"/>
        </a:lnSpc>
        <a:spcBef>
          <a:spcPts val="750"/>
        </a:spcBef>
        <a:spcAft>
          <a:spcPct val="0"/>
        </a:spcAft>
        <a:buFont typeface="Arial" panose="020B0604020202020204" pitchFamily="34" charset="0"/>
        <a:defRPr sz="1200" kern="1200">
          <a:solidFill>
            <a:schemeClr val="tx1"/>
          </a:solidFill>
          <a:latin typeface="Segoe UI" panose="020B0502040204020203" pitchFamily="34" charset="0"/>
          <a:ea typeface="+mn-ea"/>
          <a:cs typeface="+mn-cs"/>
        </a:defRPr>
      </a:lvl1pPr>
      <a:lvl2pPr marL="514350" indent="-171450" algn="l" defTabSz="685800" rtl="0" eaLnBrk="1" fontAlgn="base" hangingPunct="1">
        <a:lnSpc>
          <a:spcPct val="90000"/>
        </a:lnSpc>
        <a:spcBef>
          <a:spcPts val="375"/>
        </a:spcBef>
        <a:spcAft>
          <a:spcPct val="0"/>
        </a:spcAft>
        <a:buFont typeface="Wingdings" panose="05000000000000000000" pitchFamily="2" charset="2"/>
        <a:buChar char="§"/>
        <a:defRPr sz="1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fontAlgn="base" hangingPunct="1">
        <a:lnSpc>
          <a:spcPct val="90000"/>
        </a:lnSpc>
        <a:spcBef>
          <a:spcPts val="375"/>
        </a:spcBef>
        <a:spcAft>
          <a:spcPct val="0"/>
        </a:spcAft>
        <a:buFont typeface="Wingdings" panose="05000000000000000000" pitchFamily="2" charset="2"/>
        <a:buChar char="§"/>
        <a:defRPr sz="1100" i="1" kern="1200">
          <a:solidFill>
            <a:schemeClr val="tx1"/>
          </a:solidFill>
          <a:latin typeface="+mn-lt"/>
          <a:ea typeface="+mn-ea"/>
          <a:cs typeface="Arial" panose="020B0604020202020204" pitchFamily="34" charset="0"/>
        </a:defRPr>
      </a:lvl3pPr>
      <a:lvl4pPr marL="1200150" indent="-171450" algn="l" defTabSz="685800" rtl="0" eaLnBrk="1" fontAlgn="base" hangingPunct="1">
        <a:lnSpc>
          <a:spcPct val="90000"/>
        </a:lnSpc>
        <a:spcBef>
          <a:spcPts val="375"/>
        </a:spcBef>
        <a:spcAft>
          <a:spcPct val="0"/>
        </a:spcAft>
        <a:buFont typeface="Segoe UI" panose="020B0502040204020203" pitchFamily="34" charset="0"/>
        <a:buChar char="−"/>
        <a:defRPr sz="1000" kern="1200">
          <a:solidFill>
            <a:schemeClr val="tx1"/>
          </a:solidFill>
          <a:latin typeface="+mn-lt"/>
          <a:ea typeface="+mn-ea"/>
          <a:cs typeface="Arial" panose="020B0604020202020204" pitchFamily="34" charset="0"/>
        </a:defRPr>
      </a:lvl4pPr>
      <a:lvl5pPr marL="1543050" indent="-171450" algn="l" defTabSz="685800" rtl="0" eaLnBrk="1" fontAlgn="base" hangingPunct="1">
        <a:lnSpc>
          <a:spcPct val="90000"/>
        </a:lnSpc>
        <a:spcBef>
          <a:spcPts val="375"/>
        </a:spcBef>
        <a:spcAft>
          <a:spcPct val="0"/>
        </a:spcAft>
        <a:buFont typeface="Segoe UI" panose="020B0502040204020203" pitchFamily="34" charset="0"/>
        <a:buChar char="−"/>
        <a:defRPr sz="1000" i="1"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194042"/>
      </p:ext>
    </p:extLst>
  </p:cSld>
  <p:clrMap bg1="lt1" tx1="dk1" bg2="lt2" tx2="dk2" accent1="accent1" accent2="accent2" accent3="accent3" accent4="accent4" accent5="accent5" accent6="accent6" hlink="hlink" folHlink="folHlink"/>
  <p:sldLayoutIdLst>
    <p:sldLayoutId id="2147485139" r:id="rId1"/>
  </p:sldLayoutIdLst>
  <p:txStyles>
    <p:titleStyle>
      <a:lvl1pPr algn="ctr" rtl="0" eaLnBrk="1" fontAlgn="base" hangingPunct="1">
        <a:spcBef>
          <a:spcPct val="0"/>
        </a:spcBef>
        <a:spcAft>
          <a:spcPct val="0"/>
        </a:spcAft>
        <a:defRPr sz="4400" b="1" kern="1200">
          <a:solidFill>
            <a:schemeClr val="tx1"/>
          </a:solidFill>
          <a:latin typeface="Calibri" panose="020F0502020204030204" pitchFamily="34" charset="0"/>
          <a:ea typeface="+mj-ea"/>
          <a:cs typeface="+mj-cs"/>
        </a:defRPr>
      </a:lvl1pPr>
      <a:lvl2pPr algn="ctr" rtl="0" eaLnBrk="1" fontAlgn="base" hangingPunct="1">
        <a:spcBef>
          <a:spcPct val="0"/>
        </a:spcBef>
        <a:spcAft>
          <a:spcPct val="0"/>
        </a:spcAft>
        <a:defRPr sz="4400" b="1">
          <a:solidFill>
            <a:schemeClr val="tx1"/>
          </a:solidFill>
          <a:latin typeface="Arial Narrow" pitchFamily="34" charset="0"/>
        </a:defRPr>
      </a:lvl2pPr>
      <a:lvl3pPr algn="ctr" rtl="0" eaLnBrk="1" fontAlgn="base" hangingPunct="1">
        <a:spcBef>
          <a:spcPct val="0"/>
        </a:spcBef>
        <a:spcAft>
          <a:spcPct val="0"/>
        </a:spcAft>
        <a:defRPr sz="4400" b="1">
          <a:solidFill>
            <a:schemeClr val="tx1"/>
          </a:solidFill>
          <a:latin typeface="Arial Narrow" pitchFamily="34" charset="0"/>
        </a:defRPr>
      </a:lvl3pPr>
      <a:lvl4pPr algn="ctr" rtl="0" eaLnBrk="1" fontAlgn="base" hangingPunct="1">
        <a:spcBef>
          <a:spcPct val="0"/>
        </a:spcBef>
        <a:spcAft>
          <a:spcPct val="0"/>
        </a:spcAft>
        <a:defRPr sz="4400" b="1">
          <a:solidFill>
            <a:schemeClr val="tx1"/>
          </a:solidFill>
          <a:latin typeface="Arial Narrow" pitchFamily="34" charset="0"/>
        </a:defRPr>
      </a:lvl4pPr>
      <a:lvl5pPr algn="ctr" rtl="0" eaLnBrk="1" fontAlgn="base" hangingPunct="1">
        <a:spcBef>
          <a:spcPct val="0"/>
        </a:spcBef>
        <a:spcAft>
          <a:spcPct val="0"/>
        </a:spcAft>
        <a:defRPr sz="4400" b="1">
          <a:solidFill>
            <a:schemeClr val="tx1"/>
          </a:solidFill>
          <a:latin typeface="Arial Narrow" pitchFamily="34" charset="0"/>
        </a:defRPr>
      </a:lvl5pPr>
      <a:lvl6pPr marL="457200" algn="ctr" rtl="0" eaLnBrk="1" fontAlgn="base" hangingPunct="1">
        <a:spcBef>
          <a:spcPct val="0"/>
        </a:spcBef>
        <a:spcAft>
          <a:spcPct val="0"/>
        </a:spcAft>
        <a:defRPr sz="4400" b="1">
          <a:solidFill>
            <a:schemeClr val="tx1"/>
          </a:solidFill>
          <a:latin typeface="Arial Narrow" pitchFamily="34" charset="0"/>
        </a:defRPr>
      </a:lvl6pPr>
      <a:lvl7pPr marL="914400" algn="ctr" rtl="0" eaLnBrk="1" fontAlgn="base" hangingPunct="1">
        <a:spcBef>
          <a:spcPct val="0"/>
        </a:spcBef>
        <a:spcAft>
          <a:spcPct val="0"/>
        </a:spcAft>
        <a:defRPr sz="4400" b="1">
          <a:solidFill>
            <a:schemeClr val="tx1"/>
          </a:solidFill>
          <a:latin typeface="Arial Narrow" pitchFamily="34" charset="0"/>
        </a:defRPr>
      </a:lvl7pPr>
      <a:lvl8pPr marL="1371600" algn="ctr" rtl="0" eaLnBrk="1" fontAlgn="base" hangingPunct="1">
        <a:spcBef>
          <a:spcPct val="0"/>
        </a:spcBef>
        <a:spcAft>
          <a:spcPct val="0"/>
        </a:spcAft>
        <a:defRPr sz="4400" b="1">
          <a:solidFill>
            <a:schemeClr val="tx1"/>
          </a:solidFill>
          <a:latin typeface="Arial Narrow" pitchFamily="34" charset="0"/>
        </a:defRPr>
      </a:lvl8pPr>
      <a:lvl9pPr marL="1828800" algn="ctr" rtl="0" eaLnBrk="1" fontAlgn="base" hangingPunct="1">
        <a:spcBef>
          <a:spcPct val="0"/>
        </a:spcBef>
        <a:spcAft>
          <a:spcPct val="0"/>
        </a:spcAft>
        <a:defRPr sz="4400" b="1">
          <a:solidFill>
            <a:schemeClr val="tx1"/>
          </a:solidFill>
          <a:latin typeface="Arial Narrow"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5">
            <a:extLst>
              <a:ext uri="{FF2B5EF4-FFF2-40B4-BE49-F238E27FC236}">
                <a16:creationId xmlns:a16="http://schemas.microsoft.com/office/drawing/2014/main" id="{D7122E6F-01BA-4C3B-B89C-206F52A22F73}"/>
              </a:ext>
            </a:extLst>
          </p:cNvPr>
          <p:cNvSpPr>
            <a:spLocks noGrp="1" noChangeArrowheads="1"/>
          </p:cNvSpPr>
          <p:nvPr>
            <p:ph type="title"/>
          </p:nvPr>
        </p:nvSpPr>
        <p:spPr bwMode="auto">
          <a:xfrm>
            <a:off x="4743450" y="1233488"/>
            <a:ext cx="27051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TITLE</a:t>
            </a:r>
          </a:p>
        </p:txBody>
      </p:sp>
      <p:sp>
        <p:nvSpPr>
          <p:cNvPr id="2051" name="Text Placeholder 16">
            <a:extLst>
              <a:ext uri="{FF2B5EF4-FFF2-40B4-BE49-F238E27FC236}">
                <a16:creationId xmlns:a16="http://schemas.microsoft.com/office/drawing/2014/main" id="{E66AEAD6-D6E1-4D21-9812-3048E522D797}"/>
              </a:ext>
            </a:extLst>
          </p:cNvPr>
          <p:cNvSpPr>
            <a:spLocks noGrp="1" noChangeArrowheads="1"/>
          </p:cNvSpPr>
          <p:nvPr>
            <p:ph type="body" idx="1"/>
          </p:nvPr>
        </p:nvSpPr>
        <p:spPr bwMode="auto">
          <a:xfrm>
            <a:off x="3421064" y="2263776"/>
            <a:ext cx="53498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 name="Picture Placeholder 7">
            <a:extLst>
              <a:ext uri="{FF2B5EF4-FFF2-40B4-BE49-F238E27FC236}">
                <a16:creationId xmlns:a16="http://schemas.microsoft.com/office/drawing/2014/main" id="{1711DB13-748A-416A-B4DA-ED44E8372FCE}"/>
              </a:ext>
            </a:extLst>
          </p:cNvPr>
          <p:cNvSpPr txBox="1">
            <a:spLocks/>
          </p:cNvSpPr>
          <p:nvPr/>
        </p:nvSpPr>
        <p:spPr>
          <a:xfrm>
            <a:off x="6761163" y="153989"/>
            <a:ext cx="5791200" cy="2497137"/>
          </a:xfrm>
          <a:custGeom>
            <a:avLst/>
            <a:gdLst>
              <a:gd name="connsiteX0" fmla="*/ 0 w 2763838"/>
              <a:gd name="connsiteY0" fmla="*/ 1382713 h 2765425"/>
              <a:gd name="connsiteX1" fmla="*/ 1381919 w 2763838"/>
              <a:gd name="connsiteY1" fmla="*/ 0 h 2765425"/>
              <a:gd name="connsiteX2" fmla="*/ 2763838 w 2763838"/>
              <a:gd name="connsiteY2" fmla="*/ 1382713 h 2765425"/>
              <a:gd name="connsiteX3" fmla="*/ 1381919 w 2763838"/>
              <a:gd name="connsiteY3" fmla="*/ 2765425 h 2765425"/>
              <a:gd name="connsiteX4" fmla="*/ 0 w 2763838"/>
              <a:gd name="connsiteY4" fmla="*/ 1382713 h 2765425"/>
              <a:gd name="connsiteX0" fmla="*/ 0 w 4369354"/>
              <a:gd name="connsiteY0" fmla="*/ 1382713 h 2765425"/>
              <a:gd name="connsiteX1" fmla="*/ 1381919 w 4369354"/>
              <a:gd name="connsiteY1" fmla="*/ 0 h 2765425"/>
              <a:gd name="connsiteX2" fmla="*/ 4369354 w 4369354"/>
              <a:gd name="connsiteY2" fmla="*/ 1361448 h 2765425"/>
              <a:gd name="connsiteX3" fmla="*/ 1381919 w 4369354"/>
              <a:gd name="connsiteY3" fmla="*/ 2765425 h 2765425"/>
              <a:gd name="connsiteX4" fmla="*/ 0 w 4369354"/>
              <a:gd name="connsiteY4" fmla="*/ 1382713 h 2765425"/>
              <a:gd name="connsiteX0" fmla="*/ 0 w 5698424"/>
              <a:gd name="connsiteY0" fmla="*/ 1372080 h 2765425"/>
              <a:gd name="connsiteX1" fmla="*/ 2710989 w 5698424"/>
              <a:gd name="connsiteY1" fmla="*/ 0 h 2765425"/>
              <a:gd name="connsiteX2" fmla="*/ 5698424 w 5698424"/>
              <a:gd name="connsiteY2" fmla="*/ 1361448 h 2765425"/>
              <a:gd name="connsiteX3" fmla="*/ 2710989 w 5698424"/>
              <a:gd name="connsiteY3" fmla="*/ 2765425 h 2765425"/>
              <a:gd name="connsiteX4" fmla="*/ 0 w 5698424"/>
              <a:gd name="connsiteY4" fmla="*/ 1372080 h 2765425"/>
              <a:gd name="connsiteX0" fmla="*/ 0 w 5305019"/>
              <a:gd name="connsiteY0" fmla="*/ 1372080 h 2765425"/>
              <a:gd name="connsiteX1" fmla="*/ 2710989 w 5305019"/>
              <a:gd name="connsiteY1" fmla="*/ 0 h 2765425"/>
              <a:gd name="connsiteX2" fmla="*/ 5305019 w 5305019"/>
              <a:gd name="connsiteY2" fmla="*/ 1329550 h 2765425"/>
              <a:gd name="connsiteX3" fmla="*/ 2710989 w 5305019"/>
              <a:gd name="connsiteY3" fmla="*/ 2765425 h 2765425"/>
              <a:gd name="connsiteX4" fmla="*/ 0 w 5305019"/>
              <a:gd name="connsiteY4" fmla="*/ 1372080 h 2765425"/>
              <a:gd name="connsiteX0" fmla="*/ 0 w 4964777"/>
              <a:gd name="connsiteY0" fmla="*/ 1318917 h 2765425"/>
              <a:gd name="connsiteX1" fmla="*/ 2370747 w 4964777"/>
              <a:gd name="connsiteY1" fmla="*/ 0 h 2765425"/>
              <a:gd name="connsiteX2" fmla="*/ 4964777 w 4964777"/>
              <a:gd name="connsiteY2" fmla="*/ 1329550 h 2765425"/>
              <a:gd name="connsiteX3" fmla="*/ 2370747 w 4964777"/>
              <a:gd name="connsiteY3" fmla="*/ 2765425 h 2765425"/>
              <a:gd name="connsiteX4" fmla="*/ 0 w 4964777"/>
              <a:gd name="connsiteY4" fmla="*/ 1318917 h 2765425"/>
              <a:gd name="connsiteX0" fmla="*/ 0 w 4964777"/>
              <a:gd name="connsiteY0" fmla="*/ 1047069 h 2493577"/>
              <a:gd name="connsiteX1" fmla="*/ 2527266 w 4964777"/>
              <a:gd name="connsiteY1" fmla="*/ 0 h 2493577"/>
              <a:gd name="connsiteX2" fmla="*/ 4964777 w 4964777"/>
              <a:gd name="connsiteY2" fmla="*/ 1057702 h 2493577"/>
              <a:gd name="connsiteX3" fmla="*/ 2370747 w 4964777"/>
              <a:gd name="connsiteY3" fmla="*/ 2493577 h 2493577"/>
              <a:gd name="connsiteX4" fmla="*/ 0 w 4964777"/>
              <a:gd name="connsiteY4" fmla="*/ 1047069 h 2493577"/>
              <a:gd name="connsiteX0" fmla="*/ 0 w 4964777"/>
              <a:gd name="connsiteY0" fmla="*/ 1051188 h 2497696"/>
              <a:gd name="connsiteX1" fmla="*/ 2514909 w 4964777"/>
              <a:gd name="connsiteY1" fmla="*/ 0 h 2497696"/>
              <a:gd name="connsiteX2" fmla="*/ 4964777 w 4964777"/>
              <a:gd name="connsiteY2" fmla="*/ 1061821 h 2497696"/>
              <a:gd name="connsiteX3" fmla="*/ 2370747 w 4964777"/>
              <a:gd name="connsiteY3" fmla="*/ 2497696 h 2497696"/>
              <a:gd name="connsiteX4" fmla="*/ 0 w 4964777"/>
              <a:gd name="connsiteY4" fmla="*/ 1051188 h 2497696"/>
              <a:gd name="connsiteX0" fmla="*/ 0 w 4964777"/>
              <a:gd name="connsiteY0" fmla="*/ 1051188 h 2110518"/>
              <a:gd name="connsiteX1" fmla="*/ 2514909 w 4964777"/>
              <a:gd name="connsiteY1" fmla="*/ 0 h 2110518"/>
              <a:gd name="connsiteX2" fmla="*/ 4964777 w 4964777"/>
              <a:gd name="connsiteY2" fmla="*/ 1061821 h 2110518"/>
              <a:gd name="connsiteX3" fmla="*/ 2519028 w 4964777"/>
              <a:gd name="connsiteY3" fmla="*/ 2110518 h 2110518"/>
              <a:gd name="connsiteX4" fmla="*/ 0 w 4964777"/>
              <a:gd name="connsiteY4" fmla="*/ 1051188 h 2110518"/>
              <a:gd name="connsiteX0" fmla="*/ 0 w 4902993"/>
              <a:gd name="connsiteY0" fmla="*/ 1051188 h 2110518"/>
              <a:gd name="connsiteX1" fmla="*/ 2453125 w 4902993"/>
              <a:gd name="connsiteY1" fmla="*/ 0 h 2110518"/>
              <a:gd name="connsiteX2" fmla="*/ 4902993 w 4902993"/>
              <a:gd name="connsiteY2" fmla="*/ 1061821 h 2110518"/>
              <a:gd name="connsiteX3" fmla="*/ 2457244 w 4902993"/>
              <a:gd name="connsiteY3" fmla="*/ 2110518 h 2110518"/>
              <a:gd name="connsiteX4" fmla="*/ 0 w 4902993"/>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57244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 name="connsiteX0" fmla="*/ 0 w 4894755"/>
              <a:gd name="connsiteY0" fmla="*/ 1051188 h 2110518"/>
              <a:gd name="connsiteX1" fmla="*/ 2453125 w 4894755"/>
              <a:gd name="connsiteY1" fmla="*/ 0 h 2110518"/>
              <a:gd name="connsiteX2" fmla="*/ 4894755 w 4894755"/>
              <a:gd name="connsiteY2" fmla="*/ 1065940 h 2110518"/>
              <a:gd name="connsiteX3" fmla="*/ 2461363 w 4894755"/>
              <a:gd name="connsiteY3" fmla="*/ 2110518 h 2110518"/>
              <a:gd name="connsiteX4" fmla="*/ 0 w 4894755"/>
              <a:gd name="connsiteY4" fmla="*/ 1051188 h 21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755" h="2110518">
                <a:moveTo>
                  <a:pt x="0" y="1051188"/>
                </a:moveTo>
                <a:lnTo>
                  <a:pt x="2453125" y="0"/>
                </a:lnTo>
                <a:lnTo>
                  <a:pt x="4894755" y="1065940"/>
                </a:lnTo>
                <a:lnTo>
                  <a:pt x="2461363" y="2110518"/>
                </a:lnTo>
                <a:lnTo>
                  <a:pt x="0" y="1051188"/>
                </a:lnTo>
                <a:close/>
              </a:path>
            </a:pathLst>
          </a:cu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Tw Cen MT Condensed" panose="020B0606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w Cen MT Condensed" panose="020B0606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w Cen MT Condensed" panose="020B0606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Condensed" panose="020B0606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Condensed" panose="020B0606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100" dirty="0">
                <a:latin typeface="Segoe UI" panose="020B0502040204020203" pitchFamily="34" charset="0"/>
              </a:rPr>
              <a:t> </a:t>
            </a:r>
          </a:p>
        </p:txBody>
      </p:sp>
    </p:spTree>
    <p:extLst>
      <p:ext uri="{BB962C8B-B14F-4D97-AF65-F5344CB8AC3E}">
        <p14:creationId xmlns:p14="http://schemas.microsoft.com/office/powerpoint/2010/main" val="802321503"/>
      </p:ext>
    </p:extLst>
  </p:cSld>
  <p:clrMap bg1="lt1" tx1="dk1" bg2="lt2" tx2="dk2" accent1="accent1" accent2="accent2" accent3="accent3" accent4="accent4" accent5="accent5" accent6="accent6" hlink="hlink" folHlink="folHlink"/>
  <p:sldLayoutIdLst>
    <p:sldLayoutId id="2147485201" r:id="rId1"/>
  </p:sldLayoutIdLst>
  <p:txStyles>
    <p:titleStyle>
      <a:lvl1pPr algn="ctr" defTabSz="1028700" rtl="0" eaLnBrk="1" fontAlgn="base" hangingPunct="1">
        <a:lnSpc>
          <a:spcPct val="90000"/>
        </a:lnSpc>
        <a:spcBef>
          <a:spcPct val="0"/>
        </a:spcBef>
        <a:spcAft>
          <a:spcPct val="0"/>
        </a:spcAft>
        <a:defRPr sz="4050" kern="1200">
          <a:solidFill>
            <a:schemeClr val="tx1"/>
          </a:solidFill>
          <a:latin typeface="Arial MT Black" panose="01010101010101010101" pitchFamily="2" charset="0"/>
          <a:ea typeface="+mj-ea"/>
          <a:cs typeface="+mj-cs"/>
        </a:defRPr>
      </a:lvl1pPr>
      <a:lvl2pPr algn="ctr" defTabSz="1028700" rtl="0" eaLnBrk="1" fontAlgn="base" hangingPunct="1">
        <a:lnSpc>
          <a:spcPct val="90000"/>
        </a:lnSpc>
        <a:spcBef>
          <a:spcPct val="0"/>
        </a:spcBef>
        <a:spcAft>
          <a:spcPct val="0"/>
        </a:spcAft>
        <a:defRPr sz="4050">
          <a:solidFill>
            <a:schemeClr val="tx1"/>
          </a:solidFill>
          <a:latin typeface="Arial MT Black"/>
        </a:defRPr>
      </a:lvl2pPr>
      <a:lvl3pPr algn="ctr" defTabSz="1028700" rtl="0" eaLnBrk="1" fontAlgn="base" hangingPunct="1">
        <a:lnSpc>
          <a:spcPct val="90000"/>
        </a:lnSpc>
        <a:spcBef>
          <a:spcPct val="0"/>
        </a:spcBef>
        <a:spcAft>
          <a:spcPct val="0"/>
        </a:spcAft>
        <a:defRPr sz="4050">
          <a:solidFill>
            <a:schemeClr val="tx1"/>
          </a:solidFill>
          <a:latin typeface="Arial MT Black"/>
        </a:defRPr>
      </a:lvl3pPr>
      <a:lvl4pPr algn="ctr" defTabSz="1028700" rtl="0" eaLnBrk="1" fontAlgn="base" hangingPunct="1">
        <a:lnSpc>
          <a:spcPct val="90000"/>
        </a:lnSpc>
        <a:spcBef>
          <a:spcPct val="0"/>
        </a:spcBef>
        <a:spcAft>
          <a:spcPct val="0"/>
        </a:spcAft>
        <a:defRPr sz="4050">
          <a:solidFill>
            <a:schemeClr val="tx1"/>
          </a:solidFill>
          <a:latin typeface="Arial MT Black"/>
        </a:defRPr>
      </a:lvl4pPr>
      <a:lvl5pPr algn="ctr" defTabSz="1028700" rtl="0" eaLnBrk="1" fontAlgn="base" hangingPunct="1">
        <a:lnSpc>
          <a:spcPct val="90000"/>
        </a:lnSpc>
        <a:spcBef>
          <a:spcPct val="0"/>
        </a:spcBef>
        <a:spcAft>
          <a:spcPct val="0"/>
        </a:spcAft>
        <a:defRPr sz="4050">
          <a:solidFill>
            <a:schemeClr val="tx1"/>
          </a:solidFill>
          <a:latin typeface="Arial MT Black"/>
        </a:defRPr>
      </a:lvl5pPr>
      <a:lvl6pPr marL="685800" algn="ctr" defTabSz="1028700" rtl="0" eaLnBrk="1" fontAlgn="base" hangingPunct="1">
        <a:lnSpc>
          <a:spcPct val="90000"/>
        </a:lnSpc>
        <a:spcBef>
          <a:spcPct val="0"/>
        </a:spcBef>
        <a:spcAft>
          <a:spcPct val="0"/>
        </a:spcAft>
        <a:defRPr sz="4050">
          <a:solidFill>
            <a:schemeClr val="tx1"/>
          </a:solidFill>
          <a:latin typeface="Arial MT Black"/>
        </a:defRPr>
      </a:lvl6pPr>
      <a:lvl7pPr marL="1371600" algn="ctr" defTabSz="1028700" rtl="0" eaLnBrk="1" fontAlgn="base" hangingPunct="1">
        <a:lnSpc>
          <a:spcPct val="90000"/>
        </a:lnSpc>
        <a:spcBef>
          <a:spcPct val="0"/>
        </a:spcBef>
        <a:spcAft>
          <a:spcPct val="0"/>
        </a:spcAft>
        <a:defRPr sz="4050">
          <a:solidFill>
            <a:schemeClr val="tx1"/>
          </a:solidFill>
          <a:latin typeface="Arial MT Black"/>
        </a:defRPr>
      </a:lvl7pPr>
      <a:lvl8pPr marL="2057400" algn="ctr" defTabSz="1028700" rtl="0" eaLnBrk="1" fontAlgn="base" hangingPunct="1">
        <a:lnSpc>
          <a:spcPct val="90000"/>
        </a:lnSpc>
        <a:spcBef>
          <a:spcPct val="0"/>
        </a:spcBef>
        <a:spcAft>
          <a:spcPct val="0"/>
        </a:spcAft>
        <a:defRPr sz="4050">
          <a:solidFill>
            <a:schemeClr val="tx1"/>
          </a:solidFill>
          <a:latin typeface="Arial MT Black"/>
        </a:defRPr>
      </a:lvl8pPr>
      <a:lvl9pPr marL="2743200" algn="ctr" defTabSz="1028700" rtl="0" eaLnBrk="1" fontAlgn="base" hangingPunct="1">
        <a:lnSpc>
          <a:spcPct val="90000"/>
        </a:lnSpc>
        <a:spcBef>
          <a:spcPct val="0"/>
        </a:spcBef>
        <a:spcAft>
          <a:spcPct val="0"/>
        </a:spcAft>
        <a:defRPr sz="4050">
          <a:solidFill>
            <a:schemeClr val="tx1"/>
          </a:solidFill>
          <a:latin typeface="Arial MT Black"/>
        </a:defRPr>
      </a:lvl9pPr>
    </p:titleStyle>
    <p:bodyStyle>
      <a:lvl1pPr algn="l" defTabSz="1028700" rtl="0" eaLnBrk="1" fontAlgn="base" hangingPunct="1">
        <a:lnSpc>
          <a:spcPct val="90000"/>
        </a:lnSpc>
        <a:spcBef>
          <a:spcPts val="1125"/>
        </a:spcBef>
        <a:spcAft>
          <a:spcPct val="0"/>
        </a:spcAft>
        <a:buFont typeface="Arial" panose="020B0604020202020204" pitchFamily="34" charset="0"/>
        <a:defRPr sz="1800" kern="1200">
          <a:solidFill>
            <a:schemeClr val="tx1"/>
          </a:solidFill>
          <a:latin typeface="Segoe UI" panose="020B0502040204020203" pitchFamily="34" charset="0"/>
          <a:ea typeface="+mn-ea"/>
          <a:cs typeface="+mn-cs"/>
        </a:defRPr>
      </a:lvl1pPr>
      <a:lvl2pPr marL="771525" indent="-257175" algn="l" defTabSz="1028700" rtl="0" eaLnBrk="1" fontAlgn="base" hangingPunct="1">
        <a:lnSpc>
          <a:spcPct val="90000"/>
        </a:lnSpc>
        <a:spcBef>
          <a:spcPts val="563"/>
        </a:spcBef>
        <a:spcAft>
          <a:spcPct val="0"/>
        </a:spcAft>
        <a:buFont typeface="Wingdings" panose="05000000000000000000" pitchFamily="2" charset="2"/>
        <a:buChar char="§"/>
        <a:defRPr sz="1650" kern="1200">
          <a:solidFill>
            <a:schemeClr val="tx1"/>
          </a:solidFill>
          <a:latin typeface="Arial" panose="020B0604020202020204" pitchFamily="34" charset="0"/>
          <a:ea typeface="+mn-ea"/>
          <a:cs typeface="Arial" panose="020B0604020202020204" pitchFamily="34" charset="0"/>
        </a:defRPr>
      </a:lvl2pPr>
      <a:lvl3pPr marL="1285875" indent="-257175" algn="l" defTabSz="1028700" rtl="0" eaLnBrk="1" fontAlgn="base" hangingPunct="1">
        <a:lnSpc>
          <a:spcPct val="90000"/>
        </a:lnSpc>
        <a:spcBef>
          <a:spcPts val="563"/>
        </a:spcBef>
        <a:spcAft>
          <a:spcPct val="0"/>
        </a:spcAft>
        <a:buFont typeface="Wingdings" panose="05000000000000000000" pitchFamily="2" charset="2"/>
        <a:buChar char="§"/>
        <a:defRPr sz="1650" i="1" kern="1200">
          <a:solidFill>
            <a:schemeClr val="tx1"/>
          </a:solidFill>
          <a:latin typeface="+mn-lt"/>
          <a:ea typeface="+mn-ea"/>
          <a:cs typeface="Arial" panose="020B0604020202020204" pitchFamily="34" charset="0"/>
        </a:defRPr>
      </a:lvl3pPr>
      <a:lvl4pPr marL="1800225" indent="-257175" algn="l" defTabSz="1028700" rtl="0" eaLnBrk="1" fontAlgn="base" hangingPunct="1">
        <a:lnSpc>
          <a:spcPct val="90000"/>
        </a:lnSpc>
        <a:spcBef>
          <a:spcPts val="563"/>
        </a:spcBef>
        <a:spcAft>
          <a:spcPct val="0"/>
        </a:spcAft>
        <a:buFont typeface="Segoe UI" panose="020B0502040204020203" pitchFamily="34" charset="0"/>
        <a:buChar char="−"/>
        <a:defRPr sz="1500" kern="1200">
          <a:solidFill>
            <a:schemeClr val="tx1"/>
          </a:solidFill>
          <a:latin typeface="+mn-lt"/>
          <a:ea typeface="+mn-ea"/>
          <a:cs typeface="Arial" panose="020B0604020202020204" pitchFamily="34" charset="0"/>
        </a:defRPr>
      </a:lvl4pPr>
      <a:lvl5pPr marL="2314575" indent="-257175" algn="l" defTabSz="1028700" rtl="0" eaLnBrk="1" fontAlgn="base" hangingPunct="1">
        <a:lnSpc>
          <a:spcPct val="90000"/>
        </a:lnSpc>
        <a:spcBef>
          <a:spcPts val="563"/>
        </a:spcBef>
        <a:spcAft>
          <a:spcPct val="0"/>
        </a:spcAft>
        <a:buFont typeface="Segoe UI" panose="020B0502040204020203" pitchFamily="34" charset="0"/>
        <a:buChar char="−"/>
        <a:defRPr sz="1500" i="1" kern="1200">
          <a:solidFill>
            <a:schemeClr val="tx1"/>
          </a:solidFill>
          <a:latin typeface="+mn-lt"/>
          <a:ea typeface="+mn-ea"/>
          <a:cs typeface="Arial" panose="020B0604020202020204" pitchFamily="34" charset="0"/>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13"/>
          <a:stretch>
            <a:fillRect/>
          </a:stretch>
        </p:blipFill>
        <p:spPr>
          <a:xfrm>
            <a:off x="11463805" y="6505264"/>
            <a:ext cx="558535" cy="202829"/>
          </a:xfrm>
          <a:prstGeom prst="rect">
            <a:avLst/>
          </a:prstGeom>
          <a:ln w="12700">
            <a:miter lim="400000"/>
          </a:ln>
        </p:spPr>
      </p:pic>
      <p:pic>
        <p:nvPicPr>
          <p:cNvPr id="4" name="Picture 13" descr="Picture 13"/>
          <p:cNvPicPr>
            <a:picLocks noChangeAspect="1"/>
          </p:cNvPicPr>
          <p:nvPr/>
        </p:nvPicPr>
        <p:blipFill>
          <a:blip r:embed="rId14"/>
          <a:stretch>
            <a:fillRect/>
          </a:stretch>
        </p:blipFill>
        <p:spPr>
          <a:xfrm>
            <a:off x="10328123" y="6440832"/>
            <a:ext cx="559493" cy="316010"/>
          </a:xfrm>
          <a:prstGeom prst="rect">
            <a:avLst/>
          </a:prstGeom>
          <a:ln w="12700">
            <a:miter lim="400000"/>
          </a:ln>
        </p:spPr>
      </p:pic>
      <p:pic>
        <p:nvPicPr>
          <p:cNvPr id="5" name="Picture 6" descr="Picture 6"/>
          <p:cNvPicPr>
            <a:picLocks noChangeAspect="1"/>
          </p:cNvPicPr>
          <p:nvPr/>
        </p:nvPicPr>
        <p:blipFill>
          <a:blip r:embed="rId15"/>
          <a:stretch>
            <a:fillRect/>
          </a:stretch>
        </p:blipFill>
        <p:spPr>
          <a:xfrm>
            <a:off x="9658625" y="6409585"/>
            <a:ext cx="559493" cy="394188"/>
          </a:xfrm>
          <a:prstGeom prst="rect">
            <a:avLst/>
          </a:prstGeom>
          <a:ln w="12700">
            <a:miter lim="400000"/>
          </a:ln>
        </p:spPr>
      </p:pic>
      <p:sp>
        <p:nvSpPr>
          <p:cNvPr id="6"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7"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pic>
        <p:nvPicPr>
          <p:cNvPr id="10" name="Picture 9" descr="Logo, company name&#10;&#10;Description automatically generated">
            <a:extLst>
              <a:ext uri="{FF2B5EF4-FFF2-40B4-BE49-F238E27FC236}">
                <a16:creationId xmlns:a16="http://schemas.microsoft.com/office/drawing/2014/main" id="{EB93DF0F-F270-42EA-4DC2-72BDFB4ED640}"/>
              </a:ext>
            </a:extLst>
          </p:cNvPr>
          <p:cNvPicPr>
            <a:picLocks noChangeAspect="1"/>
          </p:cNvPicPr>
          <p:nvPr userDrawn="1"/>
        </p:nvPicPr>
        <p:blipFill>
          <a:blip r:embed="rId16"/>
          <a:stretch>
            <a:fillRect/>
          </a:stretch>
        </p:blipFill>
        <p:spPr>
          <a:xfrm>
            <a:off x="10997621" y="6409585"/>
            <a:ext cx="383316" cy="344985"/>
          </a:xfrm>
          <a:prstGeom prst="rect">
            <a:avLst/>
          </a:prstGeom>
        </p:spPr>
      </p:pic>
      <p:pic>
        <p:nvPicPr>
          <p:cNvPr id="9" name="Picture 8">
            <a:extLst>
              <a:ext uri="{FF2B5EF4-FFF2-40B4-BE49-F238E27FC236}">
                <a16:creationId xmlns:a16="http://schemas.microsoft.com/office/drawing/2014/main" id="{AAA7A6D5-2E73-2FC5-087D-F95CF774CDDE}"/>
              </a:ext>
            </a:extLst>
          </p:cNvPr>
          <p:cNvPicPr>
            <a:picLocks noChangeAspect="1"/>
          </p:cNvPicPr>
          <p:nvPr userDrawn="1"/>
        </p:nvPicPr>
        <p:blipFill>
          <a:blip r:embed="rId17"/>
          <a:stretch>
            <a:fillRect/>
          </a:stretch>
        </p:blipFill>
        <p:spPr>
          <a:xfrm>
            <a:off x="-119268" y="5103693"/>
            <a:ext cx="3005970" cy="3005970"/>
          </a:xfrm>
          <a:prstGeom prst="rect">
            <a:avLst/>
          </a:prstGeom>
        </p:spPr>
      </p:pic>
    </p:spTree>
    <p:extLst>
      <p:ext uri="{BB962C8B-B14F-4D97-AF65-F5344CB8AC3E}">
        <p14:creationId xmlns:p14="http://schemas.microsoft.com/office/powerpoint/2010/main" val="3351941474"/>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Arial Narrow"/>
          <a:ea typeface="Arial Narrow"/>
          <a:cs typeface="Arial Narrow"/>
          <a:sym typeface="Arial Narrow"/>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5" Type="http://schemas.openxmlformats.org/officeDocument/2006/relationships/image" Target="../media/image39.jpeg"/><Relationship Id="rId4" Type="http://schemas.openxmlformats.org/officeDocument/2006/relationships/image" Target="../media/image38.jpeg"/></Relationships>
</file>

<file path=ppt/slides/_rels/slide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69.jpeg"/><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84.gif"/></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2.xml"/><Relationship Id="rId6" Type="http://schemas.microsoft.com/office/2007/relationships/hdphoto" Target="../media/hdphoto3.wdp"/><Relationship Id="rId5" Type="http://schemas.openxmlformats.org/officeDocument/2006/relationships/image" Target="../media/image90.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73C0E4E-F758-5E6A-88EA-BC04349D6A7E}"/>
              </a:ext>
            </a:extLst>
          </p:cNvPr>
          <p:cNvSpPr txBox="1"/>
          <p:nvPr/>
        </p:nvSpPr>
        <p:spPr>
          <a:xfrm>
            <a:off x="2793493" y="5336217"/>
            <a:ext cx="5137752" cy="1569660"/>
          </a:xfrm>
          <a:prstGeom prst="rect">
            <a:avLst/>
          </a:prstGeom>
          <a:noFill/>
        </p:spPr>
        <p:txBody>
          <a:bodyPr wrap="none" rtlCol="0">
            <a:spAutoFit/>
          </a:bodyPr>
          <a:lstStyle/>
          <a:p>
            <a:pPr algn="ctr"/>
            <a:r>
              <a:rPr lang="en-US" dirty="0">
                <a:latin typeface="+mn-lt"/>
              </a:rPr>
              <a:t>Jeff Ziegler – 40 years at Select Sires</a:t>
            </a:r>
          </a:p>
          <a:p>
            <a:pPr algn="ctr"/>
            <a:r>
              <a:rPr lang="en-US" dirty="0">
                <a:latin typeface="+mn-lt"/>
              </a:rPr>
              <a:t>Vice President Dairy Cattle Breeding</a:t>
            </a:r>
          </a:p>
          <a:p>
            <a:pPr algn="ctr"/>
            <a:r>
              <a:rPr lang="zh-CN" altLang="en-US" sz="2000" dirty="0">
                <a:latin typeface="+mn-lt"/>
              </a:rPr>
              <a:t>杰夫 齐格勒</a:t>
            </a:r>
            <a:r>
              <a:rPr lang="en-US" altLang="zh-CN" sz="2000" dirty="0">
                <a:latin typeface="+mn-lt"/>
              </a:rPr>
              <a:t>—40</a:t>
            </a:r>
            <a:r>
              <a:rPr lang="zh-CN" altLang="en-US" sz="2000" dirty="0">
                <a:latin typeface="+mn-lt"/>
              </a:rPr>
              <a:t>年在</a:t>
            </a:r>
            <a:r>
              <a:rPr lang="en-US" altLang="zh-CN" sz="2000" dirty="0">
                <a:latin typeface="+mn-lt"/>
              </a:rPr>
              <a:t>Select Sires</a:t>
            </a:r>
            <a:r>
              <a:rPr lang="zh-CN" altLang="en-US" sz="2000" dirty="0">
                <a:latin typeface="+mn-lt"/>
              </a:rPr>
              <a:t>的工作经历</a:t>
            </a:r>
            <a:endParaRPr lang="en-US" altLang="zh-CN" sz="2000" dirty="0">
              <a:latin typeface="+mn-lt"/>
            </a:endParaRPr>
          </a:p>
          <a:p>
            <a:pPr algn="ctr"/>
            <a:r>
              <a:rPr lang="zh-CN" altLang="en-US" sz="2000" dirty="0">
                <a:latin typeface="+mn-lt"/>
              </a:rPr>
              <a:t>奶牛育种副总裁</a:t>
            </a:r>
            <a:endParaRPr lang="en-US" sz="2000" dirty="0">
              <a:latin typeface="+mn-lt"/>
            </a:endParaRPr>
          </a:p>
          <a:p>
            <a:pPr algn="ctr"/>
            <a:r>
              <a:rPr lang="en-US" sz="2000" dirty="0">
                <a:latin typeface="+mn-lt"/>
              </a:rPr>
              <a:t>jhzieg@selectsires.com</a:t>
            </a:r>
          </a:p>
        </p:txBody>
      </p:sp>
      <p:sp>
        <p:nvSpPr>
          <p:cNvPr id="2" name="Title 1">
            <a:extLst>
              <a:ext uri="{FF2B5EF4-FFF2-40B4-BE49-F238E27FC236}">
                <a16:creationId xmlns:a16="http://schemas.microsoft.com/office/drawing/2014/main" id="{F39E5441-5752-67F1-8AEE-3F63FA094FA1}"/>
              </a:ext>
            </a:extLst>
          </p:cNvPr>
          <p:cNvSpPr>
            <a:spLocks noGrp="1"/>
          </p:cNvSpPr>
          <p:nvPr>
            <p:ph type="title"/>
          </p:nvPr>
        </p:nvSpPr>
        <p:spPr>
          <a:xfrm>
            <a:off x="1476942" y="230817"/>
            <a:ext cx="9881937" cy="1457231"/>
          </a:xfrm>
        </p:spPr>
        <p:txBody>
          <a:bodyPr/>
          <a:lstStyle/>
          <a:p>
            <a:r>
              <a:rPr lang="en-US" sz="4000" b="1"/>
              <a:t>I</a:t>
            </a:r>
            <a:r>
              <a:rPr lang="en-US" altLang="zh-CN" sz="4000" b="1"/>
              <a:t>m</a:t>
            </a:r>
            <a:r>
              <a:rPr lang="en-US" sz="4000" b="1"/>
              <a:t>proving </a:t>
            </a:r>
            <a:r>
              <a:rPr lang="en-US" sz="4000" b="1" dirty="0"/>
              <a:t>Herd Performance Through Genetics!</a:t>
            </a:r>
            <a:br>
              <a:rPr lang="en-US" sz="4000" b="1" dirty="0"/>
            </a:br>
            <a:r>
              <a:rPr lang="zh-CN" altLang="en-US" sz="4000" b="1" dirty="0"/>
              <a:t>通过基因改善牛群性能</a:t>
            </a:r>
            <a:endParaRPr lang="en-US" sz="4000" b="1" dirty="0"/>
          </a:p>
        </p:txBody>
      </p:sp>
      <p:pic>
        <p:nvPicPr>
          <p:cNvPr id="3" name="Picture 2" descr="A person standing in front of a pond&#10;&#10;AI-generated content may be incorrect.">
            <a:extLst>
              <a:ext uri="{FF2B5EF4-FFF2-40B4-BE49-F238E27FC236}">
                <a16:creationId xmlns:a16="http://schemas.microsoft.com/office/drawing/2014/main" id="{88900E41-81B0-1EF8-2E9C-5612175F7F6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770882" y="2700384"/>
            <a:ext cx="2763168" cy="2635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descr="2,800+ China Usa Flag Stock Photos ...">
            <a:extLst>
              <a:ext uri="{FF2B5EF4-FFF2-40B4-BE49-F238E27FC236}">
                <a16:creationId xmlns:a16="http://schemas.microsoft.com/office/drawing/2014/main" id="{F9333BF8-33C7-6519-51E7-AC2D0963E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5809" y="1771181"/>
            <a:ext cx="5586782" cy="3481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descr="A group of men holding flags&#10;&#10;AI-generated content may be incorrect.">
            <a:extLst>
              <a:ext uri="{FF2B5EF4-FFF2-40B4-BE49-F238E27FC236}">
                <a16:creationId xmlns:a16="http://schemas.microsoft.com/office/drawing/2014/main" id="{9D0E5597-793C-8E14-A5AB-6194D027A0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857" y="3512132"/>
            <a:ext cx="1555871" cy="2074495"/>
          </a:xfrm>
          <a:prstGeom prst="rect">
            <a:avLst/>
          </a:prstGeom>
          <a:ln>
            <a:noFill/>
          </a:ln>
          <a:effectLst>
            <a:softEdge rad="112500"/>
          </a:effectLst>
        </p:spPr>
      </p:pic>
      <p:pic>
        <p:nvPicPr>
          <p:cNvPr id="7" name="Picture 6" descr="A group of people walking on a stone wall&#10;&#10;AI-generated content may be incorrect.">
            <a:extLst>
              <a:ext uri="{FF2B5EF4-FFF2-40B4-BE49-F238E27FC236}">
                <a16:creationId xmlns:a16="http://schemas.microsoft.com/office/drawing/2014/main" id="{26B7DCBE-7CA1-3D88-7B8B-E9AF3A5504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5544" y="4582160"/>
            <a:ext cx="1282949" cy="2275840"/>
          </a:xfrm>
          <a:prstGeom prst="rect">
            <a:avLst/>
          </a:prstGeom>
          <a:ln>
            <a:noFill/>
          </a:ln>
          <a:effectLst>
            <a:softEdge rad="112500"/>
          </a:effectLst>
        </p:spPr>
      </p:pic>
    </p:spTree>
    <p:extLst>
      <p:ext uri="{BB962C8B-B14F-4D97-AF65-F5344CB8AC3E}">
        <p14:creationId xmlns:p14="http://schemas.microsoft.com/office/powerpoint/2010/main" val="2919687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FC305-74D1-209D-C173-CAFCE381F2F9}"/>
              </a:ext>
            </a:extLst>
          </p:cNvPr>
          <p:cNvSpPr>
            <a:spLocks noGrp="1"/>
          </p:cNvSpPr>
          <p:nvPr>
            <p:ph type="title" idx="4294967295"/>
          </p:nvPr>
        </p:nvSpPr>
        <p:spPr>
          <a:xfrm>
            <a:off x="1" y="1375435"/>
            <a:ext cx="12030636" cy="953040"/>
          </a:xfrm>
        </p:spPr>
        <p:txBody>
          <a:bodyPr/>
          <a:lstStyle/>
          <a:p>
            <a:pPr algn="ctr"/>
            <a:r>
              <a:rPr lang="en-US" sz="2000" dirty="0">
                <a:latin typeface="+mn-lt"/>
              </a:rPr>
              <a:t>Dairy cattle evaluations were transformed in 2009 when genomic data was added. Genomics uses a young animal’s DNA to estimate their genetic potential which gives dairy farmers confidence to make informed breeding decisions with their youngstock.</a:t>
            </a:r>
            <a:br>
              <a:rPr lang="en-US" sz="2000" dirty="0"/>
            </a:br>
            <a:r>
              <a:rPr lang="en-US" altLang="zh-CN" sz="2400" dirty="0"/>
              <a:t>2009</a:t>
            </a:r>
            <a:r>
              <a:rPr lang="zh-CN" altLang="en-US" sz="2400" dirty="0"/>
              <a:t>年，随着基因组数据的引入，奶牛遗传评估发生了革命性转变。基因组技术通过幼畜的</a:t>
            </a:r>
            <a:r>
              <a:rPr lang="en-US" altLang="zh-CN" sz="2400" dirty="0"/>
              <a:t>DNA</a:t>
            </a:r>
            <a:r>
              <a:rPr lang="zh-CN" altLang="en-US" sz="2400" dirty="0"/>
              <a:t>来预测其遗传潜力，使奶农能够更有把握地对青年牛群做出科学的选育决策</a:t>
            </a:r>
            <a:r>
              <a:rPr lang="zh-CN" altLang="en-US" sz="2000" dirty="0"/>
              <a:t>。</a:t>
            </a:r>
            <a:endParaRPr lang="en-US" sz="2000" dirty="0">
              <a:latin typeface="+mn-lt"/>
            </a:endParaRPr>
          </a:p>
        </p:txBody>
      </p:sp>
      <p:sp>
        <p:nvSpPr>
          <p:cNvPr id="8" name="TextBox 7">
            <a:extLst>
              <a:ext uri="{FF2B5EF4-FFF2-40B4-BE49-F238E27FC236}">
                <a16:creationId xmlns:a16="http://schemas.microsoft.com/office/drawing/2014/main" id="{41564AD6-8D2B-A13C-67BC-8C722212453F}"/>
              </a:ext>
            </a:extLst>
          </p:cNvPr>
          <p:cNvSpPr txBox="1"/>
          <p:nvPr/>
        </p:nvSpPr>
        <p:spPr>
          <a:xfrm>
            <a:off x="425008" y="-12764"/>
            <a:ext cx="10425447" cy="707886"/>
          </a:xfrm>
          <a:prstGeom prst="rect">
            <a:avLst/>
          </a:prstGeom>
          <a:noFill/>
        </p:spPr>
        <p:txBody>
          <a:bodyPr wrap="square" rtlCol="0">
            <a:spAutoFit/>
          </a:bodyPr>
          <a:lstStyle/>
          <a:p>
            <a:pPr algn="ctr"/>
            <a:r>
              <a:rPr lang="en-US" sz="3200" b="1" dirty="0">
                <a:latin typeface="+mj-lt"/>
              </a:rPr>
              <a:t>The Impact of Genomics</a:t>
            </a:r>
            <a:r>
              <a:rPr lang="zh-CN" altLang="en-US" sz="4000" b="1" dirty="0">
                <a:latin typeface="+mj-lt"/>
              </a:rPr>
              <a:t>基因组学的影响</a:t>
            </a:r>
            <a:endParaRPr lang="en-US" sz="4000" b="1" dirty="0">
              <a:latin typeface="+mj-lt"/>
            </a:endParaRPr>
          </a:p>
        </p:txBody>
      </p:sp>
      <p:sp>
        <p:nvSpPr>
          <p:cNvPr id="9" name="TextBox 8">
            <a:extLst>
              <a:ext uri="{FF2B5EF4-FFF2-40B4-BE49-F238E27FC236}">
                <a16:creationId xmlns:a16="http://schemas.microsoft.com/office/drawing/2014/main" id="{4C1A79D2-A2E1-8381-FAE8-8FD049773CA1}"/>
              </a:ext>
            </a:extLst>
          </p:cNvPr>
          <p:cNvSpPr txBox="1"/>
          <p:nvPr/>
        </p:nvSpPr>
        <p:spPr>
          <a:xfrm>
            <a:off x="5317571" y="2273010"/>
            <a:ext cx="6799174" cy="4124206"/>
          </a:xfrm>
          <a:prstGeom prst="rect">
            <a:avLst/>
          </a:prstGeom>
          <a:noFill/>
        </p:spPr>
        <p:txBody>
          <a:bodyPr wrap="square">
            <a:spAutoFit/>
          </a:bodyPr>
          <a:lstStyle/>
          <a:p>
            <a:pPr>
              <a:lnSpc>
                <a:spcPct val="100000"/>
              </a:lnSpc>
              <a:spcBef>
                <a:spcPts val="0"/>
              </a:spcBef>
            </a:pPr>
            <a:r>
              <a:rPr lang="en-US" sz="2400" b="1" dirty="0">
                <a:solidFill>
                  <a:srgbClr val="FF0000"/>
                </a:solidFill>
                <a:latin typeface="+mn-lt"/>
              </a:rPr>
              <a:t>The Value of Genomic Testing </a:t>
            </a:r>
          </a:p>
          <a:p>
            <a:pPr>
              <a:lnSpc>
                <a:spcPct val="100000"/>
              </a:lnSpc>
              <a:spcBef>
                <a:spcPts val="0"/>
              </a:spcBef>
            </a:pPr>
            <a:r>
              <a:rPr lang="zh-CN" altLang="en-US" sz="2800" b="1" dirty="0">
                <a:solidFill>
                  <a:srgbClr val="FF0000"/>
                </a:solidFill>
                <a:latin typeface="+mn-lt"/>
              </a:rPr>
              <a:t>基因组检测的价值</a:t>
            </a:r>
            <a:endParaRPr lang="en-US" sz="2800" b="1" dirty="0">
              <a:solidFill>
                <a:srgbClr val="FF0000"/>
              </a:solidFill>
              <a:latin typeface="+mn-lt"/>
            </a:endParaRPr>
          </a:p>
          <a:p>
            <a:pPr marL="342900" indent="-342900">
              <a:spcBef>
                <a:spcPts val="0"/>
              </a:spcBef>
              <a:buFont typeface="Wingdings" panose="05000000000000000000" pitchFamily="2" charset="2"/>
              <a:buChar char="ü"/>
            </a:pPr>
            <a:r>
              <a:rPr lang="en-US" sz="1600" dirty="0">
                <a:solidFill>
                  <a:schemeClr val="tx2"/>
                </a:solidFill>
                <a:latin typeface="+mn-lt"/>
              </a:rPr>
              <a:t>Genetic Advancement   </a:t>
            </a:r>
            <a:r>
              <a:rPr lang="zh-CN" altLang="en-US" sz="2000" dirty="0">
                <a:solidFill>
                  <a:schemeClr val="tx2"/>
                </a:solidFill>
                <a:latin typeface="+mn-lt"/>
              </a:rPr>
              <a:t>基因改善</a:t>
            </a:r>
            <a:endParaRPr lang="en-US" sz="2000" dirty="0">
              <a:solidFill>
                <a:schemeClr val="tx2"/>
              </a:solidFill>
              <a:latin typeface="+mn-lt"/>
            </a:endParaRPr>
          </a:p>
          <a:p>
            <a:pPr marL="342900" indent="-342900">
              <a:lnSpc>
                <a:spcPct val="100000"/>
              </a:lnSpc>
              <a:spcBef>
                <a:spcPts val="0"/>
              </a:spcBef>
              <a:buFont typeface="Wingdings" panose="05000000000000000000" pitchFamily="2" charset="2"/>
              <a:buChar char="ü"/>
            </a:pPr>
            <a:r>
              <a:rPr lang="en-US" sz="1600" dirty="0">
                <a:solidFill>
                  <a:schemeClr val="tx2"/>
                </a:solidFill>
                <a:latin typeface="+mn-lt"/>
              </a:rPr>
              <a:t>Genetic Merit determined at a young age</a:t>
            </a:r>
          </a:p>
          <a:p>
            <a:pPr marL="342900" indent="-342900">
              <a:spcBef>
                <a:spcPts val="0"/>
              </a:spcBef>
              <a:buFont typeface="Wingdings" panose="05000000000000000000" pitchFamily="2" charset="2"/>
              <a:buChar char="ü"/>
            </a:pPr>
            <a:r>
              <a:rPr lang="zh-CN" altLang="en-US" sz="2000" dirty="0">
                <a:solidFill>
                  <a:schemeClr val="tx2"/>
                </a:solidFill>
                <a:latin typeface="+mn-lt"/>
              </a:rPr>
              <a:t>在幼龄阶段即可测定基因优势</a:t>
            </a:r>
            <a:endParaRPr lang="en-US" sz="2000" dirty="0">
              <a:solidFill>
                <a:schemeClr val="tx2"/>
              </a:solidFill>
              <a:latin typeface="+mn-lt"/>
            </a:endParaRPr>
          </a:p>
          <a:p>
            <a:pPr marL="342900" indent="-342900">
              <a:lnSpc>
                <a:spcPct val="100000"/>
              </a:lnSpc>
              <a:spcBef>
                <a:spcPts val="0"/>
              </a:spcBef>
              <a:buFont typeface="Wingdings" panose="05000000000000000000" pitchFamily="2" charset="2"/>
              <a:buChar char="ü"/>
            </a:pPr>
            <a:r>
              <a:rPr lang="en-US" sz="1600" dirty="0">
                <a:solidFill>
                  <a:schemeClr val="tx2"/>
                </a:solidFill>
                <a:latin typeface="+mn-lt"/>
              </a:rPr>
              <a:t>More reliable prediction of genetic merit than pedigree alone</a:t>
            </a:r>
          </a:p>
          <a:p>
            <a:pPr marL="342900" indent="-342900">
              <a:spcBef>
                <a:spcPts val="0"/>
              </a:spcBef>
              <a:buFont typeface="Wingdings" panose="05000000000000000000" pitchFamily="2" charset="2"/>
              <a:buChar char="ü"/>
            </a:pPr>
            <a:r>
              <a:rPr lang="zh-CN" altLang="en-US" sz="2000" dirty="0">
                <a:solidFill>
                  <a:schemeClr val="tx2"/>
                </a:solidFill>
                <a:latin typeface="+mn-lt"/>
              </a:rPr>
              <a:t>与系谱分析相比遗传优势预测更可靠</a:t>
            </a:r>
            <a:endParaRPr lang="en-US" sz="2000" dirty="0">
              <a:solidFill>
                <a:schemeClr val="tx2"/>
              </a:solidFill>
              <a:latin typeface="+mn-lt"/>
            </a:endParaRPr>
          </a:p>
          <a:p>
            <a:pPr marL="342900" indent="-342900">
              <a:lnSpc>
                <a:spcPct val="100000"/>
              </a:lnSpc>
              <a:spcBef>
                <a:spcPts val="0"/>
              </a:spcBef>
              <a:buFont typeface="Wingdings" panose="05000000000000000000" pitchFamily="2" charset="2"/>
              <a:buChar char="ü"/>
            </a:pPr>
            <a:r>
              <a:rPr lang="en-US" sz="1600" dirty="0">
                <a:solidFill>
                  <a:schemeClr val="tx2"/>
                </a:solidFill>
                <a:latin typeface="+mn-lt"/>
              </a:rPr>
              <a:t>Access to more A.I. sires of higher genetic levels</a:t>
            </a:r>
          </a:p>
          <a:p>
            <a:pPr marL="342900" indent="-342900">
              <a:spcBef>
                <a:spcPts val="0"/>
              </a:spcBef>
              <a:buFont typeface="Wingdings" panose="05000000000000000000" pitchFamily="2" charset="2"/>
              <a:buChar char="ü"/>
            </a:pPr>
            <a:r>
              <a:rPr lang="zh-CN" altLang="en-US" sz="2000" dirty="0">
                <a:solidFill>
                  <a:schemeClr val="tx2"/>
                </a:solidFill>
                <a:latin typeface="+mn-lt"/>
              </a:rPr>
              <a:t>可选用遗传水平更高的优质人工授精公牛</a:t>
            </a:r>
            <a:endParaRPr lang="en-US" sz="2000" dirty="0">
              <a:solidFill>
                <a:schemeClr val="tx2"/>
              </a:solidFill>
              <a:latin typeface="+mn-lt"/>
            </a:endParaRPr>
          </a:p>
          <a:p>
            <a:pPr marL="342900" indent="-342900">
              <a:lnSpc>
                <a:spcPct val="100000"/>
              </a:lnSpc>
              <a:spcBef>
                <a:spcPts val="0"/>
              </a:spcBef>
              <a:buFont typeface="Wingdings" panose="05000000000000000000" pitchFamily="2" charset="2"/>
              <a:buChar char="ü"/>
            </a:pPr>
            <a:r>
              <a:rPr lang="en-US" sz="1600" dirty="0">
                <a:solidFill>
                  <a:schemeClr val="tx2"/>
                </a:solidFill>
                <a:latin typeface="+mn-lt"/>
              </a:rPr>
              <a:t>Identification of genetic conditions </a:t>
            </a:r>
          </a:p>
          <a:p>
            <a:pPr marL="342900" indent="-342900">
              <a:spcBef>
                <a:spcPts val="0"/>
              </a:spcBef>
              <a:buFont typeface="Wingdings" panose="05000000000000000000" pitchFamily="2" charset="2"/>
              <a:buChar char="ü"/>
            </a:pPr>
            <a:r>
              <a:rPr lang="zh-CN" altLang="en-US" sz="2000" dirty="0">
                <a:solidFill>
                  <a:schemeClr val="tx2"/>
                </a:solidFill>
                <a:latin typeface="+mn-lt"/>
              </a:rPr>
              <a:t>遗传缺陷的鉴定</a:t>
            </a:r>
            <a:endParaRPr lang="en-US" sz="2000" dirty="0">
              <a:solidFill>
                <a:schemeClr val="tx2"/>
              </a:solidFill>
              <a:latin typeface="+mn-lt"/>
            </a:endParaRPr>
          </a:p>
          <a:p>
            <a:pPr marL="342900" indent="-342900">
              <a:lnSpc>
                <a:spcPct val="100000"/>
              </a:lnSpc>
              <a:spcBef>
                <a:spcPts val="0"/>
              </a:spcBef>
              <a:buFont typeface="Wingdings" panose="05000000000000000000" pitchFamily="2" charset="2"/>
              <a:buChar char="ü"/>
            </a:pPr>
            <a:r>
              <a:rPr lang="en-US" sz="1600" dirty="0">
                <a:solidFill>
                  <a:schemeClr val="tx2"/>
                </a:solidFill>
                <a:latin typeface="+mn-lt"/>
              </a:rPr>
              <a:t>Expedites development of new traits. </a:t>
            </a:r>
          </a:p>
          <a:p>
            <a:pPr marL="342900" indent="-342900">
              <a:lnSpc>
                <a:spcPct val="100000"/>
              </a:lnSpc>
              <a:spcBef>
                <a:spcPts val="0"/>
              </a:spcBef>
              <a:buFont typeface="Wingdings" panose="05000000000000000000" pitchFamily="2" charset="2"/>
              <a:buChar char="ü"/>
            </a:pPr>
            <a:r>
              <a:rPr lang="zh-CN" altLang="en-US" sz="2000" dirty="0">
                <a:solidFill>
                  <a:schemeClr val="tx2"/>
                </a:solidFill>
                <a:latin typeface="+mn-lt"/>
              </a:rPr>
              <a:t>促进新性状的选育进程</a:t>
            </a:r>
            <a:endParaRPr lang="en-US" sz="2000" dirty="0">
              <a:solidFill>
                <a:schemeClr val="accent3">
                  <a:lumMod val="50000"/>
                </a:schemeClr>
              </a:solidFill>
              <a:latin typeface="+mn-lt"/>
            </a:endParaRPr>
          </a:p>
        </p:txBody>
      </p:sp>
      <p:pic>
        <p:nvPicPr>
          <p:cNvPr id="10" name="Picture 9">
            <a:extLst>
              <a:ext uri="{FF2B5EF4-FFF2-40B4-BE49-F238E27FC236}">
                <a16:creationId xmlns:a16="http://schemas.microsoft.com/office/drawing/2014/main" id="{612136FB-555A-23AD-4164-8F6D88590418}"/>
              </a:ext>
            </a:extLst>
          </p:cNvPr>
          <p:cNvPicPr>
            <a:picLocks noChangeAspect="1"/>
          </p:cNvPicPr>
          <p:nvPr/>
        </p:nvPicPr>
        <p:blipFill>
          <a:blip r:embed="rId2"/>
          <a:stretch>
            <a:fillRect/>
          </a:stretch>
        </p:blipFill>
        <p:spPr>
          <a:xfrm>
            <a:off x="75255" y="2465164"/>
            <a:ext cx="5090849" cy="33962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706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dairy testing milk samples">
            <a:extLst>
              <a:ext uri="{FF2B5EF4-FFF2-40B4-BE49-F238E27FC236}">
                <a16:creationId xmlns:a16="http://schemas.microsoft.com/office/drawing/2014/main" id="{C06F73B2-4BFA-8DE2-64F4-F8D4FAB49854}"/>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a:stretch/>
        </p:blipFill>
        <p:spPr bwMode="auto">
          <a:xfrm>
            <a:off x="8270258" y="1291624"/>
            <a:ext cx="3614200" cy="3657600"/>
          </a:xfrm>
          <a:prstGeom prst="rect">
            <a:avLst/>
          </a:prstGeom>
          <a:noFill/>
          <a:ln w="38100">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Placeholder 12">
            <a:extLst>
              <a:ext uri="{FF2B5EF4-FFF2-40B4-BE49-F238E27FC236}">
                <a16:creationId xmlns:a16="http://schemas.microsoft.com/office/drawing/2014/main" id="{FA3D2F8B-6B84-9617-5987-528D05D59BBF}"/>
              </a:ext>
            </a:extLst>
          </p:cNvPr>
          <p:cNvPicPr>
            <a:picLocks noGrp="1" noChangeAspect="1"/>
          </p:cNvPicPr>
          <p:nvPr>
            <p:ph type="pic" sz="quarter" idx="4294967295"/>
          </p:nvPr>
        </p:nvPicPr>
        <p:blipFill>
          <a:blip r:embed="rId4" cstate="screen">
            <a:extLst>
              <a:ext uri="{28A0092B-C50C-407E-A947-70E740481C1C}">
                <a14:useLocalDpi xmlns:a14="http://schemas.microsoft.com/office/drawing/2010/main"/>
              </a:ext>
            </a:extLst>
          </a:blip>
          <a:srcRect/>
          <a:stretch/>
        </p:blipFill>
        <p:spPr>
          <a:xfrm>
            <a:off x="196662" y="1291624"/>
            <a:ext cx="3657600" cy="3657600"/>
          </a:xfrm>
          <a:prstGeom prst="rect">
            <a:avLst/>
          </a:prstGeom>
          <a:ln w="38100">
            <a:noFill/>
          </a:ln>
          <a:effectLst>
            <a:outerShdw blurRad="50800" dist="38100" dir="10800000" algn="r" rotWithShape="0">
              <a:prstClr val="black">
                <a:alpha val="40000"/>
              </a:prstClr>
            </a:outerShdw>
          </a:effectLst>
        </p:spPr>
      </p:pic>
      <p:sp>
        <p:nvSpPr>
          <p:cNvPr id="26" name="Title 1">
            <a:extLst>
              <a:ext uri="{FF2B5EF4-FFF2-40B4-BE49-F238E27FC236}">
                <a16:creationId xmlns:a16="http://schemas.microsoft.com/office/drawing/2014/main" id="{3EFFB90C-3A73-6D7F-8D78-6D1DA4B96CC7}"/>
              </a:ext>
            </a:extLst>
          </p:cNvPr>
          <p:cNvSpPr txBox="1">
            <a:spLocks/>
          </p:cNvSpPr>
          <p:nvPr/>
        </p:nvSpPr>
        <p:spPr>
          <a:xfrm>
            <a:off x="813248" y="74068"/>
            <a:ext cx="9966512" cy="546831"/>
          </a:xfrm>
          <a:prstGeom prst="rect">
            <a:avLst/>
          </a:prstGeom>
        </p:spPr>
        <p:txBody>
          <a:bodyPr lIns="91440" tIns="45720" rIns="91440" bIns="45720" anchor="t"/>
          <a:lstStyle>
            <a:lvl1pPr algn="ctr" defTabSz="685800" rtl="0" eaLnBrk="1" fontAlgn="base" hangingPunct="1">
              <a:lnSpc>
                <a:spcPct val="90000"/>
              </a:lnSpc>
              <a:spcBef>
                <a:spcPct val="0"/>
              </a:spcBef>
              <a:spcAft>
                <a:spcPct val="0"/>
              </a:spcAft>
              <a:defRPr sz="4000" b="1" kern="1200">
                <a:solidFill>
                  <a:schemeClr val="tx1"/>
                </a:solidFill>
                <a:latin typeface="+mj-lt"/>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r>
              <a:rPr lang="en-US" sz="3200" dirty="0"/>
              <a:t>Dairy Operations create A LOT of Data</a:t>
            </a:r>
          </a:p>
          <a:p>
            <a:r>
              <a:rPr lang="zh-CN" altLang="en-US" dirty="0"/>
              <a:t>奶牛从业者创造很多数据</a:t>
            </a:r>
            <a:endParaRPr lang="en-US" dirty="0"/>
          </a:p>
        </p:txBody>
      </p:sp>
      <p:cxnSp>
        <p:nvCxnSpPr>
          <p:cNvPr id="29" name="Straight Connector 28">
            <a:extLst>
              <a:ext uri="{FF2B5EF4-FFF2-40B4-BE49-F238E27FC236}">
                <a16:creationId xmlns:a16="http://schemas.microsoft.com/office/drawing/2014/main" id="{BEF13D8D-B9B6-1E28-08C2-37F473297CBD}"/>
              </a:ext>
            </a:extLst>
          </p:cNvPr>
          <p:cNvCxnSpPr>
            <a:cxnSpLocks/>
          </p:cNvCxnSpPr>
          <p:nvPr/>
        </p:nvCxnSpPr>
        <p:spPr>
          <a:xfrm>
            <a:off x="4987841" y="318275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0DF1B74F-5052-AC59-84E0-9DC2F9FEC772}"/>
              </a:ext>
            </a:extLst>
          </p:cNvPr>
          <p:cNvSpPr txBox="1">
            <a:spLocks/>
          </p:cNvSpPr>
          <p:nvPr/>
        </p:nvSpPr>
        <p:spPr>
          <a:xfrm>
            <a:off x="961945" y="5121000"/>
            <a:ext cx="10619077" cy="541399"/>
          </a:xfrm>
          <a:prstGeom prst="rect">
            <a:avLst/>
          </a:prstGeom>
        </p:spPr>
        <p:txBody>
          <a:bodyPr/>
          <a:lstStyle>
            <a:lvl1pPr algn="l" defTabSz="685800" rtl="0" eaLnBrk="1" fontAlgn="base" hangingPunct="1">
              <a:lnSpc>
                <a:spcPct val="90000"/>
              </a:lnSpc>
              <a:spcBef>
                <a:spcPts val="750"/>
              </a:spcBef>
              <a:spcAft>
                <a:spcPct val="0"/>
              </a:spcAft>
              <a:buFont typeface="Arial" panose="020B0604020202020204" pitchFamily="34" charset="0"/>
              <a:defRPr sz="1200" kern="1200">
                <a:solidFill>
                  <a:schemeClr val="tx1"/>
                </a:solidFill>
                <a:latin typeface="Segoe UI" panose="020B0502040204020203" pitchFamily="34" charset="0"/>
                <a:ea typeface="+mn-ea"/>
                <a:cs typeface="+mn-cs"/>
              </a:defRPr>
            </a:lvl1pPr>
            <a:lvl2pPr marL="514350" indent="-171450" algn="l" defTabSz="685800" rtl="0" eaLnBrk="1" fontAlgn="base" hangingPunct="1">
              <a:lnSpc>
                <a:spcPct val="90000"/>
              </a:lnSpc>
              <a:spcBef>
                <a:spcPts val="375"/>
              </a:spcBef>
              <a:spcAft>
                <a:spcPct val="0"/>
              </a:spcAft>
              <a:buFont typeface="Wingdings" panose="05000000000000000000" pitchFamily="2" charset="2"/>
              <a:buChar char="§"/>
              <a:defRPr sz="1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fontAlgn="base" hangingPunct="1">
              <a:lnSpc>
                <a:spcPct val="90000"/>
              </a:lnSpc>
              <a:spcBef>
                <a:spcPts val="375"/>
              </a:spcBef>
              <a:spcAft>
                <a:spcPct val="0"/>
              </a:spcAft>
              <a:buFont typeface="Wingdings" panose="05000000000000000000" pitchFamily="2" charset="2"/>
              <a:buChar char="§"/>
              <a:defRPr sz="1100" i="1" kern="1200">
                <a:solidFill>
                  <a:schemeClr val="tx1"/>
                </a:solidFill>
                <a:latin typeface="+mn-lt"/>
                <a:ea typeface="+mn-ea"/>
                <a:cs typeface="Arial" panose="020B0604020202020204" pitchFamily="34" charset="0"/>
              </a:defRPr>
            </a:lvl3pPr>
            <a:lvl4pPr marL="1200150" indent="-171450" algn="l" defTabSz="685800" rtl="0" eaLnBrk="1" fontAlgn="base" hangingPunct="1">
              <a:lnSpc>
                <a:spcPct val="90000"/>
              </a:lnSpc>
              <a:spcBef>
                <a:spcPts val="375"/>
              </a:spcBef>
              <a:spcAft>
                <a:spcPct val="0"/>
              </a:spcAft>
              <a:buFont typeface="Segoe UI" panose="020B0502040204020203" pitchFamily="34" charset="0"/>
              <a:buChar char="−"/>
              <a:defRPr sz="1000" kern="1200">
                <a:solidFill>
                  <a:schemeClr val="tx1"/>
                </a:solidFill>
                <a:latin typeface="+mn-lt"/>
                <a:ea typeface="+mn-ea"/>
                <a:cs typeface="Arial" panose="020B0604020202020204" pitchFamily="34" charset="0"/>
              </a:defRPr>
            </a:lvl4pPr>
            <a:lvl5pPr marL="1543050" indent="-171450" algn="l" defTabSz="685800" rtl="0" eaLnBrk="1" fontAlgn="base" hangingPunct="1">
              <a:lnSpc>
                <a:spcPct val="90000"/>
              </a:lnSpc>
              <a:spcBef>
                <a:spcPts val="375"/>
              </a:spcBef>
              <a:spcAft>
                <a:spcPct val="0"/>
              </a:spcAft>
              <a:buFont typeface="Segoe UI" panose="020B0502040204020203" pitchFamily="34" charset="0"/>
              <a:buChar char="−"/>
              <a:defRPr sz="1000" i="1"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400" dirty="0"/>
              <a:t>This can be very powerful when collected, assembled, analyzed, and applied!</a:t>
            </a:r>
          </a:p>
          <a:p>
            <a:pPr algn="ctr"/>
            <a:r>
              <a:rPr lang="zh-CN" altLang="en-US" sz="2400" dirty="0"/>
              <a:t>当收集、组装、分析和应用后将非常强大！</a:t>
            </a:r>
            <a:endParaRPr lang="en-US" sz="2400" dirty="0"/>
          </a:p>
        </p:txBody>
      </p:sp>
      <p:pic>
        <p:nvPicPr>
          <p:cNvPr id="24" name="Picture Placeholder 19">
            <a:extLst>
              <a:ext uri="{FF2B5EF4-FFF2-40B4-BE49-F238E27FC236}">
                <a16:creationId xmlns:a16="http://schemas.microsoft.com/office/drawing/2014/main" id="{6F7D441B-174A-B082-AD59-88E517CCB219}"/>
              </a:ext>
            </a:extLst>
          </p:cNvPr>
          <p:cNvPicPr>
            <a:picLocks noGrp="1" noChangeAspect="1"/>
          </p:cNvPicPr>
          <p:nvPr>
            <p:ph type="pic" sz="quarter" idx="4294967295"/>
          </p:nvPr>
        </p:nvPicPr>
        <p:blipFill>
          <a:blip r:embed="rId5" cstate="screen">
            <a:extLst>
              <a:ext uri="{28A0092B-C50C-407E-A947-70E740481C1C}">
                <a14:useLocalDpi xmlns:a14="http://schemas.microsoft.com/office/drawing/2010/main"/>
              </a:ext>
            </a:extLst>
          </a:blip>
          <a:srcRect/>
          <a:stretch/>
        </p:blipFill>
        <p:spPr>
          <a:xfrm>
            <a:off x="4233460" y="1291624"/>
            <a:ext cx="3657600" cy="3657600"/>
          </a:xfrm>
          <a:prstGeom prst="rect">
            <a:avLst/>
          </a:prstGeom>
          <a:ln w="38100">
            <a:no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4197024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E6A97F-505D-5327-7736-8CBB77067DE0}"/>
              </a:ext>
            </a:extLst>
          </p:cNvPr>
          <p:cNvPicPr>
            <a:picLocks noChangeAspect="1"/>
          </p:cNvPicPr>
          <p:nvPr/>
        </p:nvPicPr>
        <p:blipFill>
          <a:blip r:embed="rId2"/>
          <a:stretch>
            <a:fillRect/>
          </a:stretch>
        </p:blipFill>
        <p:spPr>
          <a:xfrm>
            <a:off x="1865988" y="969208"/>
            <a:ext cx="8460023" cy="5594895"/>
          </a:xfrm>
          <a:prstGeom prst="rect">
            <a:avLst/>
          </a:prstGeom>
        </p:spPr>
      </p:pic>
      <p:sp>
        <p:nvSpPr>
          <p:cNvPr id="6" name="TextBox 5">
            <a:extLst>
              <a:ext uri="{FF2B5EF4-FFF2-40B4-BE49-F238E27FC236}">
                <a16:creationId xmlns:a16="http://schemas.microsoft.com/office/drawing/2014/main" id="{8017E5F0-1D85-4274-6734-6CCB057780FE}"/>
              </a:ext>
            </a:extLst>
          </p:cNvPr>
          <p:cNvSpPr txBox="1"/>
          <p:nvPr/>
        </p:nvSpPr>
        <p:spPr>
          <a:xfrm>
            <a:off x="779131" y="8132"/>
            <a:ext cx="10487966" cy="1015663"/>
          </a:xfrm>
          <a:prstGeom prst="rect">
            <a:avLst/>
          </a:prstGeom>
          <a:noFill/>
        </p:spPr>
        <p:txBody>
          <a:bodyPr wrap="square">
            <a:spAutoFit/>
          </a:bodyPr>
          <a:lstStyle/>
          <a:p>
            <a:pPr algn="ctr"/>
            <a:r>
              <a:rPr lang="en-US" sz="2800" b="1" dirty="0">
                <a:latin typeface="+mj-lt"/>
              </a:rPr>
              <a:t>Data flow: Farm to Genetic Evaluation</a:t>
            </a:r>
          </a:p>
          <a:p>
            <a:pPr algn="ctr"/>
            <a:r>
              <a:rPr lang="zh-CN" altLang="en-US" sz="3200" b="1" dirty="0">
                <a:latin typeface="+mj-lt"/>
              </a:rPr>
              <a:t>数据流：牧场到基因评估</a:t>
            </a:r>
            <a:endParaRPr lang="en-US" sz="3200" dirty="0">
              <a:latin typeface="+mj-lt"/>
            </a:endParaRPr>
          </a:p>
        </p:txBody>
      </p:sp>
      <p:sp>
        <p:nvSpPr>
          <p:cNvPr id="2" name="文本框 1">
            <a:extLst>
              <a:ext uri="{FF2B5EF4-FFF2-40B4-BE49-F238E27FC236}">
                <a16:creationId xmlns:a16="http://schemas.microsoft.com/office/drawing/2014/main" id="{2646788A-1AE3-0E43-34E8-487D4487FFC8}"/>
              </a:ext>
            </a:extLst>
          </p:cNvPr>
          <p:cNvSpPr txBox="1"/>
          <p:nvPr/>
        </p:nvSpPr>
        <p:spPr>
          <a:xfrm>
            <a:off x="3406462" y="1803043"/>
            <a:ext cx="1513268" cy="307777"/>
          </a:xfrm>
          <a:prstGeom prst="rect">
            <a:avLst/>
          </a:prstGeom>
          <a:noFill/>
        </p:spPr>
        <p:txBody>
          <a:bodyPr wrap="square" rtlCol="0">
            <a:spAutoFit/>
          </a:bodyPr>
          <a:lstStyle/>
          <a:p>
            <a:r>
              <a:rPr lang="zh-CN" altLang="en-US" sz="1400" dirty="0">
                <a:solidFill>
                  <a:srgbClr val="C00000"/>
                </a:solidFill>
                <a:latin typeface="微软雅黑" panose="020B0503020204020204" pitchFamily="34" charset="-122"/>
                <a:ea typeface="微软雅黑" panose="020B0503020204020204" pitchFamily="34" charset="-122"/>
              </a:rPr>
              <a:t>牧场数据提供方</a:t>
            </a:r>
          </a:p>
        </p:txBody>
      </p:sp>
      <p:sp>
        <p:nvSpPr>
          <p:cNvPr id="3" name="文本框 2">
            <a:extLst>
              <a:ext uri="{FF2B5EF4-FFF2-40B4-BE49-F238E27FC236}">
                <a16:creationId xmlns:a16="http://schemas.microsoft.com/office/drawing/2014/main" id="{8AB1085F-8087-88D1-E49A-A5A63808E800}"/>
              </a:ext>
            </a:extLst>
          </p:cNvPr>
          <p:cNvSpPr txBox="1"/>
          <p:nvPr/>
        </p:nvSpPr>
        <p:spPr>
          <a:xfrm>
            <a:off x="5107922" y="1803043"/>
            <a:ext cx="745526" cy="461665"/>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牛奶</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实验室</a:t>
            </a:r>
          </a:p>
        </p:txBody>
      </p:sp>
      <p:sp>
        <p:nvSpPr>
          <p:cNvPr id="5" name="文本框 4">
            <a:extLst>
              <a:ext uri="{FF2B5EF4-FFF2-40B4-BE49-F238E27FC236}">
                <a16:creationId xmlns:a16="http://schemas.microsoft.com/office/drawing/2014/main" id="{05D92735-FA22-57E9-1420-7AABB044F561}"/>
              </a:ext>
            </a:extLst>
          </p:cNvPr>
          <p:cNvSpPr txBox="1"/>
          <p:nvPr/>
        </p:nvSpPr>
        <p:spPr>
          <a:xfrm>
            <a:off x="4784500" y="2590691"/>
            <a:ext cx="953036" cy="769441"/>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动物编号、产量、关系、管理、性能、健康</a:t>
            </a:r>
          </a:p>
        </p:txBody>
      </p:sp>
      <p:sp>
        <p:nvSpPr>
          <p:cNvPr id="7" name="文本框 6">
            <a:extLst>
              <a:ext uri="{FF2B5EF4-FFF2-40B4-BE49-F238E27FC236}">
                <a16:creationId xmlns:a16="http://schemas.microsoft.com/office/drawing/2014/main" id="{B0B800D8-E0D6-127E-8CE6-E15B8D5D3E5E}"/>
              </a:ext>
            </a:extLst>
          </p:cNvPr>
          <p:cNvSpPr txBox="1"/>
          <p:nvPr/>
        </p:nvSpPr>
        <p:spPr>
          <a:xfrm>
            <a:off x="6166834" y="2461572"/>
            <a:ext cx="742682" cy="646331"/>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脂肪、体细胞、蛋白</a:t>
            </a:r>
          </a:p>
        </p:txBody>
      </p:sp>
      <p:sp>
        <p:nvSpPr>
          <p:cNvPr id="8" name="文本框 7">
            <a:extLst>
              <a:ext uri="{FF2B5EF4-FFF2-40B4-BE49-F238E27FC236}">
                <a16:creationId xmlns:a16="http://schemas.microsoft.com/office/drawing/2014/main" id="{9BC7FAD0-DAEE-8094-63E1-CA934E08E2A0}"/>
              </a:ext>
            </a:extLst>
          </p:cNvPr>
          <p:cNvSpPr txBox="1"/>
          <p:nvPr/>
        </p:nvSpPr>
        <p:spPr>
          <a:xfrm>
            <a:off x="1311845" y="2744578"/>
            <a:ext cx="953035" cy="461665"/>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奶样、动物编号、数据</a:t>
            </a:r>
          </a:p>
        </p:txBody>
      </p:sp>
      <p:sp>
        <p:nvSpPr>
          <p:cNvPr id="9" name="文本框 8">
            <a:extLst>
              <a:ext uri="{FF2B5EF4-FFF2-40B4-BE49-F238E27FC236}">
                <a16:creationId xmlns:a16="http://schemas.microsoft.com/office/drawing/2014/main" id="{FE17DA02-210D-BAAA-8212-B8EE8537743A}"/>
              </a:ext>
            </a:extLst>
          </p:cNvPr>
          <p:cNvSpPr txBox="1"/>
          <p:nvPr/>
        </p:nvSpPr>
        <p:spPr>
          <a:xfrm>
            <a:off x="3210061" y="4516348"/>
            <a:ext cx="953035" cy="461665"/>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记录、分类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体型评估</a:t>
            </a:r>
          </a:p>
        </p:txBody>
      </p:sp>
      <p:sp>
        <p:nvSpPr>
          <p:cNvPr id="10" name="文本框 9">
            <a:extLst>
              <a:ext uri="{FF2B5EF4-FFF2-40B4-BE49-F238E27FC236}">
                <a16:creationId xmlns:a16="http://schemas.microsoft.com/office/drawing/2014/main" id="{D80701B1-56D0-E3B5-E535-A8302FF83F37}"/>
              </a:ext>
            </a:extLst>
          </p:cNvPr>
          <p:cNvSpPr txBox="1"/>
          <p:nvPr/>
        </p:nvSpPr>
        <p:spPr>
          <a:xfrm>
            <a:off x="1503437" y="4895219"/>
            <a:ext cx="953035" cy="461665"/>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组织样品、动物编号</a:t>
            </a:r>
          </a:p>
        </p:txBody>
      </p:sp>
      <p:sp>
        <p:nvSpPr>
          <p:cNvPr id="11" name="文本框 10">
            <a:extLst>
              <a:ext uri="{FF2B5EF4-FFF2-40B4-BE49-F238E27FC236}">
                <a16:creationId xmlns:a16="http://schemas.microsoft.com/office/drawing/2014/main" id="{D2E1B75D-D8DC-0EC6-34C1-EF347AFEF2A1}"/>
              </a:ext>
            </a:extLst>
          </p:cNvPr>
          <p:cNvSpPr txBox="1"/>
          <p:nvPr/>
        </p:nvSpPr>
        <p:spPr>
          <a:xfrm>
            <a:off x="4579341" y="6342373"/>
            <a:ext cx="953035"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组织样品</a:t>
            </a:r>
          </a:p>
        </p:txBody>
      </p:sp>
      <p:sp>
        <p:nvSpPr>
          <p:cNvPr id="12" name="文本框 11">
            <a:extLst>
              <a:ext uri="{FF2B5EF4-FFF2-40B4-BE49-F238E27FC236}">
                <a16:creationId xmlns:a16="http://schemas.microsoft.com/office/drawing/2014/main" id="{75EAFAC4-DF66-2BCE-14CB-DD25B9B53326}"/>
              </a:ext>
            </a:extLst>
          </p:cNvPr>
          <p:cNvSpPr txBox="1"/>
          <p:nvPr/>
        </p:nvSpPr>
        <p:spPr>
          <a:xfrm>
            <a:off x="3490896" y="5939089"/>
            <a:ext cx="681853" cy="461665"/>
          </a:xfrm>
          <a:prstGeom prst="rect">
            <a:avLst/>
          </a:prstGeom>
          <a:noFill/>
        </p:spPr>
        <p:txBody>
          <a:bodyPr wrap="square" rtlCol="0">
            <a:spAutoFit/>
          </a:bodyPr>
          <a:lstStyle/>
          <a:p>
            <a:r>
              <a:rPr lang="zh-CN" altLang="en-US" sz="1200" dirty="0">
                <a:solidFill>
                  <a:srgbClr val="C00000"/>
                </a:solidFill>
                <a:latin typeface="微软雅黑" panose="020B0503020204020204" pitchFamily="34" charset="-122"/>
                <a:ea typeface="微软雅黑" panose="020B0503020204020204" pitchFamily="34" charset="-122"/>
              </a:rPr>
              <a:t>基因组候选者</a:t>
            </a:r>
          </a:p>
        </p:txBody>
      </p:sp>
      <p:sp>
        <p:nvSpPr>
          <p:cNvPr id="13" name="文本框 12">
            <a:extLst>
              <a:ext uri="{FF2B5EF4-FFF2-40B4-BE49-F238E27FC236}">
                <a16:creationId xmlns:a16="http://schemas.microsoft.com/office/drawing/2014/main" id="{7B783AC7-0EED-20BE-4CDA-BA45362C2B51}"/>
              </a:ext>
            </a:extLst>
          </p:cNvPr>
          <p:cNvSpPr txBox="1"/>
          <p:nvPr/>
        </p:nvSpPr>
        <p:spPr>
          <a:xfrm>
            <a:off x="5906223" y="6480872"/>
            <a:ext cx="1325273" cy="276999"/>
          </a:xfrm>
          <a:prstGeom prst="rect">
            <a:avLst/>
          </a:prstGeom>
          <a:noFill/>
        </p:spPr>
        <p:txBody>
          <a:bodyPr wrap="square" rtlCol="0">
            <a:spAutoFit/>
          </a:bodyPr>
          <a:lstStyle/>
          <a:p>
            <a:r>
              <a:rPr lang="zh-CN" altLang="en-US" sz="1200" dirty="0">
                <a:solidFill>
                  <a:srgbClr val="C00000"/>
                </a:solidFill>
                <a:latin typeface="微软雅黑" panose="020B0503020204020204" pitchFamily="34" charset="-122"/>
                <a:ea typeface="微软雅黑" panose="020B0503020204020204" pitchFamily="34" charset="-122"/>
              </a:rPr>
              <a:t>基因组实验室</a:t>
            </a:r>
          </a:p>
        </p:txBody>
      </p:sp>
      <p:sp>
        <p:nvSpPr>
          <p:cNvPr id="14" name="文本框 13">
            <a:extLst>
              <a:ext uri="{FF2B5EF4-FFF2-40B4-BE49-F238E27FC236}">
                <a16:creationId xmlns:a16="http://schemas.microsoft.com/office/drawing/2014/main" id="{10A1C2E7-9DBE-EF63-7E4F-B4B0078275C0}"/>
              </a:ext>
            </a:extLst>
          </p:cNvPr>
          <p:cNvSpPr txBox="1"/>
          <p:nvPr/>
        </p:nvSpPr>
        <p:spPr>
          <a:xfrm>
            <a:off x="7444712" y="6333270"/>
            <a:ext cx="1164815"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基因型数据</a:t>
            </a:r>
          </a:p>
        </p:txBody>
      </p:sp>
      <p:sp>
        <p:nvSpPr>
          <p:cNvPr id="15" name="文本框 14">
            <a:extLst>
              <a:ext uri="{FF2B5EF4-FFF2-40B4-BE49-F238E27FC236}">
                <a16:creationId xmlns:a16="http://schemas.microsoft.com/office/drawing/2014/main" id="{B7E5708D-B2B0-896C-6950-83254A49AF3C}"/>
              </a:ext>
            </a:extLst>
          </p:cNvPr>
          <p:cNvSpPr txBox="1"/>
          <p:nvPr/>
        </p:nvSpPr>
        <p:spPr>
          <a:xfrm>
            <a:off x="7345267" y="5356884"/>
            <a:ext cx="681854" cy="769441"/>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动物、样品编号和关系</a:t>
            </a:r>
          </a:p>
        </p:txBody>
      </p:sp>
      <p:sp>
        <p:nvSpPr>
          <p:cNvPr id="16" name="文本框 15">
            <a:extLst>
              <a:ext uri="{FF2B5EF4-FFF2-40B4-BE49-F238E27FC236}">
                <a16:creationId xmlns:a16="http://schemas.microsoft.com/office/drawing/2014/main" id="{17C7EC58-5783-00BA-298E-CD92233982E0}"/>
              </a:ext>
            </a:extLst>
          </p:cNvPr>
          <p:cNvSpPr txBox="1"/>
          <p:nvPr/>
        </p:nvSpPr>
        <p:spPr>
          <a:xfrm>
            <a:off x="6386342" y="5141440"/>
            <a:ext cx="681853" cy="430887"/>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公牛状态代码</a:t>
            </a:r>
          </a:p>
        </p:txBody>
      </p:sp>
      <p:sp>
        <p:nvSpPr>
          <p:cNvPr id="17" name="文本框 16">
            <a:extLst>
              <a:ext uri="{FF2B5EF4-FFF2-40B4-BE49-F238E27FC236}">
                <a16:creationId xmlns:a16="http://schemas.microsoft.com/office/drawing/2014/main" id="{4C4A4257-8012-8D11-AA7A-95CB8048C939}"/>
              </a:ext>
            </a:extLst>
          </p:cNvPr>
          <p:cNvSpPr txBox="1"/>
          <p:nvPr/>
        </p:nvSpPr>
        <p:spPr>
          <a:xfrm>
            <a:off x="5142782" y="5297111"/>
            <a:ext cx="763441" cy="430887"/>
          </a:xfrm>
          <a:prstGeom prst="rect">
            <a:avLst/>
          </a:prstGeom>
          <a:noFill/>
        </p:spPr>
        <p:txBody>
          <a:bodyPr wrap="square" rtlCol="0">
            <a:spAutoFit/>
          </a:bodyPr>
          <a:lstStyle/>
          <a:p>
            <a:r>
              <a:rPr lang="zh-CN" altLang="en-US" sz="1100" dirty="0">
                <a:solidFill>
                  <a:srgbClr val="C00000"/>
                </a:solidFill>
                <a:latin typeface="微软雅黑" panose="020B0503020204020204" pitchFamily="34" charset="-122"/>
                <a:ea typeface="微软雅黑" panose="020B0503020204020204" pitchFamily="34" charset="-122"/>
              </a:rPr>
              <a:t>国家动物育种协会</a:t>
            </a:r>
          </a:p>
        </p:txBody>
      </p:sp>
      <p:sp>
        <p:nvSpPr>
          <p:cNvPr id="18" name="文本框 17">
            <a:extLst>
              <a:ext uri="{FF2B5EF4-FFF2-40B4-BE49-F238E27FC236}">
                <a16:creationId xmlns:a16="http://schemas.microsoft.com/office/drawing/2014/main" id="{9CEA0291-9705-327E-0270-1BC2633E0079}"/>
              </a:ext>
            </a:extLst>
          </p:cNvPr>
          <p:cNvSpPr txBox="1"/>
          <p:nvPr/>
        </p:nvSpPr>
        <p:spPr>
          <a:xfrm>
            <a:off x="6762859" y="4516348"/>
            <a:ext cx="953035" cy="430887"/>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动物编号、关系及核准</a:t>
            </a:r>
          </a:p>
        </p:txBody>
      </p:sp>
      <p:sp>
        <p:nvSpPr>
          <p:cNvPr id="19" name="文本框 18">
            <a:extLst>
              <a:ext uri="{FF2B5EF4-FFF2-40B4-BE49-F238E27FC236}">
                <a16:creationId xmlns:a16="http://schemas.microsoft.com/office/drawing/2014/main" id="{608EE397-3822-3265-5093-589C33DBF62C}"/>
              </a:ext>
            </a:extLst>
          </p:cNvPr>
          <p:cNvSpPr txBox="1"/>
          <p:nvPr/>
        </p:nvSpPr>
        <p:spPr>
          <a:xfrm>
            <a:off x="3293769" y="3417669"/>
            <a:ext cx="814587" cy="430887"/>
          </a:xfrm>
          <a:prstGeom prst="rect">
            <a:avLst/>
          </a:prstGeom>
          <a:noFill/>
        </p:spPr>
        <p:txBody>
          <a:bodyPr wrap="square" rtlCol="0">
            <a:spAutoFit/>
          </a:bodyPr>
          <a:lstStyle/>
          <a:p>
            <a:r>
              <a:rPr lang="zh-CN" altLang="en-US" sz="1100" dirty="0">
                <a:solidFill>
                  <a:srgbClr val="C00000"/>
                </a:solidFill>
                <a:latin typeface="微软雅黑" panose="020B0503020204020204" pitchFamily="34" charset="-122"/>
                <a:ea typeface="微软雅黑" panose="020B0503020204020204" pitchFamily="34" charset="-122"/>
              </a:rPr>
              <a:t>牧场数据分析中心</a:t>
            </a:r>
          </a:p>
        </p:txBody>
      </p:sp>
      <p:sp>
        <p:nvSpPr>
          <p:cNvPr id="20" name="文本框 19">
            <a:extLst>
              <a:ext uri="{FF2B5EF4-FFF2-40B4-BE49-F238E27FC236}">
                <a16:creationId xmlns:a16="http://schemas.microsoft.com/office/drawing/2014/main" id="{F654A5BC-18B6-F9D4-3357-246BD3A6A969}"/>
              </a:ext>
            </a:extLst>
          </p:cNvPr>
          <p:cNvSpPr txBox="1"/>
          <p:nvPr/>
        </p:nvSpPr>
        <p:spPr>
          <a:xfrm>
            <a:off x="6129835" y="4613232"/>
            <a:ext cx="681853" cy="430887"/>
          </a:xfrm>
          <a:prstGeom prst="rect">
            <a:avLst/>
          </a:prstGeom>
          <a:noFill/>
        </p:spPr>
        <p:txBody>
          <a:bodyPr wrap="square" rtlCol="0">
            <a:spAutoFit/>
          </a:bodyPr>
          <a:lstStyle/>
          <a:p>
            <a:r>
              <a:rPr lang="zh-CN" altLang="en-US" sz="1100" dirty="0">
                <a:solidFill>
                  <a:srgbClr val="C00000"/>
                </a:solidFill>
                <a:latin typeface="微软雅黑" panose="020B0503020204020204" pitchFamily="34" charset="-122"/>
                <a:ea typeface="微软雅黑" panose="020B0503020204020204" pitchFamily="34" charset="-122"/>
              </a:rPr>
              <a:t>纯种奶牛协会</a:t>
            </a:r>
          </a:p>
        </p:txBody>
      </p:sp>
      <p:sp>
        <p:nvSpPr>
          <p:cNvPr id="21" name="文本框 20">
            <a:extLst>
              <a:ext uri="{FF2B5EF4-FFF2-40B4-BE49-F238E27FC236}">
                <a16:creationId xmlns:a16="http://schemas.microsoft.com/office/drawing/2014/main" id="{5D594D6D-11CB-0171-1C8C-DA7D0CFE7F0A}"/>
              </a:ext>
            </a:extLst>
          </p:cNvPr>
          <p:cNvSpPr txBox="1"/>
          <p:nvPr/>
        </p:nvSpPr>
        <p:spPr>
          <a:xfrm>
            <a:off x="6215999" y="1776669"/>
            <a:ext cx="1363707" cy="430887"/>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合作商、奶牛媒体、牧场软件及其他</a:t>
            </a:r>
          </a:p>
        </p:txBody>
      </p:sp>
      <p:sp>
        <p:nvSpPr>
          <p:cNvPr id="22" name="文本框 21">
            <a:extLst>
              <a:ext uri="{FF2B5EF4-FFF2-40B4-BE49-F238E27FC236}">
                <a16:creationId xmlns:a16="http://schemas.microsoft.com/office/drawing/2014/main" id="{E5C2B922-10C1-8F65-646F-5C6B9C02BB39}"/>
              </a:ext>
            </a:extLst>
          </p:cNvPr>
          <p:cNvSpPr txBox="1"/>
          <p:nvPr/>
        </p:nvSpPr>
        <p:spPr>
          <a:xfrm flipH="1">
            <a:off x="9159612" y="900985"/>
            <a:ext cx="1528950" cy="830997"/>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基因评估、个体指标、选择工具、对标、群体描述、数据分析</a:t>
            </a:r>
          </a:p>
        </p:txBody>
      </p:sp>
      <p:sp>
        <p:nvSpPr>
          <p:cNvPr id="23" name="文本框 22">
            <a:extLst>
              <a:ext uri="{FF2B5EF4-FFF2-40B4-BE49-F238E27FC236}">
                <a16:creationId xmlns:a16="http://schemas.microsoft.com/office/drawing/2014/main" id="{C21FC0A2-85C4-DF08-38FC-5FC985A2B9F1}"/>
              </a:ext>
            </a:extLst>
          </p:cNvPr>
          <p:cNvSpPr txBox="1"/>
          <p:nvPr/>
        </p:nvSpPr>
        <p:spPr>
          <a:xfrm>
            <a:off x="9858807" y="2063845"/>
            <a:ext cx="829755" cy="461665"/>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奶牛育种委员会</a:t>
            </a:r>
          </a:p>
        </p:txBody>
      </p:sp>
      <p:sp>
        <p:nvSpPr>
          <p:cNvPr id="24" name="文本框 23">
            <a:extLst>
              <a:ext uri="{FF2B5EF4-FFF2-40B4-BE49-F238E27FC236}">
                <a16:creationId xmlns:a16="http://schemas.microsoft.com/office/drawing/2014/main" id="{6BE2BA7C-053D-D952-C561-130002B9AF86}"/>
              </a:ext>
            </a:extLst>
          </p:cNvPr>
          <p:cNvSpPr txBox="1"/>
          <p:nvPr/>
        </p:nvSpPr>
        <p:spPr>
          <a:xfrm>
            <a:off x="2264880" y="889847"/>
            <a:ext cx="1141582" cy="461665"/>
          </a:xfrm>
          <a:prstGeom prst="rect">
            <a:avLst/>
          </a:prstGeom>
          <a:noFill/>
        </p:spPr>
        <p:txBody>
          <a:bodyPr wrap="square" rtlCol="0">
            <a:spAutoFit/>
          </a:bodyPr>
          <a:lstStyle/>
          <a:p>
            <a:r>
              <a:rPr lang="zh-CN" altLang="en-US" sz="1200" b="1" dirty="0">
                <a:solidFill>
                  <a:srgbClr val="0070C0"/>
                </a:solidFill>
                <a:latin typeface="微软雅黑" panose="020B0503020204020204" pitchFamily="34" charset="-122"/>
                <a:ea typeface="微软雅黑" panose="020B0503020204020204" pitchFamily="34" charset="-122"/>
              </a:rPr>
              <a:t>奶牛育种委员会提供支持</a:t>
            </a:r>
          </a:p>
        </p:txBody>
      </p:sp>
      <p:sp>
        <p:nvSpPr>
          <p:cNvPr id="25" name="文本框 24">
            <a:extLst>
              <a:ext uri="{FF2B5EF4-FFF2-40B4-BE49-F238E27FC236}">
                <a16:creationId xmlns:a16="http://schemas.microsoft.com/office/drawing/2014/main" id="{72BFB927-7AF8-7B66-C1F9-39AEE45656A4}"/>
              </a:ext>
            </a:extLst>
          </p:cNvPr>
          <p:cNvSpPr txBox="1"/>
          <p:nvPr/>
        </p:nvSpPr>
        <p:spPr>
          <a:xfrm>
            <a:off x="10306693" y="2675118"/>
            <a:ext cx="1284293" cy="461665"/>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方法、生物学意义、尖端技术</a:t>
            </a:r>
          </a:p>
        </p:txBody>
      </p:sp>
      <p:sp>
        <p:nvSpPr>
          <p:cNvPr id="26" name="文本框 25">
            <a:extLst>
              <a:ext uri="{FF2B5EF4-FFF2-40B4-BE49-F238E27FC236}">
                <a16:creationId xmlns:a16="http://schemas.microsoft.com/office/drawing/2014/main" id="{1FB9BE7F-D2EC-B413-027F-053C51C0B128}"/>
              </a:ext>
            </a:extLst>
          </p:cNvPr>
          <p:cNvSpPr txBox="1"/>
          <p:nvPr/>
        </p:nvSpPr>
        <p:spPr>
          <a:xfrm>
            <a:off x="10189973" y="3248572"/>
            <a:ext cx="1139184" cy="646331"/>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美国农业部基因组学与改良实验室</a:t>
            </a:r>
          </a:p>
        </p:txBody>
      </p:sp>
      <p:sp>
        <p:nvSpPr>
          <p:cNvPr id="27" name="文本框 26">
            <a:extLst>
              <a:ext uri="{FF2B5EF4-FFF2-40B4-BE49-F238E27FC236}">
                <a16:creationId xmlns:a16="http://schemas.microsoft.com/office/drawing/2014/main" id="{72A09E7F-895D-666B-1465-9A9FEB6A93D2}"/>
              </a:ext>
            </a:extLst>
          </p:cNvPr>
          <p:cNvSpPr txBox="1"/>
          <p:nvPr/>
        </p:nvSpPr>
        <p:spPr>
          <a:xfrm>
            <a:off x="9411451" y="4747180"/>
            <a:ext cx="829755" cy="461665"/>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国家合作数据库</a:t>
            </a:r>
          </a:p>
        </p:txBody>
      </p:sp>
      <p:sp>
        <p:nvSpPr>
          <p:cNvPr id="28" name="文本框 27">
            <a:extLst>
              <a:ext uri="{FF2B5EF4-FFF2-40B4-BE49-F238E27FC236}">
                <a16:creationId xmlns:a16="http://schemas.microsoft.com/office/drawing/2014/main" id="{BD258E0F-7687-2CD9-D65F-6CE7715DFFAC}"/>
              </a:ext>
            </a:extLst>
          </p:cNvPr>
          <p:cNvSpPr txBox="1"/>
          <p:nvPr/>
        </p:nvSpPr>
        <p:spPr>
          <a:xfrm>
            <a:off x="6824393" y="3017739"/>
            <a:ext cx="1564582" cy="461665"/>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统一的胎次、关系、性能、管理、健康</a:t>
            </a:r>
          </a:p>
        </p:txBody>
      </p:sp>
    </p:spTree>
    <p:extLst>
      <p:ext uri="{BB962C8B-B14F-4D97-AF65-F5344CB8AC3E}">
        <p14:creationId xmlns:p14="http://schemas.microsoft.com/office/powerpoint/2010/main" val="988589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C763BF-FDB4-5046-0023-27B0D3DA230B}"/>
              </a:ext>
            </a:extLst>
          </p:cNvPr>
          <p:cNvGrpSpPr/>
          <p:nvPr/>
        </p:nvGrpSpPr>
        <p:grpSpPr>
          <a:xfrm>
            <a:off x="-21512" y="31901"/>
            <a:ext cx="6372230" cy="1400633"/>
            <a:chOff x="-5839" y="2522397"/>
            <a:chExt cx="5449745" cy="1400633"/>
          </a:xfrm>
        </p:grpSpPr>
        <p:grpSp>
          <p:nvGrpSpPr>
            <p:cNvPr id="25" name="Group 24">
              <a:extLst>
                <a:ext uri="{FF2B5EF4-FFF2-40B4-BE49-F238E27FC236}">
                  <a16:creationId xmlns:a16="http://schemas.microsoft.com/office/drawing/2014/main" id="{3AB2A93D-8AAC-DC2A-C63C-5252BAE2BCC3}"/>
                </a:ext>
              </a:extLst>
            </p:cNvPr>
            <p:cNvGrpSpPr/>
            <p:nvPr/>
          </p:nvGrpSpPr>
          <p:grpSpPr>
            <a:xfrm flipH="1">
              <a:off x="-5839" y="2522397"/>
              <a:ext cx="5078078" cy="1149471"/>
              <a:chOff x="7176135" y="4582674"/>
              <a:chExt cx="5078078" cy="1149471"/>
            </a:xfrm>
            <a:solidFill>
              <a:schemeClr val="accent5">
                <a:lumMod val="75000"/>
                <a:lumOff val="25000"/>
              </a:schemeClr>
            </a:solidFill>
          </p:grpSpPr>
          <p:grpSp>
            <p:nvGrpSpPr>
              <p:cNvPr id="27" name="Group 26">
                <a:extLst>
                  <a:ext uri="{FF2B5EF4-FFF2-40B4-BE49-F238E27FC236}">
                    <a16:creationId xmlns:a16="http://schemas.microsoft.com/office/drawing/2014/main" id="{25652090-BCD5-444D-0A24-14ECF03879C5}"/>
                  </a:ext>
                </a:extLst>
              </p:cNvPr>
              <p:cNvGrpSpPr/>
              <p:nvPr/>
            </p:nvGrpSpPr>
            <p:grpSpPr>
              <a:xfrm>
                <a:off x="7176135" y="4970145"/>
                <a:ext cx="5059680" cy="762000"/>
                <a:chOff x="7176135" y="4970145"/>
                <a:chExt cx="5059680" cy="762000"/>
              </a:xfrm>
              <a:grpFill/>
            </p:grpSpPr>
            <p:sp>
              <p:nvSpPr>
                <p:cNvPr id="29" name="Arrow: Pentagon 28">
                  <a:extLst>
                    <a:ext uri="{FF2B5EF4-FFF2-40B4-BE49-F238E27FC236}">
                      <a16:creationId xmlns:a16="http://schemas.microsoft.com/office/drawing/2014/main" id="{E8D1EFB3-5C33-5E17-CD55-D7E938BF2D97}"/>
                    </a:ext>
                  </a:extLst>
                </p:cNvPr>
                <p:cNvSpPr/>
                <p:nvPr/>
              </p:nvSpPr>
              <p:spPr>
                <a:xfrm flipH="1">
                  <a:off x="7176135" y="4970145"/>
                  <a:ext cx="5059680" cy="762000"/>
                </a:xfrm>
                <a:prstGeom prst="homePlate">
                  <a:avLst/>
                </a:prstGeom>
                <a:solidFill>
                  <a:schemeClr val="accent5">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30" name="Rectangle 29">
                  <a:extLst>
                    <a:ext uri="{FF2B5EF4-FFF2-40B4-BE49-F238E27FC236}">
                      <a16:creationId xmlns:a16="http://schemas.microsoft.com/office/drawing/2014/main" id="{54829D15-9DDC-D78C-5C8D-3351A60EF072}"/>
                    </a:ext>
                  </a:extLst>
                </p:cNvPr>
                <p:cNvSpPr/>
                <p:nvPr/>
              </p:nvSpPr>
              <p:spPr>
                <a:xfrm rot="2713408">
                  <a:off x="7231297" y="5113377"/>
                  <a:ext cx="536610" cy="474443"/>
                </a:xfrm>
                <a:prstGeom prst="rect">
                  <a:avLst/>
                </a:prstGeom>
                <a:solidFill>
                  <a:schemeClr val="accent5">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grpSp>
          <p:sp>
            <p:nvSpPr>
              <p:cNvPr id="28" name="TextBox 11">
                <a:extLst>
                  <a:ext uri="{FF2B5EF4-FFF2-40B4-BE49-F238E27FC236}">
                    <a16:creationId xmlns:a16="http://schemas.microsoft.com/office/drawing/2014/main" id="{E8C9D051-1850-5425-BDCE-8E8893220D39}"/>
                  </a:ext>
                </a:extLst>
              </p:cNvPr>
              <p:cNvSpPr txBox="1"/>
              <p:nvPr/>
            </p:nvSpPr>
            <p:spPr>
              <a:xfrm>
                <a:off x="9530642" y="4582674"/>
                <a:ext cx="2723571" cy="615553"/>
              </a:xfrm>
              <a:prstGeom prst="rect">
                <a:avLst/>
              </a:prstGeom>
              <a:solidFill>
                <a:schemeClr val="bg1"/>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600" b="1" dirty="0">
                    <a:solidFill>
                      <a:schemeClr val="tx2"/>
                    </a:solidFill>
                    <a:latin typeface="+mn-lt"/>
                  </a:rPr>
                  <a:t>Diversify Sire Lines</a:t>
                </a:r>
              </a:p>
              <a:p>
                <a:pPr algn="ctr"/>
                <a:r>
                  <a:rPr lang="zh-CN" altLang="en-US" sz="1800" b="1" dirty="0">
                    <a:solidFill>
                      <a:schemeClr val="tx2"/>
                    </a:solidFill>
                  </a:rPr>
                  <a:t>公牛血统多样性</a:t>
                </a:r>
                <a:endParaRPr lang="en-US" sz="1800" b="1" dirty="0">
                  <a:solidFill>
                    <a:schemeClr val="tx2"/>
                  </a:solidFill>
                  <a:latin typeface="+mn-lt"/>
                </a:endParaRPr>
              </a:p>
            </p:txBody>
          </p:sp>
        </p:grpSp>
        <p:pic>
          <p:nvPicPr>
            <p:cNvPr id="26" name="Picture 25" descr="A blue check mark on a black background&#10;&#10;Description automatically generated">
              <a:extLst>
                <a:ext uri="{FF2B5EF4-FFF2-40B4-BE49-F238E27FC236}">
                  <a16:creationId xmlns:a16="http://schemas.microsoft.com/office/drawing/2014/main" id="{12652BB0-059E-E776-6C8F-AC65F3500608}"/>
                </a:ext>
              </a:extLst>
            </p:cNvPr>
            <p:cNvPicPr>
              <a:picLocks noChangeAspect="1"/>
            </p:cNvPicPr>
            <p:nvPr/>
          </p:nvPicPr>
          <p:blipFill>
            <a:blip r:embed="rId2">
              <a:duotone>
                <a:schemeClr val="accent3">
                  <a:shade val="45000"/>
                  <a:satMod val="135000"/>
                </a:schemeClr>
                <a:prstClr val="white"/>
              </a:duotone>
            </a:blip>
            <a:stretch>
              <a:fillRect/>
            </a:stretch>
          </p:blipFill>
          <p:spPr>
            <a:xfrm>
              <a:off x="4198897" y="2678021"/>
              <a:ext cx="1245009" cy="1245009"/>
            </a:xfrm>
            <a:prstGeom prst="rect">
              <a:avLst/>
            </a:prstGeom>
          </p:spPr>
        </p:pic>
      </p:grpSp>
      <p:grpSp>
        <p:nvGrpSpPr>
          <p:cNvPr id="4" name="Group 3">
            <a:extLst>
              <a:ext uri="{FF2B5EF4-FFF2-40B4-BE49-F238E27FC236}">
                <a16:creationId xmlns:a16="http://schemas.microsoft.com/office/drawing/2014/main" id="{5222DE0D-2D27-B173-923D-CE7B4CF0BDB9}"/>
              </a:ext>
            </a:extLst>
          </p:cNvPr>
          <p:cNvGrpSpPr/>
          <p:nvPr/>
        </p:nvGrpSpPr>
        <p:grpSpPr>
          <a:xfrm>
            <a:off x="-11987" y="1139803"/>
            <a:ext cx="6432205" cy="1245009"/>
            <a:chOff x="12559" y="3509200"/>
            <a:chExt cx="5428020" cy="1245009"/>
          </a:xfrm>
          <a:solidFill>
            <a:schemeClr val="accent1">
              <a:lumMod val="40000"/>
              <a:lumOff val="60000"/>
            </a:schemeClr>
          </a:solidFill>
        </p:grpSpPr>
        <p:grpSp>
          <p:nvGrpSpPr>
            <p:cNvPr id="19" name="Group 18">
              <a:extLst>
                <a:ext uri="{FF2B5EF4-FFF2-40B4-BE49-F238E27FC236}">
                  <a16:creationId xmlns:a16="http://schemas.microsoft.com/office/drawing/2014/main" id="{3BC2DED9-1FF2-9CDA-9C0F-43A2781FF401}"/>
                </a:ext>
              </a:extLst>
            </p:cNvPr>
            <p:cNvGrpSpPr/>
            <p:nvPr/>
          </p:nvGrpSpPr>
          <p:grpSpPr>
            <a:xfrm flipH="1">
              <a:off x="12559" y="3770050"/>
              <a:ext cx="5059680" cy="762000"/>
              <a:chOff x="7187710" y="4970145"/>
              <a:chExt cx="5059680" cy="762000"/>
            </a:xfrm>
            <a:grpFill/>
          </p:grpSpPr>
          <p:grpSp>
            <p:nvGrpSpPr>
              <p:cNvPr id="21" name="Group 20">
                <a:extLst>
                  <a:ext uri="{FF2B5EF4-FFF2-40B4-BE49-F238E27FC236}">
                    <a16:creationId xmlns:a16="http://schemas.microsoft.com/office/drawing/2014/main" id="{A57711C8-8ADE-15B3-1846-DD5F73848DB1}"/>
                  </a:ext>
                </a:extLst>
              </p:cNvPr>
              <p:cNvGrpSpPr/>
              <p:nvPr/>
            </p:nvGrpSpPr>
            <p:grpSpPr>
              <a:xfrm>
                <a:off x="7187710" y="4970145"/>
                <a:ext cx="5059680" cy="762000"/>
                <a:chOff x="7187710" y="4970145"/>
                <a:chExt cx="5059680" cy="762000"/>
              </a:xfrm>
              <a:grpFill/>
            </p:grpSpPr>
            <p:sp>
              <p:nvSpPr>
                <p:cNvPr id="23" name="Arrow: Pentagon 22">
                  <a:extLst>
                    <a:ext uri="{FF2B5EF4-FFF2-40B4-BE49-F238E27FC236}">
                      <a16:creationId xmlns:a16="http://schemas.microsoft.com/office/drawing/2014/main" id="{3592CA0F-8D83-5AD8-C910-193AD74A3AB6}"/>
                    </a:ext>
                  </a:extLst>
                </p:cNvPr>
                <p:cNvSpPr/>
                <p:nvPr/>
              </p:nvSpPr>
              <p:spPr>
                <a:xfrm flipH="1">
                  <a:off x="7187710" y="4970145"/>
                  <a:ext cx="5059680" cy="762000"/>
                </a:xfrm>
                <a:prstGeom prst="homePlat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solidFill>
                      <a:schemeClr val="tx1"/>
                    </a:solidFill>
                  </a:endParaRPr>
                </a:p>
              </p:txBody>
            </p:sp>
            <p:sp>
              <p:nvSpPr>
                <p:cNvPr id="24" name="Rectangle 23">
                  <a:extLst>
                    <a:ext uri="{FF2B5EF4-FFF2-40B4-BE49-F238E27FC236}">
                      <a16:creationId xmlns:a16="http://schemas.microsoft.com/office/drawing/2014/main" id="{1BE56F0E-42FC-FEC2-020D-E8021D5E89FE}"/>
                    </a:ext>
                  </a:extLst>
                </p:cNvPr>
                <p:cNvSpPr/>
                <p:nvPr/>
              </p:nvSpPr>
              <p:spPr>
                <a:xfrm rot="2713408">
                  <a:off x="7243038" y="5123319"/>
                  <a:ext cx="546866" cy="4579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solidFill>
                      <a:schemeClr val="tx1"/>
                    </a:solidFill>
                  </a:endParaRPr>
                </a:p>
              </p:txBody>
            </p:sp>
          </p:grpSp>
          <p:sp>
            <p:nvSpPr>
              <p:cNvPr id="22" name="TextBox 16">
                <a:extLst>
                  <a:ext uri="{FF2B5EF4-FFF2-40B4-BE49-F238E27FC236}">
                    <a16:creationId xmlns:a16="http://schemas.microsoft.com/office/drawing/2014/main" id="{78C87147-A691-4A45-39FF-BC6F1746D842}"/>
                  </a:ext>
                </a:extLst>
              </p:cNvPr>
              <p:cNvSpPr txBox="1"/>
              <p:nvPr/>
            </p:nvSpPr>
            <p:spPr>
              <a:xfrm>
                <a:off x="8040900" y="5044470"/>
                <a:ext cx="4144155" cy="646331"/>
              </a:xfrm>
              <a:prstGeom prst="rect">
                <a:avLst/>
              </a:prstGeom>
              <a:grp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800" dirty="0">
                    <a:latin typeface="+mn-lt"/>
                  </a:rPr>
                  <a:t>Utilize all tools to minimize all known genetic abnormalities</a:t>
                </a:r>
              </a:p>
            </p:txBody>
          </p:sp>
        </p:grpSp>
        <p:pic>
          <p:nvPicPr>
            <p:cNvPr id="20" name="Picture 19" descr="A blue check mark on a black background&#10;&#10;Description automatically generated">
              <a:extLst>
                <a:ext uri="{FF2B5EF4-FFF2-40B4-BE49-F238E27FC236}">
                  <a16:creationId xmlns:a16="http://schemas.microsoft.com/office/drawing/2014/main" id="{DEEE7124-A5EC-F969-0D23-2F58D389C02F}"/>
                </a:ext>
              </a:extLst>
            </p:cNvPr>
            <p:cNvPicPr>
              <a:picLocks noChangeAspect="1"/>
            </p:cNvPicPr>
            <p:nvPr/>
          </p:nvPicPr>
          <p:blipFill>
            <a:blip r:embed="rId2">
              <a:duotone>
                <a:schemeClr val="accent3">
                  <a:shade val="45000"/>
                  <a:satMod val="135000"/>
                </a:schemeClr>
                <a:prstClr val="white"/>
              </a:duotone>
            </a:blip>
            <a:stretch>
              <a:fillRect/>
            </a:stretch>
          </p:blipFill>
          <p:spPr>
            <a:xfrm>
              <a:off x="4195570" y="3509200"/>
              <a:ext cx="1245009" cy="1245009"/>
            </a:xfrm>
            <a:prstGeom prst="rect">
              <a:avLst/>
            </a:prstGeom>
            <a:grpFill/>
          </p:spPr>
        </p:pic>
      </p:grpSp>
      <p:grpSp>
        <p:nvGrpSpPr>
          <p:cNvPr id="6" name="Group 5">
            <a:extLst>
              <a:ext uri="{FF2B5EF4-FFF2-40B4-BE49-F238E27FC236}">
                <a16:creationId xmlns:a16="http://schemas.microsoft.com/office/drawing/2014/main" id="{1A59C277-3100-FF97-245D-FC288EE7F0F8}"/>
              </a:ext>
            </a:extLst>
          </p:cNvPr>
          <p:cNvGrpSpPr/>
          <p:nvPr/>
        </p:nvGrpSpPr>
        <p:grpSpPr>
          <a:xfrm>
            <a:off x="-21513" y="4669709"/>
            <a:ext cx="6426746" cy="1245009"/>
            <a:chOff x="-15618" y="1814713"/>
            <a:chExt cx="5421792" cy="1245009"/>
          </a:xfrm>
        </p:grpSpPr>
        <p:grpSp>
          <p:nvGrpSpPr>
            <p:cNvPr id="7" name="Group 6">
              <a:extLst>
                <a:ext uri="{FF2B5EF4-FFF2-40B4-BE49-F238E27FC236}">
                  <a16:creationId xmlns:a16="http://schemas.microsoft.com/office/drawing/2014/main" id="{D1257067-B5A7-BA68-6F65-745B72833D54}"/>
                </a:ext>
              </a:extLst>
            </p:cNvPr>
            <p:cNvGrpSpPr/>
            <p:nvPr/>
          </p:nvGrpSpPr>
          <p:grpSpPr>
            <a:xfrm flipH="1">
              <a:off x="-15618" y="1849756"/>
              <a:ext cx="5075297" cy="929537"/>
              <a:chOff x="7176135" y="4802608"/>
              <a:chExt cx="5075297" cy="929537"/>
            </a:xfrm>
          </p:grpSpPr>
          <p:grpSp>
            <p:nvGrpSpPr>
              <p:cNvPr id="9" name="Group 8">
                <a:extLst>
                  <a:ext uri="{FF2B5EF4-FFF2-40B4-BE49-F238E27FC236}">
                    <a16:creationId xmlns:a16="http://schemas.microsoft.com/office/drawing/2014/main" id="{9D221557-0A33-9DA0-D147-754CD91BEE7C}"/>
                  </a:ext>
                </a:extLst>
              </p:cNvPr>
              <p:cNvGrpSpPr/>
              <p:nvPr/>
            </p:nvGrpSpPr>
            <p:grpSpPr>
              <a:xfrm>
                <a:off x="7176135" y="4970145"/>
                <a:ext cx="5059680" cy="762000"/>
                <a:chOff x="7176135" y="4970145"/>
                <a:chExt cx="5059680" cy="762000"/>
              </a:xfrm>
            </p:grpSpPr>
            <p:sp>
              <p:nvSpPr>
                <p:cNvPr id="11" name="Arrow: Pentagon 10">
                  <a:extLst>
                    <a:ext uri="{FF2B5EF4-FFF2-40B4-BE49-F238E27FC236}">
                      <a16:creationId xmlns:a16="http://schemas.microsoft.com/office/drawing/2014/main" id="{5B8E2D2E-8031-4DF2-E50E-8D77DDA7D46C}"/>
                    </a:ext>
                  </a:extLst>
                </p:cNvPr>
                <p:cNvSpPr/>
                <p:nvPr/>
              </p:nvSpPr>
              <p:spPr>
                <a:xfrm flipH="1">
                  <a:off x="7176135" y="4970145"/>
                  <a:ext cx="5059680" cy="762000"/>
                </a:xfrm>
                <a:prstGeom prst="homePlate">
                  <a:avLst/>
                </a:prstGeom>
                <a:solidFill>
                  <a:schemeClr val="accent5">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2" name="Rectangle 11">
                  <a:extLst>
                    <a:ext uri="{FF2B5EF4-FFF2-40B4-BE49-F238E27FC236}">
                      <a16:creationId xmlns:a16="http://schemas.microsoft.com/office/drawing/2014/main" id="{7AA8A973-0051-442F-4FF4-B20D32CC4770}"/>
                    </a:ext>
                  </a:extLst>
                </p:cNvPr>
                <p:cNvSpPr/>
                <p:nvPr/>
              </p:nvSpPr>
              <p:spPr>
                <a:xfrm rot="2713408">
                  <a:off x="7218769" y="5136210"/>
                  <a:ext cx="566560" cy="446090"/>
                </a:xfrm>
                <a:prstGeom prst="rect">
                  <a:avLst/>
                </a:prstGeom>
                <a:solidFill>
                  <a:schemeClr val="accent5">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grpSp>
          <p:sp>
            <p:nvSpPr>
              <p:cNvPr id="10" name="TextBox 36">
                <a:extLst>
                  <a:ext uri="{FF2B5EF4-FFF2-40B4-BE49-F238E27FC236}">
                    <a16:creationId xmlns:a16="http://schemas.microsoft.com/office/drawing/2014/main" id="{6F9FF407-4551-3BDD-AAED-9A3AB456A8BE}"/>
                  </a:ext>
                </a:extLst>
              </p:cNvPr>
              <p:cNvSpPr txBox="1"/>
              <p:nvPr/>
            </p:nvSpPr>
            <p:spPr>
              <a:xfrm>
                <a:off x="8637644" y="4802608"/>
                <a:ext cx="3613788" cy="338554"/>
              </a:xfrm>
              <a:prstGeom prst="rect">
                <a:avLst/>
              </a:prstGeom>
              <a:solidFill>
                <a:schemeClr val="bg1"/>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600" b="1" dirty="0">
                    <a:solidFill>
                      <a:schemeClr val="tx2"/>
                    </a:solidFill>
                    <a:latin typeface="+mn-lt"/>
                  </a:rPr>
                  <a:t>Maternal Grand Sires</a:t>
                </a:r>
                <a:r>
                  <a:rPr lang="zh-CN" altLang="en-US" sz="1600" b="1" dirty="0">
                    <a:solidFill>
                      <a:schemeClr val="tx2"/>
                    </a:solidFill>
                    <a:latin typeface="+mn-lt"/>
                  </a:rPr>
                  <a:t>母系祖父牛选育标准</a:t>
                </a:r>
                <a:endParaRPr lang="en-US" sz="1600" b="1" dirty="0">
                  <a:solidFill>
                    <a:schemeClr val="tx2"/>
                  </a:solidFill>
                  <a:latin typeface="+mn-lt"/>
                </a:endParaRPr>
              </a:p>
            </p:txBody>
          </p:sp>
        </p:grpSp>
        <p:pic>
          <p:nvPicPr>
            <p:cNvPr id="8" name="Picture 7" descr="A blue check mark on a black background&#10;&#10;Description automatically generated">
              <a:extLst>
                <a:ext uri="{FF2B5EF4-FFF2-40B4-BE49-F238E27FC236}">
                  <a16:creationId xmlns:a16="http://schemas.microsoft.com/office/drawing/2014/main" id="{C5092772-FEF8-072B-0629-FB8180BB676E}"/>
                </a:ext>
              </a:extLst>
            </p:cNvPr>
            <p:cNvPicPr>
              <a:picLocks noChangeAspect="1"/>
            </p:cNvPicPr>
            <p:nvPr/>
          </p:nvPicPr>
          <p:blipFill>
            <a:blip r:embed="rId2">
              <a:duotone>
                <a:schemeClr val="accent3">
                  <a:shade val="45000"/>
                  <a:satMod val="135000"/>
                </a:schemeClr>
                <a:prstClr val="white"/>
              </a:duotone>
            </a:blip>
            <a:stretch>
              <a:fillRect/>
            </a:stretch>
          </p:blipFill>
          <p:spPr>
            <a:xfrm>
              <a:off x="4161165" y="1814713"/>
              <a:ext cx="1245009" cy="1245009"/>
            </a:xfrm>
            <a:prstGeom prst="rect">
              <a:avLst/>
            </a:prstGeom>
          </p:spPr>
        </p:pic>
      </p:grpSp>
      <p:grpSp>
        <p:nvGrpSpPr>
          <p:cNvPr id="37" name="Group 36">
            <a:extLst>
              <a:ext uri="{FF2B5EF4-FFF2-40B4-BE49-F238E27FC236}">
                <a16:creationId xmlns:a16="http://schemas.microsoft.com/office/drawing/2014/main" id="{C455807E-0816-D9C4-C3EA-3870CDB2A16C}"/>
              </a:ext>
            </a:extLst>
          </p:cNvPr>
          <p:cNvGrpSpPr/>
          <p:nvPr/>
        </p:nvGrpSpPr>
        <p:grpSpPr>
          <a:xfrm>
            <a:off x="-37787" y="5612991"/>
            <a:ext cx="6408360" cy="1245009"/>
            <a:chOff x="-2" y="1737627"/>
            <a:chExt cx="5442998" cy="1245009"/>
          </a:xfrm>
          <a:solidFill>
            <a:schemeClr val="accent1">
              <a:lumMod val="40000"/>
              <a:lumOff val="60000"/>
            </a:schemeClr>
          </a:solidFill>
        </p:grpSpPr>
        <p:grpSp>
          <p:nvGrpSpPr>
            <p:cNvPr id="38" name="Group 37">
              <a:extLst>
                <a:ext uri="{FF2B5EF4-FFF2-40B4-BE49-F238E27FC236}">
                  <a16:creationId xmlns:a16="http://schemas.microsoft.com/office/drawing/2014/main" id="{65A3E5BA-16D5-BB2B-7998-A32A3D0D710E}"/>
                </a:ext>
              </a:extLst>
            </p:cNvPr>
            <p:cNvGrpSpPr/>
            <p:nvPr/>
          </p:nvGrpSpPr>
          <p:grpSpPr>
            <a:xfrm flipH="1">
              <a:off x="-2" y="1863279"/>
              <a:ext cx="5059681" cy="916014"/>
              <a:chOff x="7176135" y="4816131"/>
              <a:chExt cx="5059681" cy="916014"/>
            </a:xfrm>
            <a:grpFill/>
          </p:grpSpPr>
          <p:grpSp>
            <p:nvGrpSpPr>
              <p:cNvPr id="40" name="Group 39">
                <a:extLst>
                  <a:ext uri="{FF2B5EF4-FFF2-40B4-BE49-F238E27FC236}">
                    <a16:creationId xmlns:a16="http://schemas.microsoft.com/office/drawing/2014/main" id="{08F6E671-49B1-A716-672A-441C67456712}"/>
                  </a:ext>
                </a:extLst>
              </p:cNvPr>
              <p:cNvGrpSpPr/>
              <p:nvPr/>
            </p:nvGrpSpPr>
            <p:grpSpPr>
              <a:xfrm>
                <a:off x="7176135" y="4970145"/>
                <a:ext cx="5059680" cy="762000"/>
                <a:chOff x="7176135" y="4970145"/>
                <a:chExt cx="5059680" cy="762000"/>
              </a:xfrm>
              <a:grpFill/>
            </p:grpSpPr>
            <p:sp>
              <p:nvSpPr>
                <p:cNvPr id="42" name="Arrow: Pentagon 41">
                  <a:extLst>
                    <a:ext uri="{FF2B5EF4-FFF2-40B4-BE49-F238E27FC236}">
                      <a16:creationId xmlns:a16="http://schemas.microsoft.com/office/drawing/2014/main" id="{A9631A53-CB8E-1DC5-E192-267772A2BC86}"/>
                    </a:ext>
                  </a:extLst>
                </p:cNvPr>
                <p:cNvSpPr/>
                <p:nvPr/>
              </p:nvSpPr>
              <p:spPr>
                <a:xfrm flipH="1">
                  <a:off x="7176135" y="4970145"/>
                  <a:ext cx="5059680" cy="762000"/>
                </a:xfrm>
                <a:prstGeom prst="homePlat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solidFill>
                      <a:schemeClr val="tx1"/>
                    </a:solidFill>
                  </a:endParaRPr>
                </a:p>
              </p:txBody>
            </p:sp>
            <p:sp>
              <p:nvSpPr>
                <p:cNvPr id="43" name="Rectangle 42">
                  <a:extLst>
                    <a:ext uri="{FF2B5EF4-FFF2-40B4-BE49-F238E27FC236}">
                      <a16:creationId xmlns:a16="http://schemas.microsoft.com/office/drawing/2014/main" id="{DC7889FA-63DD-15AA-7397-B13BB70C3B3E}"/>
                    </a:ext>
                  </a:extLst>
                </p:cNvPr>
                <p:cNvSpPr/>
                <p:nvPr/>
              </p:nvSpPr>
              <p:spPr>
                <a:xfrm rot="2713408">
                  <a:off x="7232534" y="5121901"/>
                  <a:ext cx="536610" cy="45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solidFill>
                      <a:schemeClr val="tx1"/>
                    </a:solidFill>
                  </a:endParaRPr>
                </a:p>
              </p:txBody>
            </p:sp>
          </p:grpSp>
          <p:sp>
            <p:nvSpPr>
              <p:cNvPr id="41" name="TextBox 36">
                <a:extLst>
                  <a:ext uri="{FF2B5EF4-FFF2-40B4-BE49-F238E27FC236}">
                    <a16:creationId xmlns:a16="http://schemas.microsoft.com/office/drawing/2014/main" id="{FE56FC56-A6BE-64D4-0D14-D459C3453149}"/>
                  </a:ext>
                </a:extLst>
              </p:cNvPr>
              <p:cNvSpPr txBox="1"/>
              <p:nvPr/>
            </p:nvSpPr>
            <p:spPr>
              <a:xfrm>
                <a:off x="8643147" y="4816131"/>
                <a:ext cx="3592669" cy="338554"/>
              </a:xfrm>
              <a:prstGeom prst="rect">
                <a:avLst/>
              </a:prstGeom>
              <a:grp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600" b="1" dirty="0">
                    <a:latin typeface="+mn-lt"/>
                  </a:rPr>
                  <a:t>Potential Bull Dams</a:t>
                </a:r>
                <a:r>
                  <a:rPr lang="zh-CN" altLang="en-US" sz="1600" b="1" dirty="0">
                    <a:latin typeface="+mn-lt"/>
                  </a:rPr>
                  <a:t>潜在种公牛母系</a:t>
                </a:r>
                <a:endParaRPr lang="en-US" sz="1600" b="1" dirty="0">
                  <a:latin typeface="+mn-lt"/>
                </a:endParaRPr>
              </a:p>
            </p:txBody>
          </p:sp>
        </p:grpSp>
        <p:pic>
          <p:nvPicPr>
            <p:cNvPr id="39" name="Picture 38" descr="A blue check mark on a black background&#10;&#10;Description automatically generated">
              <a:extLst>
                <a:ext uri="{FF2B5EF4-FFF2-40B4-BE49-F238E27FC236}">
                  <a16:creationId xmlns:a16="http://schemas.microsoft.com/office/drawing/2014/main" id="{56F30821-9878-68EF-65A2-BBE2671FB4B7}"/>
                </a:ext>
              </a:extLst>
            </p:cNvPr>
            <p:cNvPicPr>
              <a:picLocks noChangeAspect="1"/>
            </p:cNvPicPr>
            <p:nvPr/>
          </p:nvPicPr>
          <p:blipFill>
            <a:blip r:embed="rId2">
              <a:duotone>
                <a:schemeClr val="accent3">
                  <a:shade val="45000"/>
                  <a:satMod val="135000"/>
                </a:schemeClr>
                <a:prstClr val="white"/>
              </a:duotone>
            </a:blip>
            <a:stretch>
              <a:fillRect/>
            </a:stretch>
          </p:blipFill>
          <p:spPr>
            <a:xfrm>
              <a:off x="4197987" y="1737627"/>
              <a:ext cx="1245009" cy="1245009"/>
            </a:xfrm>
            <a:prstGeom prst="rect">
              <a:avLst/>
            </a:prstGeom>
            <a:grpFill/>
          </p:spPr>
        </p:pic>
      </p:grpSp>
      <p:sp>
        <p:nvSpPr>
          <p:cNvPr id="44" name="TextBox 11">
            <a:extLst>
              <a:ext uri="{FF2B5EF4-FFF2-40B4-BE49-F238E27FC236}">
                <a16:creationId xmlns:a16="http://schemas.microsoft.com/office/drawing/2014/main" id="{BA0209D6-D70F-A728-4446-4A394300F7AF}"/>
              </a:ext>
            </a:extLst>
          </p:cNvPr>
          <p:cNvSpPr txBox="1"/>
          <p:nvPr/>
        </p:nvSpPr>
        <p:spPr>
          <a:xfrm flipH="1">
            <a:off x="-216280" y="661326"/>
            <a:ext cx="5898830" cy="523220"/>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0053" lvl="1"/>
            <a:r>
              <a:rPr lang="en-US" sz="1400" dirty="0">
                <a:solidFill>
                  <a:schemeClr val="bg1"/>
                </a:solidFill>
                <a:latin typeface="+mn-lt"/>
              </a:rPr>
              <a:t>- Utilize top 50 sires for </a:t>
            </a:r>
            <a:r>
              <a:rPr lang="en-US" sz="1400" dirty="0" err="1">
                <a:solidFill>
                  <a:schemeClr val="bg1"/>
                </a:solidFill>
                <a:latin typeface="+mn-lt"/>
              </a:rPr>
              <a:t>GrazePRO</a:t>
            </a:r>
            <a:r>
              <a:rPr lang="en-US" sz="1400" dirty="0">
                <a:solidFill>
                  <a:schemeClr val="bg1"/>
                </a:solidFill>
                <a:latin typeface="+mn-lt"/>
              </a:rPr>
              <a:t>, Polled (emphasize PP), Slick</a:t>
            </a:r>
            <a:endParaRPr lang="en-US" sz="1400" strike="sngStrike" dirty="0">
              <a:solidFill>
                <a:schemeClr val="bg1"/>
              </a:solidFill>
              <a:latin typeface="+mn-lt"/>
            </a:endParaRPr>
          </a:p>
          <a:p>
            <a:pPr marL="300053" lvl="1"/>
            <a:r>
              <a:rPr lang="en-US" sz="1400" dirty="0">
                <a:solidFill>
                  <a:schemeClr val="bg1"/>
                </a:solidFill>
                <a:latin typeface="+mn-lt"/>
              </a:rPr>
              <a:t>- Optimize Pedigree Variety (minimize full sibs)</a:t>
            </a:r>
          </a:p>
        </p:txBody>
      </p:sp>
      <p:grpSp>
        <p:nvGrpSpPr>
          <p:cNvPr id="46" name="Group 45">
            <a:extLst>
              <a:ext uri="{FF2B5EF4-FFF2-40B4-BE49-F238E27FC236}">
                <a16:creationId xmlns:a16="http://schemas.microsoft.com/office/drawing/2014/main" id="{D78B8D6A-9F4A-9D01-8079-C03186958C40}"/>
              </a:ext>
            </a:extLst>
          </p:cNvPr>
          <p:cNvGrpSpPr/>
          <p:nvPr/>
        </p:nvGrpSpPr>
        <p:grpSpPr>
          <a:xfrm>
            <a:off x="-118056" y="2187012"/>
            <a:ext cx="6524094" cy="1435177"/>
            <a:chOff x="-118017" y="2534078"/>
            <a:chExt cx="5526014" cy="1435177"/>
          </a:xfrm>
        </p:grpSpPr>
        <p:grpSp>
          <p:nvGrpSpPr>
            <p:cNvPr id="5" name="Group 4">
              <a:extLst>
                <a:ext uri="{FF2B5EF4-FFF2-40B4-BE49-F238E27FC236}">
                  <a16:creationId xmlns:a16="http://schemas.microsoft.com/office/drawing/2014/main" id="{034D0EC5-A118-2F90-94AF-ED2D92F522D5}"/>
                </a:ext>
              </a:extLst>
            </p:cNvPr>
            <p:cNvGrpSpPr/>
            <p:nvPr/>
          </p:nvGrpSpPr>
          <p:grpSpPr>
            <a:xfrm>
              <a:off x="-15615" y="2534078"/>
              <a:ext cx="5423612" cy="1435177"/>
              <a:chOff x="12559" y="3348921"/>
              <a:chExt cx="5423612" cy="1435177"/>
            </a:xfrm>
          </p:grpSpPr>
          <p:grpSp>
            <p:nvGrpSpPr>
              <p:cNvPr id="13" name="Group 12">
                <a:extLst>
                  <a:ext uri="{FF2B5EF4-FFF2-40B4-BE49-F238E27FC236}">
                    <a16:creationId xmlns:a16="http://schemas.microsoft.com/office/drawing/2014/main" id="{4A2453B6-5471-45C6-D7B9-8F1F00C9B6F2}"/>
                  </a:ext>
                </a:extLst>
              </p:cNvPr>
              <p:cNvGrpSpPr/>
              <p:nvPr/>
            </p:nvGrpSpPr>
            <p:grpSpPr>
              <a:xfrm flipH="1">
                <a:off x="12559" y="3348921"/>
                <a:ext cx="5059680" cy="1183129"/>
                <a:chOff x="7187710" y="4549016"/>
                <a:chExt cx="5059680" cy="1183129"/>
              </a:xfrm>
            </p:grpSpPr>
            <p:grpSp>
              <p:nvGrpSpPr>
                <p:cNvPr id="15" name="Group 14">
                  <a:extLst>
                    <a:ext uri="{FF2B5EF4-FFF2-40B4-BE49-F238E27FC236}">
                      <a16:creationId xmlns:a16="http://schemas.microsoft.com/office/drawing/2014/main" id="{43C7A5F7-26D5-F435-4146-015C1BD66CB0}"/>
                    </a:ext>
                  </a:extLst>
                </p:cNvPr>
                <p:cNvGrpSpPr/>
                <p:nvPr/>
              </p:nvGrpSpPr>
              <p:grpSpPr>
                <a:xfrm>
                  <a:off x="7187710" y="4970145"/>
                  <a:ext cx="5059680" cy="762000"/>
                  <a:chOff x="7187710" y="4970145"/>
                  <a:chExt cx="5059680" cy="762000"/>
                </a:xfrm>
              </p:grpSpPr>
              <p:sp>
                <p:nvSpPr>
                  <p:cNvPr id="17" name="Arrow: Pentagon 16">
                    <a:extLst>
                      <a:ext uri="{FF2B5EF4-FFF2-40B4-BE49-F238E27FC236}">
                        <a16:creationId xmlns:a16="http://schemas.microsoft.com/office/drawing/2014/main" id="{A1B0DD01-930C-84B5-C4C7-8B2414B08518}"/>
                      </a:ext>
                    </a:extLst>
                  </p:cNvPr>
                  <p:cNvSpPr/>
                  <p:nvPr/>
                </p:nvSpPr>
                <p:spPr>
                  <a:xfrm flipH="1">
                    <a:off x="7187710" y="4970145"/>
                    <a:ext cx="5059680" cy="762000"/>
                  </a:xfrm>
                  <a:prstGeom prst="homePlate">
                    <a:avLst/>
                  </a:prstGeom>
                  <a:solidFill>
                    <a:schemeClr val="accent5">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8" name="Rectangle 17">
                    <a:extLst>
                      <a:ext uri="{FF2B5EF4-FFF2-40B4-BE49-F238E27FC236}">
                        <a16:creationId xmlns:a16="http://schemas.microsoft.com/office/drawing/2014/main" id="{AE2578D6-43BD-B3C1-0276-0C171B70D204}"/>
                      </a:ext>
                    </a:extLst>
                  </p:cNvPr>
                  <p:cNvSpPr/>
                  <p:nvPr/>
                </p:nvSpPr>
                <p:spPr>
                  <a:xfrm rot="2713408">
                    <a:off x="7245301" y="5118306"/>
                    <a:ext cx="547084" cy="459423"/>
                  </a:xfrm>
                  <a:prstGeom prst="rect">
                    <a:avLst/>
                  </a:prstGeom>
                  <a:solidFill>
                    <a:schemeClr val="accent5">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grpSp>
            <p:sp>
              <p:nvSpPr>
                <p:cNvPr id="16" name="TextBox 29">
                  <a:extLst>
                    <a:ext uri="{FF2B5EF4-FFF2-40B4-BE49-F238E27FC236}">
                      <a16:creationId xmlns:a16="http://schemas.microsoft.com/office/drawing/2014/main" id="{64B33A11-44D0-10B0-3E18-4F72E4B61901}"/>
                    </a:ext>
                  </a:extLst>
                </p:cNvPr>
                <p:cNvSpPr txBox="1"/>
                <p:nvPr/>
              </p:nvSpPr>
              <p:spPr>
                <a:xfrm>
                  <a:off x="8497233" y="4549016"/>
                  <a:ext cx="3749482" cy="584775"/>
                </a:xfrm>
                <a:prstGeom prst="rect">
                  <a:avLst/>
                </a:prstGeom>
                <a:solidFill>
                  <a:schemeClr val="bg1"/>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600" b="1" dirty="0">
                      <a:solidFill>
                        <a:schemeClr val="tx2"/>
                      </a:solidFill>
                      <a:latin typeface="+mn-lt"/>
                    </a:rPr>
                    <a:t>Create opportunities to excel in HHP$</a:t>
                  </a:r>
                </a:p>
                <a:p>
                  <a:r>
                    <a:rPr lang="zh-CN" altLang="en-US" sz="1600" b="1" dirty="0">
                      <a:solidFill>
                        <a:schemeClr val="tx2"/>
                      </a:solidFill>
                    </a:rPr>
                    <a:t>创造机会突出</a:t>
                  </a:r>
                  <a:r>
                    <a:rPr lang="en-US" altLang="zh-CN" sz="1600" b="1" dirty="0">
                      <a:solidFill>
                        <a:schemeClr val="tx2"/>
                      </a:solidFill>
                    </a:rPr>
                    <a:t>HHP$</a:t>
                  </a:r>
                  <a:r>
                    <a:rPr lang="zh-CN" altLang="en-US" sz="1600" b="1" dirty="0">
                      <a:solidFill>
                        <a:schemeClr val="tx2"/>
                      </a:solidFill>
                    </a:rPr>
                    <a:t>（健康收益指数）的表现</a:t>
                  </a:r>
                  <a:endParaRPr lang="en-US" sz="1600" b="1" dirty="0">
                    <a:solidFill>
                      <a:schemeClr val="tx2"/>
                    </a:solidFill>
                    <a:latin typeface="+mn-lt"/>
                  </a:endParaRPr>
                </a:p>
              </p:txBody>
            </p:sp>
          </p:grpSp>
          <p:pic>
            <p:nvPicPr>
              <p:cNvPr id="14" name="Picture 13" descr="A blue check mark on a black background&#10;&#10;Description automatically generated">
                <a:extLst>
                  <a:ext uri="{FF2B5EF4-FFF2-40B4-BE49-F238E27FC236}">
                    <a16:creationId xmlns:a16="http://schemas.microsoft.com/office/drawing/2014/main" id="{C5E35C52-E279-9FD9-0988-747DADF6F8A5}"/>
                  </a:ext>
                </a:extLst>
              </p:cNvPr>
              <p:cNvPicPr>
                <a:picLocks noChangeAspect="1"/>
              </p:cNvPicPr>
              <p:nvPr/>
            </p:nvPicPr>
            <p:blipFill>
              <a:blip r:embed="rId2">
                <a:duotone>
                  <a:schemeClr val="accent3">
                    <a:shade val="45000"/>
                    <a:satMod val="135000"/>
                  </a:schemeClr>
                  <a:prstClr val="white"/>
                </a:duotone>
              </a:blip>
              <a:stretch>
                <a:fillRect/>
              </a:stretch>
            </p:blipFill>
            <p:spPr>
              <a:xfrm>
                <a:off x="4191162" y="3539089"/>
                <a:ext cx="1245009" cy="1245009"/>
              </a:xfrm>
              <a:prstGeom prst="rect">
                <a:avLst/>
              </a:prstGeom>
            </p:spPr>
          </p:pic>
        </p:grpSp>
        <p:sp>
          <p:nvSpPr>
            <p:cNvPr id="45" name="TextBox 11">
              <a:extLst>
                <a:ext uri="{FF2B5EF4-FFF2-40B4-BE49-F238E27FC236}">
                  <a16:creationId xmlns:a16="http://schemas.microsoft.com/office/drawing/2014/main" id="{A4E9E3DF-74D6-4D67-9EB3-B4C409265B8F}"/>
                </a:ext>
              </a:extLst>
            </p:cNvPr>
            <p:cNvSpPr txBox="1"/>
            <p:nvPr/>
          </p:nvSpPr>
          <p:spPr>
            <a:xfrm flipH="1">
              <a:off x="-118017" y="3168771"/>
              <a:ext cx="4492537" cy="523220"/>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0053" lvl="1"/>
              <a:r>
                <a:rPr lang="en-US" sz="1400" dirty="0">
                  <a:solidFill>
                    <a:schemeClr val="bg1"/>
                  </a:solidFill>
                  <a:latin typeface="+mn-lt"/>
                </a:rPr>
                <a:t>Emphasize Z Lame, Z CW$, LIV and proper teat length</a:t>
              </a:r>
            </a:p>
            <a:p>
              <a:pPr marL="300053" lvl="1"/>
              <a:r>
                <a:rPr lang="zh-CN" altLang="en-US" sz="1400" dirty="0">
                  <a:solidFill>
                    <a:schemeClr val="bg1"/>
                  </a:solidFill>
                  <a:latin typeface="+mn-lt"/>
                </a:rPr>
                <a:t>突出肢蹄健康、产犊难易度、长寿性和理想乳头长度</a:t>
              </a:r>
              <a:endParaRPr lang="en-US" sz="1400" dirty="0">
                <a:solidFill>
                  <a:schemeClr val="bg1"/>
                </a:solidFill>
                <a:latin typeface="+mn-lt"/>
              </a:endParaRPr>
            </a:p>
          </p:txBody>
        </p:sp>
      </p:grpSp>
      <p:grpSp>
        <p:nvGrpSpPr>
          <p:cNvPr id="48" name="Group 47">
            <a:extLst>
              <a:ext uri="{FF2B5EF4-FFF2-40B4-BE49-F238E27FC236}">
                <a16:creationId xmlns:a16="http://schemas.microsoft.com/office/drawing/2014/main" id="{43314EC7-4612-0C39-485C-0DB5DBAC872E}"/>
              </a:ext>
            </a:extLst>
          </p:cNvPr>
          <p:cNvGrpSpPr/>
          <p:nvPr/>
        </p:nvGrpSpPr>
        <p:grpSpPr>
          <a:xfrm>
            <a:off x="-1359" y="3440683"/>
            <a:ext cx="6371932" cy="1257769"/>
            <a:chOff x="1" y="3726100"/>
            <a:chExt cx="5398389" cy="1257769"/>
          </a:xfrm>
        </p:grpSpPr>
        <p:grpSp>
          <p:nvGrpSpPr>
            <p:cNvPr id="2" name="Group 1">
              <a:extLst>
                <a:ext uri="{FF2B5EF4-FFF2-40B4-BE49-F238E27FC236}">
                  <a16:creationId xmlns:a16="http://schemas.microsoft.com/office/drawing/2014/main" id="{285E0E43-BFA6-C1AB-97FC-C5AB8F7CBDA7}"/>
                </a:ext>
              </a:extLst>
            </p:cNvPr>
            <p:cNvGrpSpPr/>
            <p:nvPr/>
          </p:nvGrpSpPr>
          <p:grpSpPr>
            <a:xfrm>
              <a:off x="1" y="3726100"/>
              <a:ext cx="5398389" cy="1257769"/>
              <a:chOff x="-1" y="1722009"/>
              <a:chExt cx="5398389" cy="1257769"/>
            </a:xfrm>
          </p:grpSpPr>
          <p:grpSp>
            <p:nvGrpSpPr>
              <p:cNvPr id="31" name="Group 30">
                <a:extLst>
                  <a:ext uri="{FF2B5EF4-FFF2-40B4-BE49-F238E27FC236}">
                    <a16:creationId xmlns:a16="http://schemas.microsoft.com/office/drawing/2014/main" id="{C3AF4B93-5DEC-CC95-C368-58F3B8CCBE99}"/>
                  </a:ext>
                </a:extLst>
              </p:cNvPr>
              <p:cNvGrpSpPr/>
              <p:nvPr/>
            </p:nvGrpSpPr>
            <p:grpSpPr>
              <a:xfrm flipH="1">
                <a:off x="-1" y="1722009"/>
                <a:ext cx="5059680" cy="1057284"/>
                <a:chOff x="7176135" y="4674861"/>
                <a:chExt cx="5059680" cy="1057284"/>
              </a:xfrm>
            </p:grpSpPr>
            <p:grpSp>
              <p:nvGrpSpPr>
                <p:cNvPr id="33" name="Group 32">
                  <a:extLst>
                    <a:ext uri="{FF2B5EF4-FFF2-40B4-BE49-F238E27FC236}">
                      <a16:creationId xmlns:a16="http://schemas.microsoft.com/office/drawing/2014/main" id="{F0442011-F740-399F-6243-384BBF64AFC8}"/>
                    </a:ext>
                  </a:extLst>
                </p:cNvPr>
                <p:cNvGrpSpPr/>
                <p:nvPr/>
              </p:nvGrpSpPr>
              <p:grpSpPr>
                <a:xfrm>
                  <a:off x="7176135" y="4970145"/>
                  <a:ext cx="5059680" cy="762000"/>
                  <a:chOff x="7176135" y="4970145"/>
                  <a:chExt cx="5059680" cy="762000"/>
                </a:xfrm>
              </p:grpSpPr>
              <p:sp>
                <p:nvSpPr>
                  <p:cNvPr id="35" name="Arrow: Pentagon 34">
                    <a:extLst>
                      <a:ext uri="{FF2B5EF4-FFF2-40B4-BE49-F238E27FC236}">
                        <a16:creationId xmlns:a16="http://schemas.microsoft.com/office/drawing/2014/main" id="{43A5572A-3BF9-7D29-50A2-E47E0CF10E9F}"/>
                      </a:ext>
                    </a:extLst>
                  </p:cNvPr>
                  <p:cNvSpPr/>
                  <p:nvPr/>
                </p:nvSpPr>
                <p:spPr>
                  <a:xfrm flipH="1">
                    <a:off x="7176135" y="4970145"/>
                    <a:ext cx="5059680" cy="762000"/>
                  </a:xfrm>
                  <a:prstGeom prst="homePlate">
                    <a:avLst/>
                  </a:prstGeom>
                  <a:solidFill>
                    <a:schemeClr val="accent5">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36" name="Rectangle 35">
                    <a:extLst>
                      <a:ext uri="{FF2B5EF4-FFF2-40B4-BE49-F238E27FC236}">
                        <a16:creationId xmlns:a16="http://schemas.microsoft.com/office/drawing/2014/main" id="{FDF74987-627C-D7B7-9558-B3E5CC002530}"/>
                      </a:ext>
                    </a:extLst>
                  </p:cNvPr>
                  <p:cNvSpPr/>
                  <p:nvPr/>
                </p:nvSpPr>
                <p:spPr>
                  <a:xfrm rot="2713408">
                    <a:off x="7237532" y="5120565"/>
                    <a:ext cx="550338" cy="464011"/>
                  </a:xfrm>
                  <a:prstGeom prst="rect">
                    <a:avLst/>
                  </a:prstGeom>
                  <a:solidFill>
                    <a:schemeClr val="accent5">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grpSp>
            <p:sp>
              <p:nvSpPr>
                <p:cNvPr id="34" name="TextBox 6">
                  <a:extLst>
                    <a:ext uri="{FF2B5EF4-FFF2-40B4-BE49-F238E27FC236}">
                      <a16:creationId xmlns:a16="http://schemas.microsoft.com/office/drawing/2014/main" id="{54BD53CA-AEE6-8E56-2620-5B4F974B590A}"/>
                    </a:ext>
                  </a:extLst>
                </p:cNvPr>
                <p:cNvSpPr txBox="1"/>
                <p:nvPr/>
              </p:nvSpPr>
              <p:spPr>
                <a:xfrm>
                  <a:off x="9201285" y="4674861"/>
                  <a:ext cx="3004981" cy="523220"/>
                </a:xfrm>
                <a:prstGeom prst="rect">
                  <a:avLst/>
                </a:prstGeom>
                <a:solidFill>
                  <a:schemeClr val="bg1"/>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400" b="1" dirty="0">
                      <a:solidFill>
                        <a:schemeClr val="tx2"/>
                      </a:solidFill>
                      <a:latin typeface="+mn-lt"/>
                    </a:rPr>
                    <a:t>Service Sires (in priority order) </a:t>
                  </a:r>
                </a:p>
                <a:p>
                  <a:r>
                    <a:rPr lang="zh-CN" altLang="en-US" sz="1400" b="1" dirty="0">
                      <a:solidFill>
                        <a:schemeClr val="tx2"/>
                      </a:solidFill>
                    </a:rPr>
                    <a:t>种公牛优选方案（按优先级排序）</a:t>
                  </a:r>
                  <a:endParaRPr lang="en-US" sz="1400" b="1" dirty="0">
                    <a:solidFill>
                      <a:schemeClr val="tx2"/>
                    </a:solidFill>
                    <a:latin typeface="+mn-lt"/>
                  </a:endParaRPr>
                </a:p>
              </p:txBody>
            </p:sp>
          </p:grpSp>
          <p:pic>
            <p:nvPicPr>
              <p:cNvPr id="32" name="Picture 31" descr="A blue check mark on a black background&#10;&#10;Description automatically generated">
                <a:extLst>
                  <a:ext uri="{FF2B5EF4-FFF2-40B4-BE49-F238E27FC236}">
                    <a16:creationId xmlns:a16="http://schemas.microsoft.com/office/drawing/2014/main" id="{2061C679-AC2F-A26F-5A7A-3E388CFE70A3}"/>
                  </a:ext>
                </a:extLst>
              </p:cNvPr>
              <p:cNvPicPr>
                <a:picLocks noChangeAspect="1"/>
              </p:cNvPicPr>
              <p:nvPr/>
            </p:nvPicPr>
            <p:blipFill>
              <a:blip r:embed="rId2">
                <a:duotone>
                  <a:schemeClr val="accent3">
                    <a:shade val="45000"/>
                    <a:satMod val="135000"/>
                  </a:schemeClr>
                  <a:prstClr val="white"/>
                </a:duotone>
              </a:blip>
              <a:stretch>
                <a:fillRect/>
              </a:stretch>
            </p:blipFill>
            <p:spPr>
              <a:xfrm>
                <a:off x="4153379" y="1734769"/>
                <a:ext cx="1245009" cy="1245009"/>
              </a:xfrm>
              <a:prstGeom prst="rect">
                <a:avLst/>
              </a:prstGeom>
            </p:spPr>
          </p:pic>
        </p:grpSp>
        <p:sp>
          <p:nvSpPr>
            <p:cNvPr id="47" name="TextBox 11">
              <a:extLst>
                <a:ext uri="{FF2B5EF4-FFF2-40B4-BE49-F238E27FC236}">
                  <a16:creationId xmlns:a16="http://schemas.microsoft.com/office/drawing/2014/main" id="{2466E59A-D41B-E1F1-507C-3EE322868544}"/>
                </a:ext>
              </a:extLst>
            </p:cNvPr>
            <p:cNvSpPr txBox="1"/>
            <p:nvPr/>
          </p:nvSpPr>
          <p:spPr>
            <a:xfrm flipH="1">
              <a:off x="4233" y="4218548"/>
              <a:ext cx="4396677" cy="738664"/>
            </a:xfrm>
            <a:prstGeom prst="rect">
              <a:avLst/>
            </a:prstGeom>
            <a:solidFill>
              <a:schemeClr val="accent1">
                <a:lumMod val="40000"/>
                <a:lumOff val="60000"/>
              </a:schemeClr>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0053" lvl="1"/>
              <a:r>
                <a:rPr lang="en-US" sz="1400" dirty="0">
                  <a:latin typeface="+mn-lt"/>
                </a:rPr>
                <a:t>Among top 100 – SSI$, HHP$, TPI, DWP$, NM$</a:t>
              </a:r>
            </a:p>
            <a:p>
              <a:pPr marL="300053" lvl="1"/>
              <a:r>
                <a:rPr lang="en-US" sz="1400" i="1" dirty="0">
                  <a:latin typeface="+mn-lt"/>
                </a:rPr>
                <a:t>When known, place additional emphasis on </a:t>
              </a:r>
              <a:r>
                <a:rPr lang="en-US" sz="1400" i="1" dirty="0" err="1">
                  <a:latin typeface="+mn-lt"/>
                </a:rPr>
                <a:t>Z_Lame</a:t>
              </a:r>
              <a:r>
                <a:rPr lang="en-US" sz="1400" i="1" dirty="0">
                  <a:latin typeface="+mn-lt"/>
                </a:rPr>
                <a:t>, Z_CW$, LIV</a:t>
              </a:r>
            </a:p>
          </p:txBody>
        </p:sp>
      </p:grpSp>
      <p:sp>
        <p:nvSpPr>
          <p:cNvPr id="49" name="TextBox 11">
            <a:extLst>
              <a:ext uri="{FF2B5EF4-FFF2-40B4-BE49-F238E27FC236}">
                <a16:creationId xmlns:a16="http://schemas.microsoft.com/office/drawing/2014/main" id="{0CA217F1-62BD-FB8B-42A1-7E69AEDBDE25}"/>
              </a:ext>
            </a:extLst>
          </p:cNvPr>
          <p:cNvSpPr txBox="1"/>
          <p:nvPr/>
        </p:nvSpPr>
        <p:spPr>
          <a:xfrm flipH="1">
            <a:off x="-347612" y="5014455"/>
            <a:ext cx="5889043" cy="523220"/>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0053" lvl="1"/>
            <a:r>
              <a:rPr lang="en-US" sz="1400" dirty="0">
                <a:solidFill>
                  <a:schemeClr val="bg1"/>
                </a:solidFill>
                <a:latin typeface="+mn-lt"/>
              </a:rPr>
              <a:t>MGS HHP$, TPI, NM$, or other leading domestic or international index greater than average of Active AI sires, Proven and Genomic</a:t>
            </a:r>
            <a:endParaRPr lang="en-US" sz="1400" i="1" dirty="0">
              <a:solidFill>
                <a:schemeClr val="bg1"/>
              </a:solidFill>
              <a:latin typeface="+mn-lt"/>
            </a:endParaRPr>
          </a:p>
        </p:txBody>
      </p:sp>
      <p:sp>
        <p:nvSpPr>
          <p:cNvPr id="50" name="TextBox 11">
            <a:extLst>
              <a:ext uri="{FF2B5EF4-FFF2-40B4-BE49-F238E27FC236}">
                <a16:creationId xmlns:a16="http://schemas.microsoft.com/office/drawing/2014/main" id="{D6A5EBE3-3ACC-BAAF-50AF-DCB897D100D5}"/>
              </a:ext>
            </a:extLst>
          </p:cNvPr>
          <p:cNvSpPr txBox="1"/>
          <p:nvPr/>
        </p:nvSpPr>
        <p:spPr>
          <a:xfrm flipH="1">
            <a:off x="-225805" y="6015535"/>
            <a:ext cx="5680008" cy="67710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0053" lvl="1"/>
            <a:r>
              <a:rPr lang="en-US" sz="1400" dirty="0">
                <a:latin typeface="+mn-lt"/>
              </a:rPr>
              <a:t>Among the top HHP$, TPI,  NM$, SSI$, and HHP$ Females</a:t>
            </a:r>
          </a:p>
          <a:p>
            <a:pPr marL="300053" lvl="1"/>
            <a:r>
              <a:rPr lang="zh-CN" altLang="en-US" b="1" dirty="0"/>
              <a:t>从</a:t>
            </a:r>
            <a:r>
              <a:rPr lang="en-US" altLang="zh-CN" b="1" dirty="0"/>
              <a:t>HHP$</a:t>
            </a:r>
            <a:r>
              <a:rPr lang="zh-CN" altLang="en-US" b="1" dirty="0"/>
              <a:t>（健康收益指数）、</a:t>
            </a:r>
            <a:r>
              <a:rPr lang="en-US" altLang="zh-CN" b="1" dirty="0"/>
              <a:t>TPI</a:t>
            </a:r>
            <a:r>
              <a:rPr lang="zh-CN" altLang="en-US" b="1" dirty="0"/>
              <a:t>（综合性能指数）、</a:t>
            </a:r>
            <a:r>
              <a:rPr lang="en-US" altLang="zh-CN" b="1" dirty="0"/>
              <a:t>NM$</a:t>
            </a:r>
            <a:r>
              <a:rPr lang="zh-CN" altLang="en-US" b="1" dirty="0"/>
              <a:t>（净收益指数）、</a:t>
            </a:r>
            <a:r>
              <a:rPr lang="en-US" altLang="zh-CN" b="1" dirty="0"/>
              <a:t>SSI$</a:t>
            </a:r>
            <a:r>
              <a:rPr lang="zh-CN" altLang="en-US" b="1" dirty="0"/>
              <a:t>（抗热应激指数）等遗传指标排名前列的母牛中筛选 </a:t>
            </a:r>
            <a:endParaRPr lang="en-US" b="1" dirty="0"/>
          </a:p>
        </p:txBody>
      </p:sp>
      <p:sp>
        <p:nvSpPr>
          <p:cNvPr id="51" name="Title 1">
            <a:extLst>
              <a:ext uri="{FF2B5EF4-FFF2-40B4-BE49-F238E27FC236}">
                <a16:creationId xmlns:a16="http://schemas.microsoft.com/office/drawing/2014/main" id="{C4A582C3-E4A3-183E-8048-9ADA1339DF5D}"/>
              </a:ext>
            </a:extLst>
          </p:cNvPr>
          <p:cNvSpPr txBox="1">
            <a:spLocks/>
          </p:cNvSpPr>
          <p:nvPr/>
        </p:nvSpPr>
        <p:spPr bwMode="auto">
          <a:xfrm>
            <a:off x="6410689" y="2108005"/>
            <a:ext cx="5468842" cy="14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800" b="1" dirty="0">
                <a:latin typeface="+mj-lt"/>
              </a:rPr>
              <a:t>Global Holstein Selection Guidelines</a:t>
            </a:r>
          </a:p>
          <a:p>
            <a:r>
              <a:rPr lang="zh-CN" altLang="en-US" sz="2800" b="1" dirty="0">
                <a:latin typeface="+mj-lt"/>
              </a:rPr>
              <a:t>全球荷斯坦选择指南</a:t>
            </a:r>
            <a:br>
              <a:rPr lang="en-US" sz="4000" b="1" dirty="0">
                <a:latin typeface="+mj-lt"/>
              </a:rPr>
            </a:br>
            <a:r>
              <a:rPr lang="en-US" sz="1800" b="1" dirty="0">
                <a:solidFill>
                  <a:schemeClr val="tx2"/>
                </a:solidFill>
                <a:latin typeface="+mj-lt"/>
              </a:rPr>
              <a:t>(2025 approved)</a:t>
            </a:r>
            <a:r>
              <a:rPr lang="zh-CN" altLang="en-US" sz="1800" b="1" dirty="0">
                <a:solidFill>
                  <a:schemeClr val="tx2"/>
                </a:solidFill>
                <a:latin typeface="+mj-lt"/>
              </a:rPr>
              <a:t>（</a:t>
            </a:r>
            <a:r>
              <a:rPr lang="en-US" altLang="zh-CN" sz="1800" b="1" dirty="0">
                <a:solidFill>
                  <a:schemeClr val="tx2"/>
                </a:solidFill>
                <a:latin typeface="+mj-lt"/>
              </a:rPr>
              <a:t>2025</a:t>
            </a:r>
            <a:r>
              <a:rPr lang="zh-CN" altLang="en-US" sz="1800" b="1" dirty="0">
                <a:solidFill>
                  <a:schemeClr val="tx2"/>
                </a:solidFill>
                <a:latin typeface="+mj-lt"/>
              </a:rPr>
              <a:t>年批准）</a:t>
            </a:r>
            <a:endParaRPr lang="en-US" sz="2400" b="1" dirty="0">
              <a:solidFill>
                <a:schemeClr val="tx2"/>
              </a:solidFill>
              <a:latin typeface="+mj-lt"/>
            </a:endParaRPr>
          </a:p>
        </p:txBody>
      </p:sp>
      <p:sp>
        <p:nvSpPr>
          <p:cNvPr id="52" name="文本框 51">
            <a:extLst>
              <a:ext uri="{FF2B5EF4-FFF2-40B4-BE49-F238E27FC236}">
                <a16:creationId xmlns:a16="http://schemas.microsoft.com/office/drawing/2014/main" id="{7F5760A5-7228-543B-3B0B-108695FF79CD}"/>
              </a:ext>
            </a:extLst>
          </p:cNvPr>
          <p:cNvSpPr txBox="1"/>
          <p:nvPr/>
        </p:nvSpPr>
        <p:spPr>
          <a:xfrm>
            <a:off x="6471300" y="381058"/>
            <a:ext cx="4906951" cy="861774"/>
          </a:xfrm>
          <a:prstGeom prst="rect">
            <a:avLst/>
          </a:prstGeom>
          <a:noFill/>
        </p:spPr>
        <p:txBody>
          <a:bodyPr wrap="square" rtlCol="0">
            <a:spAutoFit/>
          </a:bodyPr>
          <a:lstStyle/>
          <a:p>
            <a:r>
              <a:rPr lang="en-US" altLang="zh-CN" sz="1600" dirty="0"/>
              <a:t>-</a:t>
            </a:r>
            <a:r>
              <a:rPr lang="zh-CN" altLang="en-US" sz="1600" dirty="0"/>
              <a:t>为</a:t>
            </a:r>
            <a:r>
              <a:rPr lang="en-US" altLang="zh-CN" sz="1600" dirty="0"/>
              <a:t>Graze PRO</a:t>
            </a:r>
            <a:r>
              <a:rPr lang="zh-CN" altLang="en-US" sz="1600" dirty="0"/>
              <a:t>项目精选前</a:t>
            </a:r>
            <a:r>
              <a:rPr lang="en-US" altLang="zh-CN" sz="1600" dirty="0"/>
              <a:t>50</a:t>
            </a:r>
            <a:r>
              <a:rPr lang="zh-CN" altLang="en-US" sz="1600" dirty="0"/>
              <a:t>名种公牛无角（强调无角基因）和短毛特性</a:t>
            </a:r>
            <a:endParaRPr lang="en-US" altLang="zh-CN" sz="1600" dirty="0"/>
          </a:p>
          <a:p>
            <a:r>
              <a:rPr lang="en-US" altLang="zh-CN" sz="1600" dirty="0"/>
              <a:t>-</a:t>
            </a:r>
            <a:r>
              <a:rPr lang="zh-CN" altLang="en-US" sz="1600" dirty="0"/>
              <a:t>优化血统多样性（最大限度减少全同胞公牛使用）</a:t>
            </a:r>
          </a:p>
        </p:txBody>
      </p:sp>
      <p:sp>
        <p:nvSpPr>
          <p:cNvPr id="53" name="文本框 52">
            <a:extLst>
              <a:ext uri="{FF2B5EF4-FFF2-40B4-BE49-F238E27FC236}">
                <a16:creationId xmlns:a16="http://schemas.microsoft.com/office/drawing/2014/main" id="{9C2DA4C2-770E-1E86-91A2-A8A5644A587A}"/>
              </a:ext>
            </a:extLst>
          </p:cNvPr>
          <p:cNvSpPr txBox="1"/>
          <p:nvPr/>
        </p:nvSpPr>
        <p:spPr>
          <a:xfrm>
            <a:off x="6555011" y="1443099"/>
            <a:ext cx="4906951" cy="338554"/>
          </a:xfrm>
          <a:prstGeom prst="rect">
            <a:avLst/>
          </a:prstGeom>
          <a:noFill/>
        </p:spPr>
        <p:txBody>
          <a:bodyPr wrap="square" rtlCol="0">
            <a:spAutoFit/>
          </a:bodyPr>
          <a:lstStyle/>
          <a:p>
            <a:r>
              <a:rPr lang="zh-CN" altLang="en-US" sz="1600" dirty="0"/>
              <a:t>利用所有工具将已知基因缺陷降到最低</a:t>
            </a:r>
          </a:p>
        </p:txBody>
      </p:sp>
      <p:sp>
        <p:nvSpPr>
          <p:cNvPr id="54" name="文本框 53">
            <a:extLst>
              <a:ext uri="{FF2B5EF4-FFF2-40B4-BE49-F238E27FC236}">
                <a16:creationId xmlns:a16="http://schemas.microsoft.com/office/drawing/2014/main" id="{7DD23299-136D-FC44-5993-60AE9D29C106}"/>
              </a:ext>
            </a:extLst>
          </p:cNvPr>
          <p:cNvSpPr txBox="1"/>
          <p:nvPr/>
        </p:nvSpPr>
        <p:spPr>
          <a:xfrm>
            <a:off x="6405233" y="3629698"/>
            <a:ext cx="5622348" cy="1077218"/>
          </a:xfrm>
          <a:prstGeom prst="rect">
            <a:avLst/>
          </a:prstGeom>
          <a:noFill/>
        </p:spPr>
        <p:txBody>
          <a:bodyPr wrap="square" rtlCol="0">
            <a:spAutoFit/>
          </a:bodyPr>
          <a:lstStyle/>
          <a:p>
            <a:r>
              <a:rPr lang="zh-CN" altLang="en-US" sz="1600" dirty="0"/>
              <a:t>排名前</a:t>
            </a:r>
            <a:r>
              <a:rPr lang="en-US" altLang="zh-CN" sz="1600" dirty="0"/>
              <a:t>100</a:t>
            </a:r>
            <a:r>
              <a:rPr lang="zh-CN" altLang="en-US" sz="1600" dirty="0"/>
              <a:t>的种公牛中选取：</a:t>
            </a:r>
            <a:r>
              <a:rPr lang="en-US" altLang="zh-CN" sz="1600" dirty="0"/>
              <a:t>SSI$</a:t>
            </a:r>
            <a:r>
              <a:rPr lang="zh-CN" altLang="en-US" sz="1600" dirty="0"/>
              <a:t>（精选公牛收益指数）、</a:t>
            </a:r>
            <a:r>
              <a:rPr lang="en-US" altLang="zh-CN" sz="1600" dirty="0"/>
              <a:t>HHP$</a:t>
            </a:r>
            <a:r>
              <a:rPr lang="zh-CN" altLang="en-US" sz="1600" dirty="0"/>
              <a:t>（健康收益指数）、</a:t>
            </a:r>
            <a:r>
              <a:rPr lang="en-US" altLang="zh-CN" sz="1600" dirty="0"/>
              <a:t>TPI</a:t>
            </a:r>
            <a:r>
              <a:rPr lang="zh-CN" altLang="en-US" sz="1600" dirty="0"/>
              <a:t>（综合性能指数）、</a:t>
            </a:r>
            <a:r>
              <a:rPr lang="en-US" altLang="zh-CN" sz="1600" dirty="0"/>
              <a:t>DWP$</a:t>
            </a:r>
            <a:r>
              <a:rPr lang="zh-CN" altLang="en-US" sz="1600" dirty="0"/>
              <a:t>（乳成分价值指数）、</a:t>
            </a:r>
            <a:r>
              <a:rPr lang="en-US" altLang="zh-CN" sz="1600" dirty="0"/>
              <a:t>NM$</a:t>
            </a:r>
            <a:r>
              <a:rPr lang="zh-CN" altLang="en-US" sz="1600" dirty="0"/>
              <a:t>（净收益指数）；如果数据完整则重点增加：肢体健康、产犊难易度和长寿性等指数</a:t>
            </a:r>
          </a:p>
        </p:txBody>
      </p:sp>
      <p:sp>
        <p:nvSpPr>
          <p:cNvPr id="55" name="文本框 54">
            <a:extLst>
              <a:ext uri="{FF2B5EF4-FFF2-40B4-BE49-F238E27FC236}">
                <a16:creationId xmlns:a16="http://schemas.microsoft.com/office/drawing/2014/main" id="{11FF4ADD-0294-7CF8-DF29-A5E765A35206}"/>
              </a:ext>
            </a:extLst>
          </p:cNvPr>
          <p:cNvSpPr txBox="1"/>
          <p:nvPr/>
        </p:nvSpPr>
        <p:spPr>
          <a:xfrm>
            <a:off x="6429938" y="4966516"/>
            <a:ext cx="5502337" cy="1077218"/>
          </a:xfrm>
          <a:prstGeom prst="rect">
            <a:avLst/>
          </a:prstGeom>
          <a:noFill/>
        </p:spPr>
        <p:txBody>
          <a:bodyPr wrap="square" rtlCol="0">
            <a:spAutoFit/>
          </a:bodyPr>
          <a:lstStyle/>
          <a:p>
            <a:r>
              <a:rPr lang="zh-CN" altLang="en-US" sz="1600" dirty="0"/>
              <a:t>所选母系祖父牛的</a:t>
            </a:r>
            <a:r>
              <a:rPr lang="en-US" altLang="zh-CN" sz="1600" dirty="0"/>
              <a:t>HHP$</a:t>
            </a:r>
            <a:r>
              <a:rPr lang="zh-CN" altLang="en-US" sz="1600" dirty="0"/>
              <a:t>（健康收益指数）、</a:t>
            </a:r>
            <a:r>
              <a:rPr lang="en-US" altLang="zh-CN" sz="1600" dirty="0"/>
              <a:t>TPI</a:t>
            </a:r>
            <a:r>
              <a:rPr lang="zh-CN" altLang="en-US" sz="1600" dirty="0"/>
              <a:t>（综合性能指数）、</a:t>
            </a:r>
            <a:r>
              <a:rPr lang="en-US" altLang="zh-CN" sz="1600" dirty="0"/>
              <a:t>NM$</a:t>
            </a:r>
            <a:r>
              <a:rPr lang="zh-CN" altLang="en-US" sz="1600" dirty="0"/>
              <a:t>（净收益指数）或其他国内外主流遗传指数，需超过现役验证公牛（包括后裔测定验证公牛和基因组青年公牛）群体的平均水平 </a:t>
            </a:r>
          </a:p>
        </p:txBody>
      </p:sp>
    </p:spTree>
    <p:extLst>
      <p:ext uri="{BB962C8B-B14F-4D97-AF65-F5344CB8AC3E}">
        <p14:creationId xmlns:p14="http://schemas.microsoft.com/office/powerpoint/2010/main" val="414781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050D96-C03C-8146-5580-DFC7BC22E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7800"/>
            <a:ext cx="9436427" cy="58883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A39DA8-BEDD-9242-85E7-FA3597C1366D}"/>
              </a:ext>
            </a:extLst>
          </p:cNvPr>
          <p:cNvSpPr txBox="1"/>
          <p:nvPr/>
        </p:nvSpPr>
        <p:spPr>
          <a:xfrm>
            <a:off x="10210800" y="6066130"/>
            <a:ext cx="1328313" cy="21544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800" dirty="0"/>
              <a:t>Hoard’s Dairyman</a:t>
            </a:r>
          </a:p>
        </p:txBody>
      </p:sp>
      <p:sp>
        <p:nvSpPr>
          <p:cNvPr id="2" name="文本框 1">
            <a:extLst>
              <a:ext uri="{FF2B5EF4-FFF2-40B4-BE49-F238E27FC236}">
                <a16:creationId xmlns:a16="http://schemas.microsoft.com/office/drawing/2014/main" id="{1B1B0816-FBC7-29C7-4D08-569B90174EFD}"/>
              </a:ext>
            </a:extLst>
          </p:cNvPr>
          <p:cNvSpPr txBox="1"/>
          <p:nvPr/>
        </p:nvSpPr>
        <p:spPr>
          <a:xfrm>
            <a:off x="9221276" y="450757"/>
            <a:ext cx="3052293" cy="830997"/>
          </a:xfrm>
          <a:prstGeom prst="rect">
            <a:avLst/>
          </a:prstGeom>
          <a:noFill/>
        </p:spPr>
        <p:txBody>
          <a:bodyPr wrap="square" rtlCol="0">
            <a:spAutoFit/>
          </a:bodyPr>
          <a:lstStyle/>
          <a:p>
            <a:r>
              <a:rPr lang="zh-CN" altLang="en-US" sz="2400" b="1" dirty="0"/>
              <a:t>缩减的后备牛存栏量导致替换成本飙升</a:t>
            </a:r>
          </a:p>
        </p:txBody>
      </p:sp>
      <p:sp>
        <p:nvSpPr>
          <p:cNvPr id="4" name="文本框 3">
            <a:extLst>
              <a:ext uri="{FF2B5EF4-FFF2-40B4-BE49-F238E27FC236}">
                <a16:creationId xmlns:a16="http://schemas.microsoft.com/office/drawing/2014/main" id="{CCAF1CDB-B999-CD98-A23B-46E419130D5A}"/>
              </a:ext>
            </a:extLst>
          </p:cNvPr>
          <p:cNvSpPr txBox="1"/>
          <p:nvPr/>
        </p:nvSpPr>
        <p:spPr>
          <a:xfrm>
            <a:off x="3535250" y="5711782"/>
            <a:ext cx="1384479" cy="338554"/>
          </a:xfrm>
          <a:prstGeom prst="rect">
            <a:avLst/>
          </a:prstGeom>
          <a:noFill/>
        </p:spPr>
        <p:txBody>
          <a:bodyPr wrap="square" rtlCol="0">
            <a:spAutoFit/>
          </a:bodyPr>
          <a:lstStyle/>
          <a:p>
            <a:r>
              <a:rPr lang="zh-CN" altLang="en-US" sz="1600" dirty="0"/>
              <a:t>后备牛</a:t>
            </a:r>
          </a:p>
        </p:txBody>
      </p:sp>
      <p:sp>
        <p:nvSpPr>
          <p:cNvPr id="5" name="文本框 4">
            <a:extLst>
              <a:ext uri="{FF2B5EF4-FFF2-40B4-BE49-F238E27FC236}">
                <a16:creationId xmlns:a16="http://schemas.microsoft.com/office/drawing/2014/main" id="{3122397E-7276-706D-6595-C87A3ECF1347}"/>
              </a:ext>
            </a:extLst>
          </p:cNvPr>
          <p:cNvSpPr txBox="1"/>
          <p:nvPr/>
        </p:nvSpPr>
        <p:spPr>
          <a:xfrm>
            <a:off x="6227190" y="5737541"/>
            <a:ext cx="1686880" cy="338554"/>
          </a:xfrm>
          <a:prstGeom prst="rect">
            <a:avLst/>
          </a:prstGeom>
          <a:noFill/>
        </p:spPr>
        <p:txBody>
          <a:bodyPr wrap="square" rtlCol="0">
            <a:spAutoFit/>
          </a:bodyPr>
          <a:lstStyle/>
          <a:p>
            <a:r>
              <a:rPr lang="zh-CN" altLang="en-US" sz="1600" dirty="0"/>
              <a:t>预计产犊的牛</a:t>
            </a:r>
          </a:p>
        </p:txBody>
      </p:sp>
      <p:sp>
        <p:nvSpPr>
          <p:cNvPr id="6" name="文本框 5">
            <a:extLst>
              <a:ext uri="{FF2B5EF4-FFF2-40B4-BE49-F238E27FC236}">
                <a16:creationId xmlns:a16="http://schemas.microsoft.com/office/drawing/2014/main" id="{E2BA2AA8-DDCC-9A1B-5485-8747F258872D}"/>
              </a:ext>
            </a:extLst>
          </p:cNvPr>
          <p:cNvSpPr txBox="1"/>
          <p:nvPr/>
        </p:nvSpPr>
        <p:spPr>
          <a:xfrm>
            <a:off x="8710414" y="5727576"/>
            <a:ext cx="1384479" cy="338554"/>
          </a:xfrm>
          <a:prstGeom prst="rect">
            <a:avLst/>
          </a:prstGeom>
          <a:noFill/>
        </p:spPr>
        <p:txBody>
          <a:bodyPr wrap="square" rtlCol="0">
            <a:spAutoFit/>
          </a:bodyPr>
          <a:lstStyle/>
          <a:p>
            <a:r>
              <a:rPr lang="zh-CN" altLang="en-US" sz="1600" dirty="0"/>
              <a:t>价格</a:t>
            </a:r>
          </a:p>
        </p:txBody>
      </p:sp>
    </p:spTree>
    <p:extLst>
      <p:ext uri="{BB962C8B-B14F-4D97-AF65-F5344CB8AC3E}">
        <p14:creationId xmlns:p14="http://schemas.microsoft.com/office/powerpoint/2010/main" val="2189135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iagonal Stripe 30">
            <a:extLst>
              <a:ext uri="{FF2B5EF4-FFF2-40B4-BE49-F238E27FC236}">
                <a16:creationId xmlns:a16="http://schemas.microsoft.com/office/drawing/2014/main" id="{CED1D2E8-9F52-6DCC-E74E-69AD2F9E809E}"/>
              </a:ext>
            </a:extLst>
          </p:cNvPr>
          <p:cNvSpPr/>
          <p:nvPr/>
        </p:nvSpPr>
        <p:spPr>
          <a:xfrm rot="16200000">
            <a:off x="218690" y="2670749"/>
            <a:ext cx="3968562" cy="4405940"/>
          </a:xfrm>
          <a:prstGeom prst="diagStrip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solidFill>
                <a:schemeClr val="tx1"/>
              </a:solidFill>
            </a:endParaRPr>
          </a:p>
        </p:txBody>
      </p:sp>
      <p:sp>
        <p:nvSpPr>
          <p:cNvPr id="2" name="Title 1">
            <a:extLst>
              <a:ext uri="{FF2B5EF4-FFF2-40B4-BE49-F238E27FC236}">
                <a16:creationId xmlns:a16="http://schemas.microsoft.com/office/drawing/2014/main" id="{CF222469-949C-3D4F-6B69-E4DD9B942F72}"/>
              </a:ext>
            </a:extLst>
          </p:cNvPr>
          <p:cNvSpPr>
            <a:spLocks noGrp="1"/>
          </p:cNvSpPr>
          <p:nvPr>
            <p:ph type="title" idx="4294967295"/>
          </p:nvPr>
        </p:nvSpPr>
        <p:spPr>
          <a:xfrm>
            <a:off x="2926804" y="235836"/>
            <a:ext cx="7433093" cy="671512"/>
          </a:xfr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r>
              <a:rPr lang="en-US" sz="2400" b="1" dirty="0"/>
              <a:t>Why are cows leaving the herd?</a:t>
            </a:r>
            <a:br>
              <a:rPr lang="en-US" sz="3200" b="1" dirty="0"/>
            </a:br>
            <a:r>
              <a:rPr lang="zh-CN" altLang="en-US" sz="3600" b="1" dirty="0"/>
              <a:t>为什么奶牛在离群？</a:t>
            </a:r>
            <a:endParaRPr lang="en-US" sz="3200" b="1" dirty="0"/>
          </a:p>
        </p:txBody>
      </p:sp>
      <p:sp>
        <p:nvSpPr>
          <p:cNvPr id="5" name="Rectangle 4">
            <a:extLst>
              <a:ext uri="{FF2B5EF4-FFF2-40B4-BE49-F238E27FC236}">
                <a16:creationId xmlns:a16="http://schemas.microsoft.com/office/drawing/2014/main" id="{1E173911-558A-599F-48AE-C6E81EA6D6A4}"/>
              </a:ext>
            </a:extLst>
          </p:cNvPr>
          <p:cNvSpPr/>
          <p:nvPr/>
        </p:nvSpPr>
        <p:spPr>
          <a:xfrm>
            <a:off x="4286227" y="2889438"/>
            <a:ext cx="5271247" cy="523220"/>
          </a:xfrm>
          <a:prstGeom prst="rect">
            <a:avLst/>
          </a:prstGeom>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buClr>
                <a:schemeClr val="tx2"/>
              </a:buClr>
            </a:pPr>
            <a:r>
              <a:rPr lang="en-US" sz="2800" b="1" dirty="0">
                <a:latin typeface="Arial Narrow" panose="020B0604020202020204" pitchFamily="34" charset="0"/>
                <a:ea typeface="Lato" panose="020F0502020204030203" pitchFamily="34" charset="0"/>
                <a:cs typeface="Arial Narrow" panose="020B0604020202020204" pitchFamily="34" charset="0"/>
              </a:rPr>
              <a:t>Mastitis </a:t>
            </a:r>
            <a:r>
              <a:rPr lang="zh-CN" altLang="en-US" sz="2800" b="1" dirty="0">
                <a:latin typeface="Arial Narrow" panose="020B0604020202020204" pitchFamily="34" charset="0"/>
                <a:ea typeface="Lato" panose="020F0502020204030203" pitchFamily="34" charset="0"/>
                <a:cs typeface="Arial Narrow" panose="020B0604020202020204" pitchFamily="34" charset="0"/>
              </a:rPr>
              <a:t>乳房炎</a:t>
            </a:r>
            <a:endParaRPr lang="en-US" sz="2800" b="1" dirty="0">
              <a:latin typeface="Arial Narrow" panose="020B0604020202020204" pitchFamily="34" charset="0"/>
              <a:ea typeface="Lato" panose="020F0502020204030203" pitchFamily="34" charset="0"/>
              <a:cs typeface="Arial Narrow" panose="020B0604020202020204" pitchFamily="34" charset="0"/>
            </a:endParaRPr>
          </a:p>
        </p:txBody>
      </p:sp>
      <p:sp>
        <p:nvSpPr>
          <p:cNvPr id="14" name="Freeform 5">
            <a:extLst>
              <a:ext uri="{FF2B5EF4-FFF2-40B4-BE49-F238E27FC236}">
                <a16:creationId xmlns:a16="http://schemas.microsoft.com/office/drawing/2014/main" id="{6925A651-C9E1-7345-E9A5-23E21801C8A5}"/>
              </a:ext>
            </a:extLst>
          </p:cNvPr>
          <p:cNvSpPr>
            <a:spLocks noEditPoints="1"/>
          </p:cNvSpPr>
          <p:nvPr/>
        </p:nvSpPr>
        <p:spPr bwMode="auto">
          <a:xfrm>
            <a:off x="3382719" y="4208865"/>
            <a:ext cx="441273" cy="366816"/>
          </a:xfrm>
          <a:custGeom>
            <a:avLst/>
            <a:gdLst>
              <a:gd name="T0" fmla="*/ 314 w 1670"/>
              <a:gd name="T1" fmla="*/ 679 h 1387"/>
              <a:gd name="T2" fmla="*/ 169 w 1670"/>
              <a:gd name="T3" fmla="*/ 643 h 1387"/>
              <a:gd name="T4" fmla="*/ 108 w 1670"/>
              <a:gd name="T5" fmla="*/ 655 h 1387"/>
              <a:gd name="T6" fmla="*/ 84 w 1670"/>
              <a:gd name="T7" fmla="*/ 664 h 1387"/>
              <a:gd name="T8" fmla="*/ 35 w 1670"/>
              <a:gd name="T9" fmla="*/ 689 h 1387"/>
              <a:gd name="T10" fmla="*/ 24 w 1670"/>
              <a:gd name="T11" fmla="*/ 695 h 1387"/>
              <a:gd name="T12" fmla="*/ 13 w 1670"/>
              <a:gd name="T13" fmla="*/ 703 h 1387"/>
              <a:gd name="T14" fmla="*/ 6 w 1670"/>
              <a:gd name="T15" fmla="*/ 709 h 1387"/>
              <a:gd name="T16" fmla="*/ 25 w 1670"/>
              <a:gd name="T17" fmla="*/ 730 h 1387"/>
              <a:gd name="T18" fmla="*/ 281 w 1670"/>
              <a:gd name="T19" fmla="*/ 1034 h 1387"/>
              <a:gd name="T20" fmla="*/ 395 w 1670"/>
              <a:gd name="T21" fmla="*/ 1368 h 1387"/>
              <a:gd name="T22" fmla="*/ 420 w 1670"/>
              <a:gd name="T23" fmla="*/ 1382 h 1387"/>
              <a:gd name="T24" fmla="*/ 589 w 1670"/>
              <a:gd name="T25" fmla="*/ 1332 h 1387"/>
              <a:gd name="T26" fmla="*/ 614 w 1670"/>
              <a:gd name="T27" fmla="*/ 1307 h 1387"/>
              <a:gd name="T28" fmla="*/ 745 w 1670"/>
              <a:gd name="T29" fmla="*/ 1012 h 1387"/>
              <a:gd name="T30" fmla="*/ 746 w 1670"/>
              <a:gd name="T31" fmla="*/ 1011 h 1387"/>
              <a:gd name="T32" fmla="*/ 801 w 1670"/>
              <a:gd name="T33" fmla="*/ 902 h 1387"/>
              <a:gd name="T34" fmla="*/ 831 w 1670"/>
              <a:gd name="T35" fmla="*/ 849 h 1387"/>
              <a:gd name="T36" fmla="*/ 859 w 1670"/>
              <a:gd name="T37" fmla="*/ 799 h 1387"/>
              <a:gd name="T38" fmla="*/ 866 w 1670"/>
              <a:gd name="T39" fmla="*/ 787 h 1387"/>
              <a:gd name="T40" fmla="*/ 869 w 1670"/>
              <a:gd name="T41" fmla="*/ 780 h 1387"/>
              <a:gd name="T42" fmla="*/ 870 w 1670"/>
              <a:gd name="T43" fmla="*/ 777 h 1387"/>
              <a:gd name="T44" fmla="*/ 872 w 1670"/>
              <a:gd name="T45" fmla="*/ 774 h 1387"/>
              <a:gd name="T46" fmla="*/ 874 w 1670"/>
              <a:gd name="T47" fmla="*/ 770 h 1387"/>
              <a:gd name="T48" fmla="*/ 879 w 1670"/>
              <a:gd name="T49" fmla="*/ 763 h 1387"/>
              <a:gd name="T50" fmla="*/ 884 w 1670"/>
              <a:gd name="T51" fmla="*/ 756 h 1387"/>
              <a:gd name="T52" fmla="*/ 888 w 1670"/>
              <a:gd name="T53" fmla="*/ 749 h 1387"/>
              <a:gd name="T54" fmla="*/ 891 w 1670"/>
              <a:gd name="T55" fmla="*/ 744 h 1387"/>
              <a:gd name="T56" fmla="*/ 912 w 1670"/>
              <a:gd name="T57" fmla="*/ 711 h 1387"/>
              <a:gd name="T58" fmla="*/ 932 w 1670"/>
              <a:gd name="T59" fmla="*/ 679 h 1387"/>
              <a:gd name="T60" fmla="*/ 941 w 1670"/>
              <a:gd name="T61" fmla="*/ 666 h 1387"/>
              <a:gd name="T62" fmla="*/ 975 w 1670"/>
              <a:gd name="T63" fmla="*/ 619 h 1387"/>
              <a:gd name="T64" fmla="*/ 1075 w 1670"/>
              <a:gd name="T65" fmla="*/ 484 h 1387"/>
              <a:gd name="T66" fmla="*/ 1658 w 1670"/>
              <a:gd name="T67" fmla="*/ 16 h 1387"/>
              <a:gd name="T68" fmla="*/ 1665 w 1670"/>
              <a:gd name="T69" fmla="*/ 13 h 1387"/>
              <a:gd name="T70" fmla="*/ 1669 w 1670"/>
              <a:gd name="T71" fmla="*/ 4 h 1387"/>
              <a:gd name="T72" fmla="*/ 1661 w 1670"/>
              <a:gd name="T73" fmla="*/ 1 h 1387"/>
              <a:gd name="T74" fmla="*/ 1649 w 1670"/>
              <a:gd name="T75" fmla="*/ 3 h 1387"/>
              <a:gd name="T76" fmla="*/ 929 w 1670"/>
              <a:gd name="T77" fmla="*/ 368 h 1387"/>
              <a:gd name="T78" fmla="*/ 928 w 1670"/>
              <a:gd name="T79" fmla="*/ 368 h 1387"/>
              <a:gd name="T80" fmla="*/ 536 w 1670"/>
              <a:gd name="T81" fmla="*/ 870 h 1387"/>
              <a:gd name="T82" fmla="*/ 534 w 1670"/>
              <a:gd name="T83" fmla="*/ 874 h 1387"/>
              <a:gd name="T84" fmla="*/ 517 w 1670"/>
              <a:gd name="T85" fmla="*/ 906 h 1387"/>
              <a:gd name="T86" fmla="*/ 498 w 1670"/>
              <a:gd name="T87" fmla="*/ 877 h 1387"/>
              <a:gd name="T88" fmla="*/ 447 w 1670"/>
              <a:gd name="T89" fmla="*/ 808 h 1387"/>
              <a:gd name="T90" fmla="*/ 412 w 1670"/>
              <a:gd name="T91" fmla="*/ 763 h 1387"/>
              <a:gd name="T92" fmla="*/ 394 w 1670"/>
              <a:gd name="T93" fmla="*/ 741 h 1387"/>
              <a:gd name="T94" fmla="*/ 384 w 1670"/>
              <a:gd name="T95" fmla="*/ 730 h 1387"/>
              <a:gd name="T96" fmla="*/ 318 w 1670"/>
              <a:gd name="T97" fmla="*/ 681 h 1387"/>
              <a:gd name="T98" fmla="*/ 314 w 1670"/>
              <a:gd name="T99" fmla="*/ 679 h 1387"/>
              <a:gd name="T100" fmla="*/ 924 w 1670"/>
              <a:gd name="T101" fmla="*/ 666 h 1387"/>
              <a:gd name="T102" fmla="*/ 913 w 1670"/>
              <a:gd name="T103" fmla="*/ 665 h 1387"/>
              <a:gd name="T104" fmla="*/ 924 w 1670"/>
              <a:gd name="T105" fmla="*/ 666 h 1387"/>
              <a:gd name="T106" fmla="*/ 935 w 1670"/>
              <a:gd name="T107" fmla="*/ 666 h 1387"/>
              <a:gd name="T108" fmla="*/ 924 w 1670"/>
              <a:gd name="T109" fmla="*/ 66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0" h="1387">
                <a:moveTo>
                  <a:pt x="314" y="679"/>
                </a:moveTo>
                <a:cubicBezTo>
                  <a:pt x="269" y="654"/>
                  <a:pt x="220" y="639"/>
                  <a:pt x="169" y="643"/>
                </a:cubicBezTo>
                <a:cubicBezTo>
                  <a:pt x="148" y="644"/>
                  <a:pt x="127" y="649"/>
                  <a:pt x="108" y="655"/>
                </a:cubicBezTo>
                <a:cubicBezTo>
                  <a:pt x="100" y="658"/>
                  <a:pt x="92" y="661"/>
                  <a:pt x="84" y="664"/>
                </a:cubicBezTo>
                <a:cubicBezTo>
                  <a:pt x="67" y="672"/>
                  <a:pt x="52" y="680"/>
                  <a:pt x="35" y="689"/>
                </a:cubicBezTo>
                <a:cubicBezTo>
                  <a:pt x="32" y="692"/>
                  <a:pt x="28" y="693"/>
                  <a:pt x="24" y="695"/>
                </a:cubicBezTo>
                <a:cubicBezTo>
                  <a:pt x="20" y="698"/>
                  <a:pt x="16" y="700"/>
                  <a:pt x="13" y="703"/>
                </a:cubicBezTo>
                <a:cubicBezTo>
                  <a:pt x="10" y="705"/>
                  <a:pt x="8" y="707"/>
                  <a:pt x="6" y="709"/>
                </a:cubicBezTo>
                <a:cubicBezTo>
                  <a:pt x="0" y="720"/>
                  <a:pt x="19" y="725"/>
                  <a:pt x="25" y="730"/>
                </a:cubicBezTo>
                <a:cubicBezTo>
                  <a:pt x="151" y="803"/>
                  <a:pt x="240" y="954"/>
                  <a:pt x="281" y="1034"/>
                </a:cubicBezTo>
                <a:cubicBezTo>
                  <a:pt x="333" y="1140"/>
                  <a:pt x="368" y="1252"/>
                  <a:pt x="395" y="1368"/>
                </a:cubicBezTo>
                <a:cubicBezTo>
                  <a:pt x="399" y="1386"/>
                  <a:pt x="405" y="1387"/>
                  <a:pt x="420" y="1382"/>
                </a:cubicBezTo>
                <a:cubicBezTo>
                  <a:pt x="476" y="1365"/>
                  <a:pt x="532" y="1348"/>
                  <a:pt x="589" y="1332"/>
                </a:cubicBezTo>
                <a:cubicBezTo>
                  <a:pt x="602" y="1328"/>
                  <a:pt x="609" y="1320"/>
                  <a:pt x="614" y="1307"/>
                </a:cubicBezTo>
                <a:cubicBezTo>
                  <a:pt x="654" y="1207"/>
                  <a:pt x="697" y="1109"/>
                  <a:pt x="745" y="1012"/>
                </a:cubicBezTo>
                <a:cubicBezTo>
                  <a:pt x="745" y="1012"/>
                  <a:pt x="746" y="1011"/>
                  <a:pt x="746" y="1011"/>
                </a:cubicBezTo>
                <a:cubicBezTo>
                  <a:pt x="764" y="974"/>
                  <a:pt x="782" y="938"/>
                  <a:pt x="801" y="902"/>
                </a:cubicBezTo>
                <a:cubicBezTo>
                  <a:pt x="811" y="884"/>
                  <a:pt x="820" y="867"/>
                  <a:pt x="831" y="849"/>
                </a:cubicBezTo>
                <a:cubicBezTo>
                  <a:pt x="841" y="832"/>
                  <a:pt x="851" y="817"/>
                  <a:pt x="859" y="799"/>
                </a:cubicBezTo>
                <a:cubicBezTo>
                  <a:pt x="861" y="795"/>
                  <a:pt x="864" y="791"/>
                  <a:pt x="866" y="787"/>
                </a:cubicBezTo>
                <a:cubicBezTo>
                  <a:pt x="867" y="785"/>
                  <a:pt x="868" y="783"/>
                  <a:pt x="869" y="780"/>
                </a:cubicBezTo>
                <a:cubicBezTo>
                  <a:pt x="869" y="779"/>
                  <a:pt x="870" y="778"/>
                  <a:pt x="870" y="777"/>
                </a:cubicBezTo>
                <a:cubicBezTo>
                  <a:pt x="871" y="776"/>
                  <a:pt x="871" y="775"/>
                  <a:pt x="872" y="774"/>
                </a:cubicBezTo>
                <a:cubicBezTo>
                  <a:pt x="873" y="773"/>
                  <a:pt x="874" y="772"/>
                  <a:pt x="874" y="770"/>
                </a:cubicBezTo>
                <a:cubicBezTo>
                  <a:pt x="876" y="768"/>
                  <a:pt x="878" y="766"/>
                  <a:pt x="879" y="763"/>
                </a:cubicBezTo>
                <a:cubicBezTo>
                  <a:pt x="881" y="761"/>
                  <a:pt x="883" y="759"/>
                  <a:pt x="884" y="756"/>
                </a:cubicBezTo>
                <a:cubicBezTo>
                  <a:pt x="886" y="754"/>
                  <a:pt x="887" y="751"/>
                  <a:pt x="888" y="749"/>
                </a:cubicBezTo>
                <a:cubicBezTo>
                  <a:pt x="889" y="747"/>
                  <a:pt x="890" y="746"/>
                  <a:pt x="891" y="744"/>
                </a:cubicBezTo>
                <a:cubicBezTo>
                  <a:pt x="898" y="733"/>
                  <a:pt x="905" y="722"/>
                  <a:pt x="912" y="711"/>
                </a:cubicBezTo>
                <a:cubicBezTo>
                  <a:pt x="918" y="700"/>
                  <a:pt x="924" y="689"/>
                  <a:pt x="932" y="679"/>
                </a:cubicBezTo>
                <a:cubicBezTo>
                  <a:pt x="935" y="674"/>
                  <a:pt x="938" y="670"/>
                  <a:pt x="941" y="666"/>
                </a:cubicBezTo>
                <a:cubicBezTo>
                  <a:pt x="975" y="619"/>
                  <a:pt x="975" y="619"/>
                  <a:pt x="975" y="619"/>
                </a:cubicBezTo>
                <a:cubicBezTo>
                  <a:pt x="1005" y="571"/>
                  <a:pt x="1040" y="527"/>
                  <a:pt x="1075" y="484"/>
                </a:cubicBezTo>
                <a:cubicBezTo>
                  <a:pt x="1235" y="285"/>
                  <a:pt x="1423" y="121"/>
                  <a:pt x="1658" y="16"/>
                </a:cubicBezTo>
                <a:cubicBezTo>
                  <a:pt x="1660" y="15"/>
                  <a:pt x="1663" y="14"/>
                  <a:pt x="1665" y="13"/>
                </a:cubicBezTo>
                <a:cubicBezTo>
                  <a:pt x="1668" y="11"/>
                  <a:pt x="1670" y="8"/>
                  <a:pt x="1669" y="4"/>
                </a:cubicBezTo>
                <a:cubicBezTo>
                  <a:pt x="1668" y="0"/>
                  <a:pt x="1664" y="1"/>
                  <a:pt x="1661" y="1"/>
                </a:cubicBezTo>
                <a:cubicBezTo>
                  <a:pt x="1657" y="1"/>
                  <a:pt x="1653" y="2"/>
                  <a:pt x="1649" y="3"/>
                </a:cubicBezTo>
                <a:cubicBezTo>
                  <a:pt x="1376" y="64"/>
                  <a:pt x="1134" y="184"/>
                  <a:pt x="929" y="368"/>
                </a:cubicBezTo>
                <a:cubicBezTo>
                  <a:pt x="928" y="368"/>
                  <a:pt x="928" y="368"/>
                  <a:pt x="928" y="368"/>
                </a:cubicBezTo>
                <a:cubicBezTo>
                  <a:pt x="740" y="521"/>
                  <a:pt x="588" y="776"/>
                  <a:pt x="536" y="870"/>
                </a:cubicBezTo>
                <a:cubicBezTo>
                  <a:pt x="535" y="871"/>
                  <a:pt x="534" y="873"/>
                  <a:pt x="534" y="874"/>
                </a:cubicBezTo>
                <a:cubicBezTo>
                  <a:pt x="523" y="894"/>
                  <a:pt x="517" y="906"/>
                  <a:pt x="517" y="906"/>
                </a:cubicBezTo>
                <a:cubicBezTo>
                  <a:pt x="518" y="903"/>
                  <a:pt x="499" y="880"/>
                  <a:pt x="498" y="877"/>
                </a:cubicBezTo>
                <a:cubicBezTo>
                  <a:pt x="481" y="854"/>
                  <a:pt x="464" y="830"/>
                  <a:pt x="447" y="808"/>
                </a:cubicBezTo>
                <a:cubicBezTo>
                  <a:pt x="436" y="793"/>
                  <a:pt x="424" y="778"/>
                  <a:pt x="412" y="763"/>
                </a:cubicBezTo>
                <a:cubicBezTo>
                  <a:pt x="406" y="756"/>
                  <a:pt x="400" y="748"/>
                  <a:pt x="394" y="741"/>
                </a:cubicBezTo>
                <a:cubicBezTo>
                  <a:pt x="391" y="737"/>
                  <a:pt x="388" y="733"/>
                  <a:pt x="384" y="730"/>
                </a:cubicBezTo>
                <a:cubicBezTo>
                  <a:pt x="364" y="712"/>
                  <a:pt x="342" y="695"/>
                  <a:pt x="318" y="681"/>
                </a:cubicBezTo>
                <a:lnTo>
                  <a:pt x="314" y="679"/>
                </a:lnTo>
                <a:close/>
                <a:moveTo>
                  <a:pt x="924" y="666"/>
                </a:moveTo>
                <a:cubicBezTo>
                  <a:pt x="920" y="665"/>
                  <a:pt x="916" y="665"/>
                  <a:pt x="913" y="665"/>
                </a:cubicBezTo>
                <a:cubicBezTo>
                  <a:pt x="916" y="665"/>
                  <a:pt x="920" y="665"/>
                  <a:pt x="924" y="666"/>
                </a:cubicBezTo>
                <a:cubicBezTo>
                  <a:pt x="928" y="666"/>
                  <a:pt x="932" y="666"/>
                  <a:pt x="935" y="666"/>
                </a:cubicBezTo>
                <a:cubicBezTo>
                  <a:pt x="932" y="666"/>
                  <a:pt x="928" y="666"/>
                  <a:pt x="924" y="6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Rectangle 14">
            <a:extLst>
              <a:ext uri="{FF2B5EF4-FFF2-40B4-BE49-F238E27FC236}">
                <a16:creationId xmlns:a16="http://schemas.microsoft.com/office/drawing/2014/main" id="{C3AF11E0-D6B8-EED2-39D5-F9DE441B716B}"/>
              </a:ext>
            </a:extLst>
          </p:cNvPr>
          <p:cNvSpPr/>
          <p:nvPr/>
        </p:nvSpPr>
        <p:spPr>
          <a:xfrm>
            <a:off x="4282085" y="1782039"/>
            <a:ext cx="5271247" cy="523220"/>
          </a:xfrm>
          <a:prstGeom prst="rect">
            <a:avLst/>
          </a:prstGeom>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buClr>
                <a:schemeClr val="tx2"/>
              </a:buClr>
            </a:pPr>
            <a:r>
              <a:rPr lang="en-US" sz="2800" b="1" dirty="0">
                <a:latin typeface="Arial Narrow" panose="020B0604020202020204" pitchFamily="34" charset="0"/>
                <a:ea typeface="Lato" panose="020F0502020204030203" pitchFamily="34" charset="0"/>
                <a:cs typeface="Arial Narrow" panose="020B0604020202020204" pitchFamily="34" charset="0"/>
              </a:rPr>
              <a:t>Fertility </a:t>
            </a:r>
            <a:r>
              <a:rPr lang="zh-CN" altLang="en-US" sz="2800" b="1" dirty="0">
                <a:latin typeface="Arial Narrow" panose="020B0604020202020204" pitchFamily="34" charset="0"/>
                <a:ea typeface="Lato" panose="020F0502020204030203" pitchFamily="34" charset="0"/>
                <a:cs typeface="Arial Narrow" panose="020B0604020202020204" pitchFamily="34" charset="0"/>
              </a:rPr>
              <a:t>繁殖性能</a:t>
            </a:r>
            <a:r>
              <a:rPr lang="en-US" sz="2800" dirty="0">
                <a:latin typeface="Arial Narrow" panose="020B0604020202020204" pitchFamily="34" charset="0"/>
                <a:ea typeface="Lato" panose="020F0502020204030203" pitchFamily="34" charset="0"/>
                <a:cs typeface="Arial Narrow" panose="020B0604020202020204" pitchFamily="34" charset="0"/>
              </a:rPr>
              <a:t> </a:t>
            </a:r>
            <a:endParaRPr lang="en-US" sz="2800" b="1" dirty="0">
              <a:latin typeface="Arial Narrow" panose="020B0604020202020204" pitchFamily="34" charset="0"/>
              <a:ea typeface="Lato" panose="020F0502020204030203" pitchFamily="34" charset="0"/>
              <a:cs typeface="Arial Narrow" panose="020B0604020202020204" pitchFamily="34" charset="0"/>
            </a:endParaRPr>
          </a:p>
        </p:txBody>
      </p:sp>
      <p:sp>
        <p:nvSpPr>
          <p:cNvPr id="16" name="Rectangle 15">
            <a:extLst>
              <a:ext uri="{FF2B5EF4-FFF2-40B4-BE49-F238E27FC236}">
                <a16:creationId xmlns:a16="http://schemas.microsoft.com/office/drawing/2014/main" id="{214B32D7-A74F-5A7D-EF4B-9DA259C47D62}"/>
              </a:ext>
            </a:extLst>
          </p:cNvPr>
          <p:cNvSpPr/>
          <p:nvPr/>
        </p:nvSpPr>
        <p:spPr>
          <a:xfrm>
            <a:off x="4306355" y="4130663"/>
            <a:ext cx="5271247" cy="523220"/>
          </a:xfrm>
          <a:prstGeom prst="rect">
            <a:avLst/>
          </a:prstGeom>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buClr>
                <a:schemeClr val="tx2"/>
              </a:buClr>
            </a:pPr>
            <a:r>
              <a:rPr lang="en-US" sz="2800" b="1" dirty="0">
                <a:latin typeface="Arial Narrow" panose="020B0604020202020204" pitchFamily="34" charset="0"/>
                <a:ea typeface="Lato" panose="020F0502020204030203" pitchFamily="34" charset="0"/>
                <a:cs typeface="Arial Narrow" panose="020B0604020202020204" pitchFamily="34" charset="0"/>
              </a:rPr>
              <a:t>Milk Production </a:t>
            </a:r>
            <a:r>
              <a:rPr lang="zh-CN" altLang="en-US" sz="2800" b="1" dirty="0">
                <a:latin typeface="Arial Narrow" panose="020B0604020202020204" pitchFamily="34" charset="0"/>
                <a:ea typeface="Lato" panose="020F0502020204030203" pitchFamily="34" charset="0"/>
                <a:cs typeface="Arial Narrow" panose="020B0604020202020204" pitchFamily="34" charset="0"/>
              </a:rPr>
              <a:t>产奶量</a:t>
            </a:r>
            <a:endParaRPr lang="en-US" sz="2800" b="1" dirty="0">
              <a:latin typeface="Arial Narrow" panose="020B0604020202020204" pitchFamily="34" charset="0"/>
              <a:ea typeface="Lato" panose="020F0502020204030203" pitchFamily="34" charset="0"/>
              <a:cs typeface="Arial Narrow" panose="020B0604020202020204" pitchFamily="34" charset="0"/>
            </a:endParaRPr>
          </a:p>
        </p:txBody>
      </p:sp>
      <p:sp>
        <p:nvSpPr>
          <p:cNvPr id="17" name="TextBox 16">
            <a:extLst>
              <a:ext uri="{FF2B5EF4-FFF2-40B4-BE49-F238E27FC236}">
                <a16:creationId xmlns:a16="http://schemas.microsoft.com/office/drawing/2014/main" id="{0FB24B7A-9071-35A9-D310-EEC98E6EF801}"/>
              </a:ext>
            </a:extLst>
          </p:cNvPr>
          <p:cNvSpPr txBox="1"/>
          <p:nvPr/>
        </p:nvSpPr>
        <p:spPr>
          <a:xfrm>
            <a:off x="4379705" y="2176755"/>
            <a:ext cx="7798695" cy="76944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304831"/>
            <a:r>
              <a:rPr lang="en-US" sz="1400" b="1" spc="200" dirty="0">
                <a:solidFill>
                  <a:schemeClr val="bg2">
                    <a:lumMod val="50000"/>
                  </a:schemeClr>
                </a:solidFill>
                <a:latin typeface="Arial Narrow" panose="020B0604020202020204" pitchFamily="34" charset="0"/>
                <a:cs typeface="Arial Narrow" panose="020B0604020202020204" pitchFamily="34" charset="0"/>
              </a:rPr>
              <a:t>Improving Pregnancy Rate by 6% reduces total herd methane by 10% and increases profit $49 per cow per year</a:t>
            </a:r>
          </a:p>
          <a:p>
            <a:pPr defTabSz="304831"/>
            <a:r>
              <a:rPr lang="zh-CN" altLang="en-US" sz="1600" b="1" dirty="0">
                <a:latin typeface="微软雅黑" panose="020B0503020204020204" pitchFamily="34" charset="-122"/>
                <a:ea typeface="微软雅黑" panose="020B0503020204020204" pitchFamily="34" charset="-122"/>
              </a:rPr>
              <a:t>提高</a:t>
            </a:r>
            <a:r>
              <a:rPr lang="en-US" altLang="zh-CN" sz="1600" b="1" dirty="0">
                <a:latin typeface="微软雅黑" panose="020B0503020204020204" pitchFamily="34" charset="-122"/>
                <a:ea typeface="微软雅黑" panose="020B0503020204020204" pitchFamily="34" charset="-122"/>
              </a:rPr>
              <a:t>6%</a:t>
            </a:r>
            <a:r>
              <a:rPr lang="zh-CN" altLang="en-US" sz="1600" b="1" dirty="0">
                <a:latin typeface="微软雅黑" panose="020B0503020204020204" pitchFamily="34" charset="-122"/>
                <a:ea typeface="微软雅黑" panose="020B0503020204020204" pitchFamily="34" charset="-122"/>
              </a:rPr>
              <a:t>的怀孕率可减少</a:t>
            </a:r>
            <a:r>
              <a:rPr lang="en-US" altLang="zh-CN" sz="1600" b="1" dirty="0">
                <a:latin typeface="微软雅黑" panose="020B0503020204020204" pitchFamily="34" charset="-122"/>
                <a:ea typeface="微软雅黑" panose="020B0503020204020204" pitchFamily="34" charset="-122"/>
              </a:rPr>
              <a:t>10%</a:t>
            </a:r>
            <a:r>
              <a:rPr lang="zh-CN" altLang="en-US" sz="1600" b="1" dirty="0">
                <a:latin typeface="微软雅黑" panose="020B0503020204020204" pitchFamily="34" charset="-122"/>
                <a:ea typeface="微软雅黑" panose="020B0503020204020204" pitchFamily="34" charset="-122"/>
              </a:rPr>
              <a:t>的牛群甲烷总量，每头牛每年可增加</a:t>
            </a:r>
            <a:r>
              <a:rPr lang="en-US" altLang="zh-CN" sz="1600" b="1" dirty="0">
                <a:latin typeface="微软雅黑" panose="020B0503020204020204" pitchFamily="34" charset="-122"/>
                <a:ea typeface="微软雅黑" panose="020B0503020204020204" pitchFamily="34" charset="-122"/>
              </a:rPr>
              <a:t>49</a:t>
            </a:r>
            <a:r>
              <a:rPr lang="zh-CN" altLang="en-US" sz="1600" b="1" dirty="0">
                <a:latin typeface="微软雅黑" panose="020B0503020204020204" pitchFamily="34" charset="-122"/>
                <a:ea typeface="微软雅黑" panose="020B0503020204020204" pitchFamily="34" charset="-122"/>
              </a:rPr>
              <a:t>美元的利润</a:t>
            </a:r>
            <a:endParaRPr lang="en-US" sz="2000" b="1" spc="200" dirty="0">
              <a:solidFill>
                <a:schemeClr val="bg2">
                  <a:lumMod val="50000"/>
                </a:schemeClr>
              </a:solidFill>
              <a:latin typeface="微软雅黑" panose="020B0503020204020204" pitchFamily="34" charset="-122"/>
              <a:ea typeface="微软雅黑" panose="020B0503020204020204" pitchFamily="34" charset="-122"/>
              <a:cs typeface="Arial Narrow" panose="020B0604020202020204" pitchFamily="34" charset="0"/>
            </a:endParaRPr>
          </a:p>
        </p:txBody>
      </p:sp>
      <p:sp>
        <p:nvSpPr>
          <p:cNvPr id="18" name="TextBox 17">
            <a:extLst>
              <a:ext uri="{FF2B5EF4-FFF2-40B4-BE49-F238E27FC236}">
                <a16:creationId xmlns:a16="http://schemas.microsoft.com/office/drawing/2014/main" id="{BC2F5923-A8DE-0B74-2716-484E67559C6F}"/>
              </a:ext>
            </a:extLst>
          </p:cNvPr>
          <p:cNvSpPr txBox="1"/>
          <p:nvPr/>
        </p:nvSpPr>
        <p:spPr>
          <a:xfrm>
            <a:off x="4379705" y="3325352"/>
            <a:ext cx="7726435" cy="5539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304831"/>
            <a:r>
              <a:rPr lang="en-US" sz="1400" b="1" spc="200" dirty="0">
                <a:solidFill>
                  <a:schemeClr val="bg2">
                    <a:lumMod val="50000"/>
                  </a:schemeClr>
                </a:solidFill>
                <a:latin typeface="Arial Narrow" panose="020B0604020202020204" pitchFamily="34" charset="0"/>
                <a:cs typeface="Arial Narrow" panose="020B0604020202020204" pitchFamily="34" charset="0"/>
              </a:rPr>
              <a:t>Cows with clinical mastitis have 6% higher carbon footprint per unit of milk.</a:t>
            </a:r>
          </a:p>
          <a:p>
            <a:pPr defTabSz="304831"/>
            <a:r>
              <a:rPr lang="zh-CN" altLang="en-US" sz="1600" b="1" dirty="0">
                <a:latin typeface="微软雅黑" panose="020B0503020204020204" pitchFamily="34" charset="-122"/>
                <a:ea typeface="微软雅黑" panose="020B0503020204020204" pitchFamily="34" charset="-122"/>
              </a:rPr>
              <a:t>患有临床乳房炎的奶牛每单位牛奶的碳足迹高出</a:t>
            </a:r>
            <a:r>
              <a:rPr lang="en-US" altLang="zh-CN" sz="1600" b="1" dirty="0">
                <a:latin typeface="微软雅黑" panose="020B0503020204020204" pitchFamily="34" charset="-122"/>
                <a:ea typeface="微软雅黑" panose="020B0503020204020204" pitchFamily="34" charset="-122"/>
              </a:rPr>
              <a:t>6%</a:t>
            </a:r>
            <a:endParaRPr lang="en-US" sz="1600" b="1" dirty="0">
              <a:latin typeface="微软雅黑" panose="020B0503020204020204" pitchFamily="34" charset="-122"/>
              <a:ea typeface="微软雅黑" panose="020B0503020204020204" pitchFamily="34" charset="-122"/>
            </a:endParaRPr>
          </a:p>
        </p:txBody>
      </p:sp>
      <p:sp>
        <p:nvSpPr>
          <p:cNvPr id="19" name="TextBox 18">
            <a:extLst>
              <a:ext uri="{FF2B5EF4-FFF2-40B4-BE49-F238E27FC236}">
                <a16:creationId xmlns:a16="http://schemas.microsoft.com/office/drawing/2014/main" id="{13EC0472-DD3A-BF40-D1A8-F50C2E88A845}"/>
              </a:ext>
            </a:extLst>
          </p:cNvPr>
          <p:cNvSpPr txBox="1"/>
          <p:nvPr/>
        </p:nvSpPr>
        <p:spPr>
          <a:xfrm>
            <a:off x="4379705" y="4530353"/>
            <a:ext cx="7726435" cy="76944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304831"/>
            <a:r>
              <a:rPr lang="en-US" sz="1400" b="1" spc="200" dirty="0">
                <a:solidFill>
                  <a:schemeClr val="bg2">
                    <a:lumMod val="50000"/>
                  </a:schemeClr>
                </a:solidFill>
                <a:latin typeface="Arial Narrow" panose="020B0604020202020204" pitchFamily="34" charset="0"/>
                <a:cs typeface="Arial Narrow" panose="020B0604020202020204" pitchFamily="34" charset="0"/>
              </a:rPr>
              <a:t>High Production equates to more lifetime profit per cow, improving sustainability with fewer cows.</a:t>
            </a:r>
          </a:p>
          <a:p>
            <a:pPr defTabSz="304831"/>
            <a:r>
              <a:rPr lang="zh-CN" altLang="en-US" sz="1600" b="1" dirty="0">
                <a:latin typeface="微软雅黑" panose="020B0503020204020204" pitchFamily="34" charset="-122"/>
                <a:ea typeface="微软雅黑" panose="020B0503020204020204" pitchFamily="34" charset="-122"/>
              </a:rPr>
              <a:t>高产量意味着每头奶牛的终身利润更高，用更少的奶牛提高可持续性。</a:t>
            </a:r>
            <a:endParaRPr lang="en-US" sz="1600" b="1" dirty="0">
              <a:latin typeface="微软雅黑" panose="020B0503020204020204" pitchFamily="34" charset="-122"/>
              <a:ea typeface="微软雅黑" panose="020B0503020204020204" pitchFamily="34" charset="-122"/>
            </a:endParaRPr>
          </a:p>
        </p:txBody>
      </p:sp>
      <p:pic>
        <p:nvPicPr>
          <p:cNvPr id="21" name="Graphic 20" descr="Badge 4 with solid fill">
            <a:extLst>
              <a:ext uri="{FF2B5EF4-FFF2-40B4-BE49-F238E27FC236}">
                <a16:creationId xmlns:a16="http://schemas.microsoft.com/office/drawing/2014/main" id="{C1542986-1F98-B1ED-5140-2FECFEDD66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8414" y="5159627"/>
            <a:ext cx="1137941" cy="1137941"/>
          </a:xfrm>
          <a:prstGeom prst="rect">
            <a:avLst/>
          </a:prstGeom>
        </p:spPr>
      </p:pic>
      <p:pic>
        <p:nvPicPr>
          <p:cNvPr id="23" name="Graphic 22" descr="Badge with solid fill">
            <a:extLst>
              <a:ext uri="{FF2B5EF4-FFF2-40B4-BE49-F238E27FC236}">
                <a16:creationId xmlns:a16="http://schemas.microsoft.com/office/drawing/2014/main" id="{538AEE38-BE52-200C-78A6-878D2F10E5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8413" y="2857294"/>
            <a:ext cx="1137941" cy="1137941"/>
          </a:xfrm>
          <a:prstGeom prst="rect">
            <a:avLst/>
          </a:prstGeom>
        </p:spPr>
      </p:pic>
      <p:pic>
        <p:nvPicPr>
          <p:cNvPr id="25" name="Graphic 24" descr="Badge 3 with solid fill">
            <a:extLst>
              <a:ext uri="{FF2B5EF4-FFF2-40B4-BE49-F238E27FC236}">
                <a16:creationId xmlns:a16="http://schemas.microsoft.com/office/drawing/2014/main" id="{39D922C1-489F-3E23-3ACA-677B66A71C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68413" y="4000708"/>
            <a:ext cx="1137941" cy="1137941"/>
          </a:xfrm>
          <a:prstGeom prst="rect">
            <a:avLst/>
          </a:prstGeom>
        </p:spPr>
      </p:pic>
      <p:pic>
        <p:nvPicPr>
          <p:cNvPr id="27" name="Graphic 26" descr="Badge 1 with solid fill">
            <a:extLst>
              <a:ext uri="{FF2B5EF4-FFF2-40B4-BE49-F238E27FC236}">
                <a16:creationId xmlns:a16="http://schemas.microsoft.com/office/drawing/2014/main" id="{FF97B0F7-CB2B-22E1-5B6E-D0B39CD636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68413" y="1698375"/>
            <a:ext cx="1137941" cy="1137941"/>
          </a:xfrm>
          <a:prstGeom prst="rect">
            <a:avLst/>
          </a:prstGeom>
          <a:effectLst/>
        </p:spPr>
      </p:pic>
      <p:sp>
        <p:nvSpPr>
          <p:cNvPr id="28" name="TextBox 27">
            <a:extLst>
              <a:ext uri="{FF2B5EF4-FFF2-40B4-BE49-F238E27FC236}">
                <a16:creationId xmlns:a16="http://schemas.microsoft.com/office/drawing/2014/main" id="{0F87501B-CA20-6C95-637B-3D07FF101DC1}"/>
              </a:ext>
            </a:extLst>
          </p:cNvPr>
          <p:cNvSpPr txBox="1"/>
          <p:nvPr/>
        </p:nvSpPr>
        <p:spPr>
          <a:xfrm>
            <a:off x="4306354" y="5626968"/>
            <a:ext cx="7390346" cy="76944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304831"/>
            <a:r>
              <a:rPr lang="en-US" sz="1400" b="1" spc="200" dirty="0">
                <a:solidFill>
                  <a:schemeClr val="bg2">
                    <a:lumMod val="50000"/>
                  </a:schemeClr>
                </a:solidFill>
                <a:latin typeface="Arial Narrow" panose="020B0604020202020204" pitchFamily="34" charset="0"/>
                <a:cs typeface="Arial Narrow" panose="020B0604020202020204" pitchFamily="34" charset="0"/>
              </a:rPr>
              <a:t>Reduce culling, raise fewer replacements and spend less time and money treating cows. </a:t>
            </a:r>
          </a:p>
          <a:p>
            <a:pPr defTabSz="304831"/>
            <a:r>
              <a:rPr lang="zh-CN" altLang="en-US" sz="1600" b="1" dirty="0">
                <a:latin typeface="微软雅黑" panose="020B0503020204020204" pitchFamily="34" charset="-122"/>
                <a:ea typeface="微软雅黑" panose="020B0503020204020204" pitchFamily="34" charset="-122"/>
              </a:rPr>
              <a:t>减少淘汰，减少后备牛饲养，减少治疗奶牛的时间和金钱。</a:t>
            </a:r>
            <a:endParaRPr lang="en-US" sz="1600" b="1" dirty="0">
              <a:latin typeface="微软雅黑" panose="020B0503020204020204" pitchFamily="34" charset="-122"/>
              <a:ea typeface="微软雅黑" panose="020B0503020204020204" pitchFamily="34" charset="-122"/>
            </a:endParaRPr>
          </a:p>
        </p:txBody>
      </p:sp>
      <p:sp>
        <p:nvSpPr>
          <p:cNvPr id="29" name="Rectangle 28">
            <a:extLst>
              <a:ext uri="{FF2B5EF4-FFF2-40B4-BE49-F238E27FC236}">
                <a16:creationId xmlns:a16="http://schemas.microsoft.com/office/drawing/2014/main" id="{EFCEC140-7111-7928-BC99-430276988C86}"/>
              </a:ext>
            </a:extLst>
          </p:cNvPr>
          <p:cNvSpPr/>
          <p:nvPr/>
        </p:nvSpPr>
        <p:spPr>
          <a:xfrm>
            <a:off x="4286226" y="5205377"/>
            <a:ext cx="5271247" cy="523220"/>
          </a:xfrm>
          <a:prstGeom prst="rect">
            <a:avLst/>
          </a:prstGeom>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buClr>
                <a:schemeClr val="tx2"/>
              </a:buClr>
            </a:pPr>
            <a:r>
              <a:rPr lang="en-US" sz="2800" b="1" dirty="0">
                <a:latin typeface="Arial Narrow" panose="020B0604020202020204" pitchFamily="34" charset="0"/>
                <a:ea typeface="Lato" panose="020F0502020204030203" pitchFamily="34" charset="0"/>
                <a:cs typeface="Arial Narrow" panose="020B0604020202020204" pitchFamily="34" charset="0"/>
              </a:rPr>
              <a:t>Lameness </a:t>
            </a:r>
            <a:r>
              <a:rPr lang="zh-CN" altLang="en-US" sz="2800" b="1" dirty="0">
                <a:latin typeface="Arial Narrow" panose="020B0604020202020204" pitchFamily="34" charset="0"/>
                <a:ea typeface="Lato" panose="020F0502020204030203" pitchFamily="34" charset="0"/>
                <a:cs typeface="Arial Narrow" panose="020B0604020202020204" pitchFamily="34" charset="0"/>
              </a:rPr>
              <a:t>蹄病</a:t>
            </a:r>
            <a:endParaRPr lang="en-US" sz="2800" b="1" dirty="0">
              <a:latin typeface="Arial Narrow" panose="020B0604020202020204" pitchFamily="34" charset="0"/>
              <a:ea typeface="Lato" panose="020F0502020204030203" pitchFamily="34" charset="0"/>
              <a:cs typeface="Arial Narrow" panose="020B0604020202020204" pitchFamily="34" charset="0"/>
            </a:endParaRPr>
          </a:p>
        </p:txBody>
      </p:sp>
      <p:sp>
        <p:nvSpPr>
          <p:cNvPr id="30" name="TextBox 29">
            <a:extLst>
              <a:ext uri="{FF2B5EF4-FFF2-40B4-BE49-F238E27FC236}">
                <a16:creationId xmlns:a16="http://schemas.microsoft.com/office/drawing/2014/main" id="{F721E0E4-DB5B-680F-5695-BD55D94B63F3}"/>
              </a:ext>
            </a:extLst>
          </p:cNvPr>
          <p:cNvSpPr txBox="1"/>
          <p:nvPr/>
        </p:nvSpPr>
        <p:spPr>
          <a:xfrm>
            <a:off x="3823992" y="936713"/>
            <a:ext cx="3665463" cy="70788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304831"/>
            <a:r>
              <a:rPr lang="en-US" sz="2000" b="1" spc="200" dirty="0">
                <a:solidFill>
                  <a:schemeClr val="tx2">
                    <a:lumMod val="75000"/>
                  </a:schemeClr>
                </a:solidFill>
                <a:latin typeface="Arial Narrow" panose="020B0604020202020204" pitchFamily="34" charset="0"/>
                <a:cs typeface="Arial Narrow" panose="020B0604020202020204" pitchFamily="34" charset="0"/>
              </a:rPr>
              <a:t>And why should we care? </a:t>
            </a:r>
            <a:r>
              <a:rPr lang="zh-CN" altLang="en-US" sz="2000" b="1" spc="200" dirty="0">
                <a:solidFill>
                  <a:schemeClr val="tx2">
                    <a:lumMod val="75000"/>
                  </a:schemeClr>
                </a:solidFill>
                <a:latin typeface="Arial Narrow" panose="020B0604020202020204" pitchFamily="34" charset="0"/>
                <a:cs typeface="Arial Narrow" panose="020B0604020202020204" pitchFamily="34" charset="0"/>
              </a:rPr>
              <a:t>我们为什么需要关注？</a:t>
            </a:r>
            <a:endParaRPr lang="en-US" sz="2000" b="1" spc="200" dirty="0">
              <a:solidFill>
                <a:schemeClr val="tx2">
                  <a:lumMod val="75000"/>
                </a:schemeClr>
              </a:solidFill>
              <a:latin typeface="Arial Narrow" panose="020B0604020202020204" pitchFamily="34" charset="0"/>
              <a:cs typeface="Arial Narrow" panose="020B0604020202020204" pitchFamily="34" charset="0"/>
            </a:endParaRPr>
          </a:p>
        </p:txBody>
      </p:sp>
      <p:pic>
        <p:nvPicPr>
          <p:cNvPr id="32" name="Graphic 31" descr="Hashtag with solid fill">
            <a:extLst>
              <a:ext uri="{FF2B5EF4-FFF2-40B4-BE49-F238E27FC236}">
                <a16:creationId xmlns:a16="http://schemas.microsoft.com/office/drawing/2014/main" id="{867387CC-7DC4-724D-5D4C-5E6274CC96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95062" y="1990776"/>
            <a:ext cx="508293" cy="508293"/>
          </a:xfrm>
          <a:prstGeom prst="rect">
            <a:avLst/>
          </a:prstGeom>
          <a:effectLst>
            <a:outerShdw blurRad="63500" sx="102000" sy="102000" algn="ctr" rotWithShape="0">
              <a:prstClr val="black">
                <a:alpha val="40000"/>
              </a:prstClr>
            </a:outerShdw>
          </a:effectLst>
        </p:spPr>
      </p:pic>
      <p:pic>
        <p:nvPicPr>
          <p:cNvPr id="34" name="Graphic 33" descr="Hashtag with solid fill">
            <a:extLst>
              <a:ext uri="{FF2B5EF4-FFF2-40B4-BE49-F238E27FC236}">
                <a16:creationId xmlns:a16="http://schemas.microsoft.com/office/drawing/2014/main" id="{F07B8362-8A71-FD9F-3BCF-3D4F48E1A5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95062" y="3227780"/>
            <a:ext cx="508293" cy="508293"/>
          </a:xfrm>
          <a:prstGeom prst="rect">
            <a:avLst/>
          </a:prstGeom>
          <a:effectLst>
            <a:outerShdw blurRad="63500" sx="102000" sy="102000" algn="ctr" rotWithShape="0">
              <a:prstClr val="black">
                <a:alpha val="40000"/>
              </a:prstClr>
            </a:outerShdw>
          </a:effectLst>
        </p:spPr>
      </p:pic>
      <p:pic>
        <p:nvPicPr>
          <p:cNvPr id="35" name="Graphic 34" descr="Hashtag with solid fill">
            <a:extLst>
              <a:ext uri="{FF2B5EF4-FFF2-40B4-BE49-F238E27FC236}">
                <a16:creationId xmlns:a16="http://schemas.microsoft.com/office/drawing/2014/main" id="{9F663578-4FA4-0ADD-4843-1AC9B9B834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84690" y="4322780"/>
            <a:ext cx="508293" cy="508293"/>
          </a:xfrm>
          <a:prstGeom prst="rect">
            <a:avLst/>
          </a:prstGeom>
          <a:effectLst>
            <a:outerShdw blurRad="63500" sx="102000" sy="102000" algn="ctr" rotWithShape="0">
              <a:prstClr val="black">
                <a:alpha val="40000"/>
              </a:prstClr>
            </a:outerShdw>
          </a:effectLst>
        </p:spPr>
      </p:pic>
      <p:pic>
        <p:nvPicPr>
          <p:cNvPr id="36" name="Graphic 35" descr="Hashtag with solid fill">
            <a:extLst>
              <a:ext uri="{FF2B5EF4-FFF2-40B4-BE49-F238E27FC236}">
                <a16:creationId xmlns:a16="http://schemas.microsoft.com/office/drawing/2014/main" id="{6906D57B-7367-7922-1F8D-1204CBF36C9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79620" y="5550035"/>
            <a:ext cx="508293" cy="4569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8888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P spid="18" grpId="0"/>
      <p:bldP spid="19" grpId="0"/>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19A128-DE13-158F-B9B0-224694ADC44C}"/>
              </a:ext>
            </a:extLst>
          </p:cNvPr>
          <p:cNvSpPr txBox="1"/>
          <p:nvPr/>
        </p:nvSpPr>
        <p:spPr>
          <a:xfrm>
            <a:off x="901264" y="890008"/>
            <a:ext cx="11674951" cy="4662815"/>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100" dirty="0"/>
              <a:t>Traits     1      2      3      4      5      6      7      8      9     10     11     12     13     14     15     16     17     18     19     20     21     22     23     24</a:t>
            </a:r>
          </a:p>
          <a:p>
            <a:r>
              <a:rPr lang="en-US" sz="1100" dirty="0"/>
              <a:t>              MILK   FAT    PROT   PL     SCS    BWC    UDC    FLC    DPR    CA$    HCR    CCR    LIV    GL     HTH$   RFI    MFEV   DA     KET    MAS    MET    RPL    EFC    HLV</a:t>
            </a:r>
          </a:p>
          <a:p>
            <a:r>
              <a:rPr lang="en-US" sz="1100" dirty="0"/>
              <a:t>MILK     1.000  0.399  0.835  0.113  0.179 -0.131  0.042 -0.100 -0.342  0.089 -0.138 -0.219 -0.191 -0.235 -0.032 -0.008  0.027  0.104  0.107 -0.209  0.089 -0.065  0.276  0.194</a:t>
            </a:r>
          </a:p>
          <a:p>
            <a:r>
              <a:rPr lang="en-US" sz="1100" dirty="0"/>
              <a:t>FAT      0.399  1.000  0.591  0.090  0.080 -0.115  0.056 -0.025 -0.245  0.205 -0.044 -0.123 -0.116 -0.198  0.134 -0.020  0.089  0.194  0.279 -0.106  0.230  0.014  0.178  0.194</a:t>
            </a:r>
          </a:p>
          <a:p>
            <a:r>
              <a:rPr lang="en-US" sz="1100" dirty="0"/>
              <a:t>PROT     0.835  0.591  1.000  0.128  0.168 -0.100 -0.006 -0.121 -0.307  0.133 -0.153 -0.176 -0.179 -0.267  0.036 -0.005  0.077  0.145  0.277 -0.194  0.166 -0.075  0.329  0.169</a:t>
            </a:r>
          </a:p>
          <a:p>
            <a:r>
              <a:rPr lang="en-US" sz="1100" dirty="0"/>
              <a:t>PL       0.113  0.090  0.128  1.000 -0.456 -0.221 -0.001 -0.008  0.544  0.363  0.305  0.629  0.728 -0.136  0.661 -0.078  0.119  0.498  0.459  0.496  0.407  0.218  0.270  0.398</a:t>
            </a:r>
          </a:p>
          <a:p>
            <a:r>
              <a:rPr lang="en-US" sz="1100" dirty="0"/>
              <a:t>SCS      0.179  0.080  0.168 -0.456  1.000 -0.192 -0.021  0.016 -0.313 -0.066 -0.145 -0.299 -0.285 -0.073 -0.550 -0.124 -0.085 -0.164 -0.228 -0.725 -0.193 -0.187 -0.053 -0.182</a:t>
            </a:r>
          </a:p>
          <a:p>
            <a:r>
              <a:rPr lang="en-US" sz="1100" dirty="0"/>
              <a:t>BWC     -0.131 -0.115 -0.100 -0.221 -0.192  1.000  0.098  0.177 -0.024 -0.125 -0.097 -0.085 -0.207  0.081  0.002  0.143  0.080 -0.142  0.016  0.124 -0.030 -0.010 -0.024  0.048</a:t>
            </a:r>
          </a:p>
          <a:p>
            <a:r>
              <a:rPr lang="en-US" sz="1100" dirty="0"/>
              <a:t>UDC      0.042  0.056 -0.006 -0.001 -0.021  0.098  1.000  0.398 -0.195 -0.008  0.010 -0.138 -0.286  0.029  0.044 -0.018  0.118  0.015  0.143  0.046  0.010 -0.043 -0.175  0.134</a:t>
            </a:r>
          </a:p>
          <a:p>
            <a:r>
              <a:rPr lang="en-US" sz="1100" dirty="0"/>
              <a:t>FLC     -0.100 -0.025 -0.121 -0.008  0.016  0.177  0.398  1.000 -0.141  0.003  0.028 -0.157 -0.107  0.062 -0.010 -0.105  0.054  0.052  0.009  0.035 -0.106 -0.067 -0.142  0.071</a:t>
            </a:r>
          </a:p>
          <a:p>
            <a:r>
              <a:rPr lang="en-US" sz="1100" dirty="0"/>
              <a:t>DPR     -0.342 -0.245 -0.307  0.544 -0.313 -0.024 -0.195 -0.141  1.000  0.264  0.514  0.930  0.485  0.041  0.342  0.088  0.004  0.119  0.154  0.303  0.270  0.221  0.293  0.128</a:t>
            </a:r>
          </a:p>
          <a:p>
            <a:r>
              <a:rPr lang="en-US" sz="1100" dirty="0"/>
              <a:t>CA$      0.089  0.205  0.133  0.363 -0.066 -0.125 -0.008  0.003  0.264  1.000  0.176  0.329  0.198 -0.250  0.249 -0.091  0.103  0.196  0.222  0.076  0.284  0.061  0.211  0.264</a:t>
            </a:r>
          </a:p>
          <a:p>
            <a:r>
              <a:rPr lang="en-US" sz="1100" dirty="0"/>
              <a:t>HCR     -0.138 -0.044 -0.153  0.305 -0.145 -0.097  0.010  0.028  0.514  0.176  1.000  0.599  0.187  0.163  0.194  0.016 -0.035  0.120  0.088  0.163  0.117  0.122  0.328  0.165</a:t>
            </a:r>
          </a:p>
          <a:p>
            <a:r>
              <a:rPr lang="en-US" sz="1100" dirty="0"/>
              <a:t>CCR     -0.219 -0.123 -0.176  0.629 -0.299 -0.085 -0.138 -0.157  0.930  0.329  0.599  1.000  0.488 -0.008  0.411  0.041  0.030  0.202  0.224  0.313  0.334  0.237  0.299  0.223</a:t>
            </a:r>
          </a:p>
          <a:p>
            <a:r>
              <a:rPr lang="en-US" sz="1100" dirty="0"/>
              <a:t>LIV     -0.191 -0.116 -0.179  0.728 -0.285 -0.207 -0.286 -0.107  0.485  0.198  0.187  0.488  1.000 -0.049  0.494 -0.069  0.036  0.429  0.226  0.384  0.253  0.200  0.137  0.202</a:t>
            </a:r>
          </a:p>
          <a:p>
            <a:r>
              <a:rPr lang="en-US" sz="1100" dirty="0"/>
              <a:t>GL      -0.235 -0.198 -0.267 -0.136 -0.073  0.081  0.029  0.062  0.041 -0.250  0.163 -0.008 -0.049  1.000 -0.121  0.026 -0.083 -0.153 -0.196  0.016 -0.158  0.066 -0.265 -0.140</a:t>
            </a:r>
          </a:p>
          <a:p>
            <a:r>
              <a:rPr lang="en-US" sz="1100" dirty="0"/>
              <a:t>HTH$    -0.032  0.134  0.036  0.661 -0.550  0.002  0.044 -0.010  0.342  0.249  0.194  0.411  0.494 -0.121  1.000  0.032  0.243  0.690  0.625  0.676  0.731  0.497  0.147  0.300</a:t>
            </a:r>
          </a:p>
          <a:p>
            <a:r>
              <a:rPr lang="en-US" sz="1100" dirty="0"/>
              <a:t>RFI     -0.008 -0.020 -0.005 -0.078 -0.124  0.143 -0.018 -0.105  0.088 -0.091  0.016  0.041 -0.069  0.026  0.032  1.000  0.052 -0.094  0.000  0.070  0.056  0.073  0.008 -0.046</a:t>
            </a:r>
          </a:p>
          <a:p>
            <a:r>
              <a:rPr lang="en-US" sz="1100" dirty="0"/>
              <a:t>MFEV     0.027  0.089  0.077  0.119 -0.085  0.080  0.118  0.054  0.004  0.103 -0.035  0.030  0.036 -0.083  0.243  0.052  1.000  0.239  0.294  0.044  0.212  0.061 -0.061 -0.053</a:t>
            </a:r>
          </a:p>
          <a:p>
            <a:r>
              <a:rPr lang="en-US" sz="1100" dirty="0"/>
              <a:t>DA       0.104  0.194  0.145  0.498 -0.164 -0.142  0.015  0.052  0.119  0.196  0.120  0.202  0.429 -0.153  0.690 -0.094  0.239  1.000  0.587  0.200  0.396  0.137  0.157  0.179</a:t>
            </a:r>
          </a:p>
          <a:p>
            <a:r>
              <a:rPr lang="en-US" sz="1100" dirty="0"/>
              <a:t>KET      0.107  0.279  0.277  0.459 -0.228  0.016  0.143  0.009  0.154  0.222  0.088  0.224  0.226 -0.196  0.625  0.000  0.294  0.587  1.000  0.187  0.515  0.179  0.130  0.200</a:t>
            </a:r>
          </a:p>
          <a:p>
            <a:r>
              <a:rPr lang="en-US" sz="1100" dirty="0"/>
              <a:t>MAS     -0.209 -0.106 -0.194  0.496 -0.725  0.124  0.046  0.035  0.303  0.076  0.163  0.313  0.384  0.016  0.676  0.070  0.044  0.200  0.187  1.000  0.148  0.135  0.077  0.287</a:t>
            </a:r>
          </a:p>
          <a:p>
            <a:r>
              <a:rPr lang="en-US" sz="1100" dirty="0"/>
              <a:t>MET      0.089  0.230  0.166  0.407 -0.193 -0.030  0.010 -0.106  0.270  0.284  0.117  0.334  0.253 -0.158  0.731  0.056  0.212  0.396  0.515  0.148  1.000  0.637  0.124  0.166</a:t>
            </a:r>
          </a:p>
          <a:p>
            <a:r>
              <a:rPr lang="en-US" sz="1100" dirty="0"/>
              <a:t>RPL     -0.065  0.014 -0.075  0.218 -0.187 -0.010 -0.043 -0.067  0.221  0.061  0.122  0.237  0.200  0.066  0.497  0.073  0.061  0.137  0.179  0.135  0.637  1.000 -0.067  0.064</a:t>
            </a:r>
          </a:p>
          <a:p>
            <a:r>
              <a:rPr lang="en-US" sz="1100" dirty="0"/>
              <a:t>EFC      0.276  0.178  0.329  0.270 -0.053 -0.024 -0.175 -0.142  0.293  0.211  0.328  0.299  0.137 -0.265  0.147  0.008 -0.061  0.157  0.130  0.077  0.124 -0.067  1.000  0.329</a:t>
            </a:r>
          </a:p>
          <a:p>
            <a:r>
              <a:rPr lang="en-US" sz="1100" dirty="0"/>
              <a:t>HLV      0.194  0.194  0.169  0.398 -0.182  0.048  0.134  0.071  0.128  0.264  0.165  0.223  0.202 -0.140  0.300 -0.046 -0.053  0.179  0.200  0.287  0.166  0.064  0.329  1.000</a:t>
            </a:r>
          </a:p>
          <a:p>
            <a:endParaRPr lang="en-US" sz="1100" dirty="0"/>
          </a:p>
        </p:txBody>
      </p:sp>
      <p:sp>
        <p:nvSpPr>
          <p:cNvPr id="3" name="TextBox 2">
            <a:extLst>
              <a:ext uri="{FF2B5EF4-FFF2-40B4-BE49-F238E27FC236}">
                <a16:creationId xmlns:a16="http://schemas.microsoft.com/office/drawing/2014/main" id="{5D63DB98-3602-37E9-C751-4EEF00FBD115}"/>
              </a:ext>
            </a:extLst>
          </p:cNvPr>
          <p:cNvSpPr txBox="1"/>
          <p:nvPr/>
        </p:nvSpPr>
        <p:spPr>
          <a:xfrm rot="20119140">
            <a:off x="2848958" y="2551836"/>
            <a:ext cx="6494085" cy="1754326"/>
          </a:xfrm>
          <a:prstGeom prst="rect">
            <a:avLst/>
          </a:prstGeom>
          <a:noFill/>
        </p:spPr>
        <p:txBody>
          <a:bodyPr wrap="none" rtlCol="0">
            <a:spAutoFit/>
          </a:bodyPr>
          <a:lstStyle/>
          <a:p>
            <a:r>
              <a:rPr lang="en-US" sz="5400" dirty="0"/>
              <a:t>Genetic Correlations</a:t>
            </a:r>
          </a:p>
          <a:p>
            <a:r>
              <a:rPr lang="zh-CN" altLang="en-US" sz="5400" dirty="0"/>
              <a:t>        基因相关性</a:t>
            </a:r>
            <a:endParaRPr lang="en-US" sz="5400" dirty="0"/>
          </a:p>
        </p:txBody>
      </p:sp>
      <p:sp>
        <p:nvSpPr>
          <p:cNvPr id="4" name="文本框 3">
            <a:extLst>
              <a:ext uri="{FF2B5EF4-FFF2-40B4-BE49-F238E27FC236}">
                <a16:creationId xmlns:a16="http://schemas.microsoft.com/office/drawing/2014/main" id="{9A9FCCCD-3E8D-A8EA-EB43-9A7547CD1FFC}"/>
              </a:ext>
            </a:extLst>
          </p:cNvPr>
          <p:cNvSpPr txBox="1"/>
          <p:nvPr/>
        </p:nvSpPr>
        <p:spPr>
          <a:xfrm>
            <a:off x="901264" y="636092"/>
            <a:ext cx="566409" cy="253916"/>
          </a:xfrm>
          <a:prstGeom prst="rect">
            <a:avLst/>
          </a:prstGeom>
          <a:noFill/>
        </p:spPr>
        <p:txBody>
          <a:bodyPr wrap="square" rtlCol="0">
            <a:spAutoFit/>
          </a:bodyPr>
          <a:lstStyle/>
          <a:p>
            <a:r>
              <a:rPr lang="zh-CN" altLang="en-US" sz="1050" dirty="0"/>
              <a:t>指标</a:t>
            </a:r>
            <a:endParaRPr lang="zh-CN" altLang="en-US" sz="1100" dirty="0"/>
          </a:p>
        </p:txBody>
      </p:sp>
      <p:sp>
        <p:nvSpPr>
          <p:cNvPr id="5" name="文本框 4">
            <a:extLst>
              <a:ext uri="{FF2B5EF4-FFF2-40B4-BE49-F238E27FC236}">
                <a16:creationId xmlns:a16="http://schemas.microsoft.com/office/drawing/2014/main" id="{E42F272D-C931-0134-98BB-BB7198397687}"/>
              </a:ext>
            </a:extLst>
          </p:cNvPr>
          <p:cNvSpPr txBox="1"/>
          <p:nvPr/>
        </p:nvSpPr>
        <p:spPr>
          <a:xfrm>
            <a:off x="-96576" y="1223499"/>
            <a:ext cx="1139772" cy="4593565"/>
          </a:xfrm>
          <a:prstGeom prst="rect">
            <a:avLst/>
          </a:prstGeom>
          <a:noFill/>
        </p:spPr>
        <p:txBody>
          <a:bodyPr wrap="square" rtlCol="0">
            <a:spAutoFit/>
          </a:bodyPr>
          <a:lstStyle/>
          <a:p>
            <a:pPr algn="r"/>
            <a:r>
              <a:rPr lang="zh-CN" altLang="en-US" sz="1050" dirty="0">
                <a:latin typeface="微软雅黑" panose="020B0503020204020204" pitchFamily="34" charset="-122"/>
                <a:ea typeface="微软雅黑" panose="020B0503020204020204" pitchFamily="34" charset="-122"/>
              </a:rPr>
              <a:t>奶量</a:t>
            </a:r>
            <a:endParaRPr lang="en-US" altLang="zh-CN" sz="1050" dirty="0">
              <a:latin typeface="微软雅黑" panose="020B0503020204020204" pitchFamily="34" charset="-122"/>
              <a:ea typeface="微软雅黑" panose="020B0503020204020204" pitchFamily="34" charset="-122"/>
            </a:endParaRPr>
          </a:p>
          <a:p>
            <a:pPr algn="r"/>
            <a:r>
              <a:rPr lang="zh-CN" altLang="en-US" sz="1050" dirty="0">
                <a:latin typeface="微软雅黑" panose="020B0503020204020204" pitchFamily="34" charset="-122"/>
                <a:ea typeface="微软雅黑" panose="020B0503020204020204" pitchFamily="34" charset="-122"/>
              </a:rPr>
              <a:t>乳脂</a:t>
            </a:r>
            <a:endParaRPr lang="en-US" altLang="zh-CN" sz="1050" dirty="0">
              <a:latin typeface="微软雅黑" panose="020B0503020204020204" pitchFamily="34" charset="-122"/>
              <a:ea typeface="微软雅黑" panose="020B0503020204020204" pitchFamily="34" charset="-122"/>
            </a:endParaRPr>
          </a:p>
          <a:p>
            <a:pPr algn="r"/>
            <a:r>
              <a:rPr lang="zh-CN" altLang="en-US" sz="1050" dirty="0">
                <a:latin typeface="微软雅黑" panose="020B0503020204020204" pitchFamily="34" charset="-122"/>
                <a:ea typeface="微软雅黑" panose="020B0503020204020204" pitchFamily="34" charset="-122"/>
              </a:rPr>
              <a:t>蛋白</a:t>
            </a:r>
            <a:endParaRPr lang="en-US" altLang="zh-CN" sz="1050" dirty="0">
              <a:latin typeface="微软雅黑" panose="020B0503020204020204" pitchFamily="34" charset="-122"/>
              <a:ea typeface="微软雅黑" panose="020B0503020204020204" pitchFamily="34" charset="-122"/>
            </a:endParaRPr>
          </a:p>
          <a:p>
            <a:pPr algn="r">
              <a:lnSpc>
                <a:spcPts val="1350"/>
              </a:lnSpc>
            </a:pPr>
            <a:r>
              <a:rPr lang="zh-CN" altLang="en-US" sz="1050" dirty="0">
                <a:latin typeface="微软雅黑" panose="020B0503020204020204" pitchFamily="34" charset="-122"/>
                <a:ea typeface="微软雅黑" panose="020B0503020204020204" pitchFamily="34" charset="-122"/>
              </a:rPr>
              <a:t>生产寿命</a:t>
            </a:r>
            <a:endParaRPr lang="en-US" altLang="zh-CN" sz="1050" dirty="0">
              <a:latin typeface="微软雅黑" panose="020B0503020204020204" pitchFamily="34" charset="-122"/>
              <a:ea typeface="微软雅黑" panose="020B0503020204020204" pitchFamily="34" charset="-122"/>
            </a:endParaRPr>
          </a:p>
          <a:p>
            <a:pPr algn="r">
              <a:lnSpc>
                <a:spcPts val="1350"/>
              </a:lnSpc>
            </a:pPr>
            <a:r>
              <a:rPr lang="zh-CN" altLang="en-US" sz="1050" dirty="0">
                <a:latin typeface="微软雅黑" panose="020B0503020204020204" pitchFamily="34" charset="-122"/>
                <a:ea typeface="微软雅黑" panose="020B0503020204020204" pitchFamily="34" charset="-122"/>
              </a:rPr>
              <a:t>体细胞</a:t>
            </a:r>
            <a:endParaRPr lang="en-US" altLang="zh-CN" sz="1050" dirty="0">
              <a:latin typeface="微软雅黑" panose="020B0503020204020204" pitchFamily="34" charset="-122"/>
              <a:ea typeface="微软雅黑" panose="020B0503020204020204" pitchFamily="34" charset="-122"/>
            </a:endParaRPr>
          </a:p>
          <a:p>
            <a:pPr algn="r">
              <a:lnSpc>
                <a:spcPts val="1350"/>
              </a:lnSpc>
            </a:pPr>
            <a:r>
              <a:rPr lang="zh-CN" altLang="en-US" sz="1050" dirty="0">
                <a:latin typeface="微软雅黑" panose="020B0503020204020204" pitchFamily="34" charset="-122"/>
                <a:ea typeface="微软雅黑" panose="020B0503020204020204" pitchFamily="34" charset="-122"/>
              </a:rPr>
              <a:t>体重综合</a:t>
            </a:r>
            <a:endParaRPr lang="en-US" altLang="zh-CN" sz="1050" dirty="0">
              <a:latin typeface="微软雅黑" panose="020B0503020204020204" pitchFamily="34" charset="-122"/>
              <a:ea typeface="微软雅黑" panose="020B0503020204020204" pitchFamily="34" charset="-122"/>
            </a:endParaRPr>
          </a:p>
          <a:p>
            <a:pPr algn="r">
              <a:lnSpc>
                <a:spcPts val="1350"/>
              </a:lnSpc>
            </a:pPr>
            <a:r>
              <a:rPr lang="zh-CN" altLang="en-US" sz="1050" dirty="0">
                <a:latin typeface="微软雅黑" panose="020B0503020204020204" pitchFamily="34" charset="-122"/>
                <a:ea typeface="微软雅黑" panose="020B0503020204020204" pitchFamily="34" charset="-122"/>
              </a:rPr>
              <a:t>乳房综合</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肢蹄综合</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女儿怀孕率</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产犊能力价值</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青年牛受胎率</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母牛体型评分</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寿命</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放牧寿命</a:t>
            </a:r>
            <a:endParaRPr lang="en-US" altLang="zh-CN" sz="1050" dirty="0">
              <a:latin typeface="微软雅黑" panose="020B0503020204020204" pitchFamily="34" charset="-122"/>
              <a:ea typeface="微软雅黑" panose="020B0503020204020204" pitchFamily="34" charset="-122"/>
            </a:endParaRPr>
          </a:p>
          <a:p>
            <a:pPr algn="r">
              <a:lnSpc>
                <a:spcPts val="1350"/>
              </a:lnSpc>
            </a:pPr>
            <a:r>
              <a:rPr lang="zh-CN" altLang="en-US" sz="1050" dirty="0">
                <a:latin typeface="微软雅黑" panose="020B0503020204020204" pitchFamily="34" charset="-122"/>
                <a:ea typeface="微软雅黑" panose="020B0503020204020204" pitchFamily="34" charset="-122"/>
              </a:rPr>
              <a:t>健康活力价值</a:t>
            </a:r>
            <a:endParaRPr lang="en-US" altLang="zh-CN" sz="1050" dirty="0">
              <a:latin typeface="微软雅黑" panose="020B0503020204020204" pitchFamily="34" charset="-122"/>
              <a:ea typeface="微软雅黑" panose="020B0503020204020204" pitchFamily="34" charset="-122"/>
            </a:endParaRPr>
          </a:p>
          <a:p>
            <a:pPr algn="r">
              <a:lnSpc>
                <a:spcPts val="1350"/>
              </a:lnSpc>
            </a:pPr>
            <a:r>
              <a:rPr lang="zh-CN" altLang="en-US" sz="1050" dirty="0">
                <a:latin typeface="微软雅黑" panose="020B0503020204020204" pitchFamily="34" charset="-122"/>
                <a:ea typeface="微软雅黑" panose="020B0503020204020204" pitchFamily="34" charset="-122"/>
              </a:rPr>
              <a:t>剩余采食量</a:t>
            </a:r>
            <a:endParaRPr lang="en-US" altLang="zh-CN" sz="1050" dirty="0">
              <a:latin typeface="微软雅黑" panose="020B0503020204020204" pitchFamily="34" charset="-122"/>
              <a:ea typeface="微软雅黑" panose="020B0503020204020204" pitchFamily="34" charset="-122"/>
            </a:endParaRPr>
          </a:p>
          <a:p>
            <a:pPr algn="r">
              <a:lnSpc>
                <a:spcPts val="1350"/>
              </a:lnSpc>
            </a:pPr>
            <a:r>
              <a:rPr lang="zh-CN" altLang="en-US" sz="1050" dirty="0">
                <a:latin typeface="微软雅黑" panose="020B0503020204020204" pitchFamily="34" charset="-122"/>
                <a:ea typeface="微软雅黑" panose="020B0503020204020204" pitchFamily="34" charset="-122"/>
              </a:rPr>
              <a:t>乳脂经济价值</a:t>
            </a:r>
            <a:endParaRPr lang="en-US" altLang="zh-CN" sz="1050" dirty="0">
              <a:latin typeface="微软雅黑" panose="020B0503020204020204" pitchFamily="34" charset="-122"/>
              <a:ea typeface="微软雅黑" panose="020B0503020204020204" pitchFamily="34" charset="-122"/>
            </a:endParaRPr>
          </a:p>
          <a:p>
            <a:pPr algn="r">
              <a:lnSpc>
                <a:spcPts val="1350"/>
              </a:lnSpc>
            </a:pPr>
            <a:r>
              <a:rPr lang="zh-CN" altLang="en-US" sz="1050" dirty="0">
                <a:latin typeface="微软雅黑" panose="020B0503020204020204" pitchFamily="34" charset="-122"/>
                <a:ea typeface="微软雅黑" panose="020B0503020204020204" pitchFamily="34" charset="-122"/>
              </a:rPr>
              <a:t>变胃</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酸中毒</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乳房炎</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子宫炎</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相对生产水平</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初产提前天数</a:t>
            </a:r>
            <a:endParaRPr lang="en-US" altLang="zh-CN" sz="1050" dirty="0">
              <a:latin typeface="微软雅黑" panose="020B0503020204020204" pitchFamily="34" charset="-122"/>
              <a:ea typeface="微软雅黑" panose="020B0503020204020204" pitchFamily="34" charset="-122"/>
            </a:endParaRPr>
          </a:p>
          <a:p>
            <a:pPr algn="r">
              <a:lnSpc>
                <a:spcPts val="1320"/>
              </a:lnSpc>
            </a:pPr>
            <a:r>
              <a:rPr lang="zh-CN" altLang="en-US" sz="1050" dirty="0">
                <a:latin typeface="微软雅黑" panose="020B0503020204020204" pitchFamily="34" charset="-122"/>
                <a:ea typeface="微软雅黑" panose="020B0503020204020204" pitchFamily="34" charset="-122"/>
              </a:rPr>
              <a:t>青年牛存活率</a:t>
            </a:r>
            <a:endParaRPr lang="en-US" altLang="zh-CN" sz="1050" dirty="0">
              <a:latin typeface="微软雅黑" panose="020B0503020204020204" pitchFamily="34" charset="-122"/>
              <a:ea typeface="微软雅黑" panose="020B0503020204020204" pitchFamily="34" charset="-122"/>
            </a:endParaRPr>
          </a:p>
          <a:p>
            <a:pPr algn="r"/>
            <a:endParaRPr lang="en-US" altLang="zh-CN" sz="1050" dirty="0">
              <a:latin typeface="微软雅黑" panose="020B0503020204020204" pitchFamily="34" charset="-122"/>
              <a:ea typeface="微软雅黑" panose="020B0503020204020204" pitchFamily="34" charset="-122"/>
            </a:endParaRPr>
          </a:p>
          <a:p>
            <a:pPr algn="r"/>
            <a:endParaRPr lang="zh-CN" altLang="en-US" sz="105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8179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75221-2937-4C9E-972B-EF16756EA5F4}"/>
              </a:ext>
            </a:extLst>
          </p:cNvPr>
          <p:cNvSpPr>
            <a:spLocks noGrp="1"/>
          </p:cNvSpPr>
          <p:nvPr>
            <p:ph type="title" idx="4294967295"/>
          </p:nvPr>
        </p:nvSpPr>
        <p:spPr>
          <a:xfrm>
            <a:off x="2052834" y="411690"/>
            <a:ext cx="9134952" cy="603211"/>
          </a:xfr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000" b="1" dirty="0"/>
              <a:t>Correlated traits and heritability…..critical to know in sire selection</a:t>
            </a:r>
            <a:br>
              <a:rPr lang="en-US" sz="2000" b="1" dirty="0"/>
            </a:br>
            <a:r>
              <a:rPr lang="zh-CN" altLang="en-US" sz="3200" b="0" i="0" dirty="0">
                <a:solidFill>
                  <a:srgbClr val="2A2B2E"/>
                </a:solidFill>
                <a:effectLst/>
                <a:latin typeface="PingFang SC"/>
              </a:rPr>
              <a:t>相关性状和遗传力</a:t>
            </a:r>
            <a:r>
              <a:rPr lang="en-US" altLang="zh-CN" sz="3200" b="0" i="0" dirty="0">
                <a:solidFill>
                  <a:srgbClr val="2A2B2E"/>
                </a:solidFill>
                <a:effectLst/>
                <a:latin typeface="PingFang SC"/>
              </a:rPr>
              <a:t>.....</a:t>
            </a:r>
            <a:r>
              <a:rPr lang="zh-CN" altLang="en-US" sz="3200" b="0" i="0" dirty="0">
                <a:solidFill>
                  <a:srgbClr val="2A2B2E"/>
                </a:solidFill>
                <a:effectLst/>
                <a:latin typeface="PingFang SC"/>
              </a:rPr>
              <a:t>了解这一点在选种中很重要</a:t>
            </a:r>
            <a:endParaRPr lang="en-US" sz="2000" b="1" dirty="0"/>
          </a:p>
        </p:txBody>
      </p:sp>
      <p:graphicFrame>
        <p:nvGraphicFramePr>
          <p:cNvPr id="4" name="Table 4">
            <a:extLst>
              <a:ext uri="{FF2B5EF4-FFF2-40B4-BE49-F238E27FC236}">
                <a16:creationId xmlns:a16="http://schemas.microsoft.com/office/drawing/2014/main" id="{D133485A-4C6B-4523-8947-DF3F1F0CF574}"/>
              </a:ext>
            </a:extLst>
          </p:cNvPr>
          <p:cNvGraphicFramePr>
            <a:graphicFrameLocks noGrp="1"/>
          </p:cNvGraphicFramePr>
          <p:nvPr>
            <p:ph idx="4294967295"/>
          </p:nvPr>
        </p:nvGraphicFramePr>
        <p:xfrm>
          <a:off x="2641601" y="1271399"/>
          <a:ext cx="6712786" cy="4103891"/>
        </p:xfrm>
        <a:graphic>
          <a:graphicData uri="http://schemas.openxmlformats.org/drawingml/2006/table">
            <a:tbl>
              <a:tblPr firstRow="1" bandRow="1">
                <a:tableStyleId>{073A0DAA-6AF3-43AB-8588-CEC1D06C72B9}</a:tableStyleId>
              </a:tblPr>
              <a:tblGrid>
                <a:gridCol w="972157">
                  <a:extLst>
                    <a:ext uri="{9D8B030D-6E8A-4147-A177-3AD203B41FA5}">
                      <a16:colId xmlns:a16="http://schemas.microsoft.com/office/drawing/2014/main" val="3831386239"/>
                    </a:ext>
                  </a:extLst>
                </a:gridCol>
                <a:gridCol w="700648">
                  <a:extLst>
                    <a:ext uri="{9D8B030D-6E8A-4147-A177-3AD203B41FA5}">
                      <a16:colId xmlns:a16="http://schemas.microsoft.com/office/drawing/2014/main" val="3879144209"/>
                    </a:ext>
                  </a:extLst>
                </a:gridCol>
                <a:gridCol w="687556">
                  <a:extLst>
                    <a:ext uri="{9D8B030D-6E8A-4147-A177-3AD203B41FA5}">
                      <a16:colId xmlns:a16="http://schemas.microsoft.com/office/drawing/2014/main" val="2641250716"/>
                    </a:ext>
                  </a:extLst>
                </a:gridCol>
                <a:gridCol w="989724">
                  <a:extLst>
                    <a:ext uri="{9D8B030D-6E8A-4147-A177-3AD203B41FA5}">
                      <a16:colId xmlns:a16="http://schemas.microsoft.com/office/drawing/2014/main" val="1866032166"/>
                    </a:ext>
                  </a:extLst>
                </a:gridCol>
                <a:gridCol w="638111">
                  <a:extLst>
                    <a:ext uri="{9D8B030D-6E8A-4147-A177-3AD203B41FA5}">
                      <a16:colId xmlns:a16="http://schemas.microsoft.com/office/drawing/2014/main" val="3400606992"/>
                    </a:ext>
                  </a:extLst>
                </a:gridCol>
                <a:gridCol w="683691">
                  <a:extLst>
                    <a:ext uri="{9D8B030D-6E8A-4147-A177-3AD203B41FA5}">
                      <a16:colId xmlns:a16="http://schemas.microsoft.com/office/drawing/2014/main" val="2466802567"/>
                    </a:ext>
                  </a:extLst>
                </a:gridCol>
                <a:gridCol w="673517">
                  <a:extLst>
                    <a:ext uri="{9D8B030D-6E8A-4147-A177-3AD203B41FA5}">
                      <a16:colId xmlns:a16="http://schemas.microsoft.com/office/drawing/2014/main" val="3277457783"/>
                    </a:ext>
                  </a:extLst>
                </a:gridCol>
                <a:gridCol w="673517">
                  <a:extLst>
                    <a:ext uri="{9D8B030D-6E8A-4147-A177-3AD203B41FA5}">
                      <a16:colId xmlns:a16="http://schemas.microsoft.com/office/drawing/2014/main" val="3329833257"/>
                    </a:ext>
                  </a:extLst>
                </a:gridCol>
                <a:gridCol w="693865">
                  <a:extLst>
                    <a:ext uri="{9D8B030D-6E8A-4147-A177-3AD203B41FA5}">
                      <a16:colId xmlns:a16="http://schemas.microsoft.com/office/drawing/2014/main" val="3533908367"/>
                    </a:ext>
                  </a:extLst>
                </a:gridCol>
              </a:tblGrid>
              <a:tr h="456683">
                <a:tc>
                  <a:txBody>
                    <a:bodyPr/>
                    <a:lstStyle/>
                    <a:p>
                      <a:pPr algn="ctr"/>
                      <a:endParaRPr lang="en-US" sz="1400" dirty="0"/>
                    </a:p>
                  </a:txBody>
                  <a:tcPr marL="91434" marR="91434" marT="45717" marB="45717" anchor="ctr"/>
                </a:tc>
                <a:tc>
                  <a:txBody>
                    <a:bodyPr/>
                    <a:lstStyle/>
                    <a:p>
                      <a:pPr algn="ctr"/>
                      <a:r>
                        <a:rPr lang="en-US" sz="1400" dirty="0"/>
                        <a:t>Milk</a:t>
                      </a:r>
                    </a:p>
                  </a:txBody>
                  <a:tcPr marL="91434" marR="91434" marT="45717" marB="45717" anchor="ctr"/>
                </a:tc>
                <a:tc>
                  <a:txBody>
                    <a:bodyPr/>
                    <a:lstStyle/>
                    <a:p>
                      <a:pPr algn="ctr"/>
                      <a:r>
                        <a:rPr lang="en-US" sz="1400" dirty="0"/>
                        <a:t>Fat</a:t>
                      </a:r>
                    </a:p>
                  </a:txBody>
                  <a:tcPr marL="91434" marR="91434" marT="45717" marB="45717" anchor="ctr"/>
                </a:tc>
                <a:tc>
                  <a:txBody>
                    <a:bodyPr/>
                    <a:lstStyle/>
                    <a:p>
                      <a:pPr algn="ctr"/>
                      <a:r>
                        <a:rPr lang="en-US" sz="1400" dirty="0"/>
                        <a:t>Protein</a:t>
                      </a:r>
                    </a:p>
                  </a:txBody>
                  <a:tcPr marL="91434" marR="91434" marT="45717" marB="45717" anchor="ctr"/>
                </a:tc>
                <a:tc>
                  <a:txBody>
                    <a:bodyPr/>
                    <a:lstStyle/>
                    <a:p>
                      <a:pPr algn="ctr"/>
                      <a:r>
                        <a:rPr lang="en-US" sz="1400" dirty="0"/>
                        <a:t>PL</a:t>
                      </a:r>
                    </a:p>
                  </a:txBody>
                  <a:tcPr marL="91434" marR="91434" marT="45717" marB="45717" anchor="ctr"/>
                </a:tc>
                <a:tc>
                  <a:txBody>
                    <a:bodyPr/>
                    <a:lstStyle/>
                    <a:p>
                      <a:pPr algn="ctr"/>
                      <a:r>
                        <a:rPr lang="en-US" sz="1400" dirty="0"/>
                        <a:t>SCS</a:t>
                      </a:r>
                    </a:p>
                  </a:txBody>
                  <a:tcPr marL="91434" marR="91434" marT="45717" marB="45717" anchor="ctr"/>
                </a:tc>
                <a:tc>
                  <a:txBody>
                    <a:bodyPr/>
                    <a:lstStyle/>
                    <a:p>
                      <a:pPr algn="ctr"/>
                      <a:r>
                        <a:rPr lang="en-US" sz="1400" dirty="0"/>
                        <a:t>DPR</a:t>
                      </a:r>
                    </a:p>
                  </a:txBody>
                  <a:tcPr marL="91434" marR="91434" marT="45717" marB="45717" anchor="ctr"/>
                </a:tc>
                <a:tc>
                  <a:txBody>
                    <a:bodyPr/>
                    <a:lstStyle/>
                    <a:p>
                      <a:pPr algn="ctr"/>
                      <a:r>
                        <a:rPr lang="en-US" sz="1400" dirty="0"/>
                        <a:t>CCR</a:t>
                      </a:r>
                    </a:p>
                  </a:txBody>
                  <a:tcPr marL="91434" marR="91434" marT="45717" marB="45717" anchor="ctr"/>
                </a:tc>
                <a:tc>
                  <a:txBody>
                    <a:bodyPr/>
                    <a:lstStyle/>
                    <a:p>
                      <a:pPr algn="ctr"/>
                      <a:r>
                        <a:rPr lang="en-US" sz="1400" dirty="0"/>
                        <a:t>UDC</a:t>
                      </a:r>
                    </a:p>
                  </a:txBody>
                  <a:tcPr marL="91434" marR="91434" marT="45717" marB="45717" anchor="ctr"/>
                </a:tc>
                <a:extLst>
                  <a:ext uri="{0D108BD9-81ED-4DB2-BD59-A6C34878D82A}">
                    <a16:rowId xmlns:a16="http://schemas.microsoft.com/office/drawing/2014/main" val="2034305468"/>
                  </a:ext>
                </a:extLst>
              </a:tr>
              <a:tr h="456683">
                <a:tc>
                  <a:txBody>
                    <a:bodyPr/>
                    <a:lstStyle/>
                    <a:p>
                      <a:pPr algn="ctr"/>
                      <a:r>
                        <a:rPr lang="en-US" sz="1400" b="1" dirty="0"/>
                        <a:t>Milk</a:t>
                      </a:r>
                    </a:p>
                  </a:txBody>
                  <a:tcPr marL="91434" marR="91434" marT="45717" marB="45717" anchor="ctr"/>
                </a:tc>
                <a:tc>
                  <a:txBody>
                    <a:bodyPr/>
                    <a:lstStyle/>
                    <a:p>
                      <a:pPr algn="ctr"/>
                      <a:r>
                        <a:rPr lang="en-US" sz="1400" b="1" dirty="0"/>
                        <a:t>0.20</a:t>
                      </a:r>
                    </a:p>
                  </a:txBody>
                  <a:tcPr marL="91434" marR="91434" marT="45717" marB="45717" anchor="ctr"/>
                </a:tc>
                <a:tc>
                  <a:txBody>
                    <a:bodyPr/>
                    <a:lstStyle/>
                    <a:p>
                      <a:pPr algn="ctr"/>
                      <a:r>
                        <a:rPr lang="en-US" sz="1400" dirty="0"/>
                        <a:t>0.60</a:t>
                      </a:r>
                    </a:p>
                  </a:txBody>
                  <a:tcPr marL="91434" marR="91434" marT="45717" marB="45717" anchor="ctr"/>
                </a:tc>
                <a:tc>
                  <a:txBody>
                    <a:bodyPr/>
                    <a:lstStyle/>
                    <a:p>
                      <a:pPr algn="ctr"/>
                      <a:r>
                        <a:rPr lang="en-US" sz="1400" dirty="0"/>
                        <a:t>0.86</a:t>
                      </a:r>
                    </a:p>
                  </a:txBody>
                  <a:tcPr marL="91434" marR="91434" marT="45717" marB="45717" anchor="ctr"/>
                </a:tc>
                <a:tc>
                  <a:txBody>
                    <a:bodyPr/>
                    <a:lstStyle/>
                    <a:p>
                      <a:pPr algn="ctr"/>
                      <a:r>
                        <a:rPr lang="en-US" sz="1400" dirty="0"/>
                        <a:t>0.46</a:t>
                      </a:r>
                    </a:p>
                  </a:txBody>
                  <a:tcPr marL="91434" marR="91434" marT="45717" marB="45717" anchor="ctr"/>
                </a:tc>
                <a:tc>
                  <a:txBody>
                    <a:bodyPr/>
                    <a:lstStyle/>
                    <a:p>
                      <a:pPr algn="ctr"/>
                      <a:r>
                        <a:rPr lang="en-US" sz="1400" dirty="0"/>
                        <a:t>-0.21</a:t>
                      </a:r>
                    </a:p>
                  </a:txBody>
                  <a:tcPr marL="91434" marR="91434" marT="45717" marB="45717" anchor="ctr"/>
                </a:tc>
                <a:tc>
                  <a:txBody>
                    <a:bodyPr/>
                    <a:lstStyle/>
                    <a:p>
                      <a:pPr algn="ctr"/>
                      <a:r>
                        <a:rPr lang="en-US" sz="1400" dirty="0"/>
                        <a:t>-0.36</a:t>
                      </a:r>
                    </a:p>
                  </a:txBody>
                  <a:tcPr marL="91434" marR="91434" marT="45717" marB="45717" anchor="ctr"/>
                </a:tc>
                <a:tc>
                  <a:txBody>
                    <a:bodyPr/>
                    <a:lstStyle/>
                    <a:p>
                      <a:pPr algn="ctr"/>
                      <a:r>
                        <a:rPr lang="en-US" sz="1400" dirty="0"/>
                        <a:t>-0.17</a:t>
                      </a:r>
                    </a:p>
                  </a:txBody>
                  <a:tcPr marL="91434" marR="91434" marT="45717" marB="45717" anchor="ctr"/>
                </a:tc>
                <a:tc>
                  <a:txBody>
                    <a:bodyPr/>
                    <a:lstStyle/>
                    <a:p>
                      <a:pPr algn="ctr"/>
                      <a:r>
                        <a:rPr lang="en-US" sz="1400" dirty="0"/>
                        <a:t>0.46</a:t>
                      </a:r>
                    </a:p>
                  </a:txBody>
                  <a:tcPr marL="91434" marR="91434" marT="45717" marB="45717" anchor="ctr"/>
                </a:tc>
                <a:extLst>
                  <a:ext uri="{0D108BD9-81ED-4DB2-BD59-A6C34878D82A}">
                    <a16:rowId xmlns:a16="http://schemas.microsoft.com/office/drawing/2014/main" val="301235282"/>
                  </a:ext>
                </a:extLst>
              </a:tr>
              <a:tr h="456683">
                <a:tc>
                  <a:txBody>
                    <a:bodyPr/>
                    <a:lstStyle/>
                    <a:p>
                      <a:pPr algn="ctr"/>
                      <a:r>
                        <a:rPr lang="en-US" sz="1400" b="1" dirty="0"/>
                        <a:t>Fat</a:t>
                      </a:r>
                    </a:p>
                  </a:txBody>
                  <a:tcPr marL="91434" marR="91434" marT="45717" marB="45717" anchor="ctr"/>
                </a:tc>
                <a:tc>
                  <a:txBody>
                    <a:bodyPr/>
                    <a:lstStyle/>
                    <a:p>
                      <a:pPr algn="ctr"/>
                      <a:endParaRPr lang="en-US" sz="1400" dirty="0"/>
                    </a:p>
                  </a:txBody>
                  <a:tcPr marL="91434" marR="91434" marT="45717" marB="45717" anchor="ctr"/>
                </a:tc>
                <a:tc>
                  <a:txBody>
                    <a:bodyPr/>
                    <a:lstStyle/>
                    <a:p>
                      <a:pPr algn="ctr"/>
                      <a:r>
                        <a:rPr lang="en-US" sz="1400" b="1" dirty="0"/>
                        <a:t>0.20</a:t>
                      </a:r>
                    </a:p>
                  </a:txBody>
                  <a:tcPr marL="91434" marR="91434" marT="45717" marB="45717" anchor="ctr"/>
                </a:tc>
                <a:tc>
                  <a:txBody>
                    <a:bodyPr/>
                    <a:lstStyle/>
                    <a:p>
                      <a:pPr algn="ctr"/>
                      <a:r>
                        <a:rPr lang="en-US" sz="1400" dirty="0"/>
                        <a:t>0.81</a:t>
                      </a:r>
                    </a:p>
                  </a:txBody>
                  <a:tcPr marL="91434" marR="91434" marT="45717" marB="45717" anchor="ctr"/>
                </a:tc>
                <a:tc>
                  <a:txBody>
                    <a:bodyPr/>
                    <a:lstStyle/>
                    <a:p>
                      <a:pPr algn="ctr"/>
                      <a:r>
                        <a:rPr lang="en-US" sz="1400" dirty="0"/>
                        <a:t>0.57</a:t>
                      </a:r>
                    </a:p>
                  </a:txBody>
                  <a:tcPr marL="91434" marR="91434" marT="45717" marB="45717" anchor="ctr"/>
                </a:tc>
                <a:tc>
                  <a:txBody>
                    <a:bodyPr/>
                    <a:lstStyle/>
                    <a:p>
                      <a:pPr algn="ctr"/>
                      <a:r>
                        <a:rPr lang="en-US" sz="1400" dirty="0"/>
                        <a:t>-0.09</a:t>
                      </a:r>
                    </a:p>
                  </a:txBody>
                  <a:tcPr marL="91434" marR="91434" marT="45717" marB="45717" anchor="ctr"/>
                </a:tc>
                <a:tc>
                  <a:txBody>
                    <a:bodyPr/>
                    <a:lstStyle/>
                    <a:p>
                      <a:pPr algn="ctr"/>
                      <a:r>
                        <a:rPr lang="en-US" sz="1400" dirty="0"/>
                        <a:t>-0.38</a:t>
                      </a:r>
                    </a:p>
                  </a:txBody>
                  <a:tcPr marL="91434" marR="91434" marT="45717" marB="45717" anchor="ctr"/>
                </a:tc>
                <a:tc>
                  <a:txBody>
                    <a:bodyPr/>
                    <a:lstStyle/>
                    <a:p>
                      <a:pPr algn="ctr"/>
                      <a:r>
                        <a:rPr lang="en-US" sz="1400" dirty="0"/>
                        <a:t>-0.06</a:t>
                      </a:r>
                    </a:p>
                  </a:txBody>
                  <a:tcPr marL="91434" marR="91434" marT="45717" marB="45717" anchor="ctr"/>
                </a:tc>
                <a:tc>
                  <a:txBody>
                    <a:bodyPr/>
                    <a:lstStyle/>
                    <a:p>
                      <a:pPr algn="ctr"/>
                      <a:r>
                        <a:rPr lang="en-US" sz="1400" dirty="0"/>
                        <a:t>0.55</a:t>
                      </a:r>
                    </a:p>
                  </a:txBody>
                  <a:tcPr marL="91434" marR="91434" marT="45717" marB="45717" anchor="ctr"/>
                </a:tc>
                <a:extLst>
                  <a:ext uri="{0D108BD9-81ED-4DB2-BD59-A6C34878D82A}">
                    <a16:rowId xmlns:a16="http://schemas.microsoft.com/office/drawing/2014/main" val="3177906767"/>
                  </a:ext>
                </a:extLst>
              </a:tr>
              <a:tr h="450427">
                <a:tc>
                  <a:txBody>
                    <a:bodyPr/>
                    <a:lstStyle/>
                    <a:p>
                      <a:pPr algn="ctr"/>
                      <a:r>
                        <a:rPr lang="en-US" sz="1400" b="1" dirty="0"/>
                        <a:t>Protein</a:t>
                      </a:r>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r>
                        <a:rPr lang="en-US" sz="1400" b="1" dirty="0"/>
                        <a:t>0.20</a:t>
                      </a:r>
                    </a:p>
                  </a:txBody>
                  <a:tcPr marL="91434" marR="91434" marT="45717" marB="45717" anchor="ctr"/>
                </a:tc>
                <a:tc>
                  <a:txBody>
                    <a:bodyPr/>
                    <a:lstStyle/>
                    <a:p>
                      <a:pPr algn="ctr"/>
                      <a:r>
                        <a:rPr lang="en-US" sz="1400" dirty="0"/>
                        <a:t>0.13</a:t>
                      </a:r>
                    </a:p>
                  </a:txBody>
                  <a:tcPr marL="91434" marR="91434" marT="45717" marB="45717" anchor="ctr"/>
                </a:tc>
                <a:tc>
                  <a:txBody>
                    <a:bodyPr/>
                    <a:lstStyle/>
                    <a:p>
                      <a:pPr algn="ctr"/>
                      <a:r>
                        <a:rPr lang="en-US" sz="1400" dirty="0"/>
                        <a:t>0.04</a:t>
                      </a:r>
                    </a:p>
                  </a:txBody>
                  <a:tcPr marL="91434" marR="91434" marT="45717" marB="45717" anchor="ctr"/>
                </a:tc>
                <a:tc>
                  <a:txBody>
                    <a:bodyPr/>
                    <a:lstStyle/>
                    <a:p>
                      <a:pPr algn="ctr"/>
                      <a:r>
                        <a:rPr lang="en-US" sz="1400" dirty="0"/>
                        <a:t>-0.18</a:t>
                      </a:r>
                    </a:p>
                  </a:txBody>
                  <a:tcPr marL="91434" marR="91434" marT="45717" marB="45717" anchor="ctr"/>
                </a:tc>
                <a:tc>
                  <a:txBody>
                    <a:bodyPr/>
                    <a:lstStyle/>
                    <a:p>
                      <a:pPr algn="ctr"/>
                      <a:r>
                        <a:rPr lang="en-US" sz="1400" dirty="0"/>
                        <a:t>-0.08</a:t>
                      </a:r>
                    </a:p>
                  </a:txBody>
                  <a:tcPr marL="91434" marR="91434" marT="45717" marB="45717" anchor="ctr"/>
                </a:tc>
                <a:tc>
                  <a:txBody>
                    <a:bodyPr/>
                    <a:lstStyle/>
                    <a:p>
                      <a:pPr algn="ctr"/>
                      <a:r>
                        <a:rPr lang="en-US" sz="1400" dirty="0"/>
                        <a:t>0.56</a:t>
                      </a:r>
                    </a:p>
                  </a:txBody>
                  <a:tcPr marL="91434" marR="91434" marT="45717" marB="45717" anchor="ctr"/>
                </a:tc>
                <a:extLst>
                  <a:ext uri="{0D108BD9-81ED-4DB2-BD59-A6C34878D82A}">
                    <a16:rowId xmlns:a16="http://schemas.microsoft.com/office/drawing/2014/main" val="14422815"/>
                  </a:ext>
                </a:extLst>
              </a:tr>
              <a:tr h="456683">
                <a:tc>
                  <a:txBody>
                    <a:bodyPr/>
                    <a:lstStyle/>
                    <a:p>
                      <a:pPr algn="ctr"/>
                      <a:r>
                        <a:rPr lang="en-US" sz="1400" b="1" dirty="0"/>
                        <a:t>PL</a:t>
                      </a:r>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r>
                        <a:rPr lang="en-US" sz="1400" b="1" dirty="0"/>
                        <a:t>0.08</a:t>
                      </a:r>
                    </a:p>
                  </a:txBody>
                  <a:tcPr marL="91434" marR="91434" marT="45717" marB="45717" anchor="ctr"/>
                </a:tc>
                <a:tc>
                  <a:txBody>
                    <a:bodyPr/>
                    <a:lstStyle/>
                    <a:p>
                      <a:pPr algn="ctr"/>
                      <a:r>
                        <a:rPr lang="en-US" sz="1400" dirty="0"/>
                        <a:t>-0.67</a:t>
                      </a:r>
                    </a:p>
                  </a:txBody>
                  <a:tcPr marL="91434" marR="91434" marT="45717" marB="45717" anchor="ctr"/>
                </a:tc>
                <a:tc>
                  <a:txBody>
                    <a:bodyPr/>
                    <a:lstStyle/>
                    <a:p>
                      <a:pPr algn="ctr"/>
                      <a:r>
                        <a:rPr lang="en-US" sz="1400" dirty="0"/>
                        <a:t>0.32</a:t>
                      </a:r>
                    </a:p>
                  </a:txBody>
                  <a:tcPr marL="91434" marR="91434" marT="45717" marB="45717" anchor="ctr"/>
                </a:tc>
                <a:tc>
                  <a:txBody>
                    <a:bodyPr/>
                    <a:lstStyle/>
                    <a:p>
                      <a:pPr algn="ctr"/>
                      <a:r>
                        <a:rPr lang="en-US" sz="1400" dirty="0"/>
                        <a:t>0.48</a:t>
                      </a:r>
                    </a:p>
                  </a:txBody>
                  <a:tcPr marL="91434" marR="91434" marT="45717" marB="45717" anchor="ctr"/>
                </a:tc>
                <a:tc>
                  <a:txBody>
                    <a:bodyPr/>
                    <a:lstStyle/>
                    <a:p>
                      <a:pPr algn="ctr"/>
                      <a:r>
                        <a:rPr lang="en-US" sz="1400" dirty="0"/>
                        <a:t>0.56</a:t>
                      </a:r>
                    </a:p>
                  </a:txBody>
                  <a:tcPr marL="91434" marR="91434" marT="45717" marB="45717" anchor="ctr"/>
                </a:tc>
                <a:extLst>
                  <a:ext uri="{0D108BD9-81ED-4DB2-BD59-A6C34878D82A}">
                    <a16:rowId xmlns:a16="http://schemas.microsoft.com/office/drawing/2014/main" val="786775050"/>
                  </a:ext>
                </a:extLst>
              </a:tr>
              <a:tr h="456683">
                <a:tc>
                  <a:txBody>
                    <a:bodyPr/>
                    <a:lstStyle/>
                    <a:p>
                      <a:pPr algn="ctr"/>
                      <a:r>
                        <a:rPr lang="en-US" sz="1400" b="1" dirty="0"/>
                        <a:t>SCS</a:t>
                      </a:r>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r>
                        <a:rPr lang="en-US" sz="1400" b="1" dirty="0"/>
                        <a:t>0.12</a:t>
                      </a:r>
                    </a:p>
                  </a:txBody>
                  <a:tcPr marL="91434" marR="91434" marT="45717" marB="45717" anchor="ctr"/>
                </a:tc>
                <a:tc>
                  <a:txBody>
                    <a:bodyPr/>
                    <a:lstStyle/>
                    <a:p>
                      <a:pPr algn="ctr"/>
                      <a:r>
                        <a:rPr lang="en-US" sz="1400" dirty="0"/>
                        <a:t>-0.19</a:t>
                      </a:r>
                    </a:p>
                  </a:txBody>
                  <a:tcPr marL="91434" marR="91434" marT="45717" marB="45717" anchor="ctr"/>
                </a:tc>
                <a:tc>
                  <a:txBody>
                    <a:bodyPr/>
                    <a:lstStyle/>
                    <a:p>
                      <a:pPr algn="ctr"/>
                      <a:r>
                        <a:rPr lang="en-US" sz="1400" dirty="0"/>
                        <a:t>-0.27</a:t>
                      </a:r>
                    </a:p>
                  </a:txBody>
                  <a:tcPr marL="91434" marR="91434" marT="45717" marB="45717" anchor="ctr"/>
                </a:tc>
                <a:tc>
                  <a:txBody>
                    <a:bodyPr/>
                    <a:lstStyle/>
                    <a:p>
                      <a:pPr algn="ctr"/>
                      <a:r>
                        <a:rPr lang="en-US" sz="1400" dirty="0"/>
                        <a:t>-0.42</a:t>
                      </a:r>
                    </a:p>
                  </a:txBody>
                  <a:tcPr marL="91434" marR="91434" marT="45717" marB="45717" anchor="ctr"/>
                </a:tc>
                <a:extLst>
                  <a:ext uri="{0D108BD9-81ED-4DB2-BD59-A6C34878D82A}">
                    <a16:rowId xmlns:a16="http://schemas.microsoft.com/office/drawing/2014/main" val="3613008257"/>
                  </a:ext>
                </a:extLst>
              </a:tr>
              <a:tr h="456683">
                <a:tc>
                  <a:txBody>
                    <a:bodyPr/>
                    <a:lstStyle/>
                    <a:p>
                      <a:pPr algn="ctr"/>
                      <a:r>
                        <a:rPr lang="en-US" sz="1400" b="1" dirty="0"/>
                        <a:t>DPR</a:t>
                      </a:r>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r>
                        <a:rPr lang="en-US" sz="1400" b="1" dirty="0"/>
                        <a:t>0.04</a:t>
                      </a:r>
                    </a:p>
                  </a:txBody>
                  <a:tcPr marL="91434" marR="91434" marT="45717" marB="45717" anchor="ctr"/>
                </a:tc>
                <a:tc>
                  <a:txBody>
                    <a:bodyPr/>
                    <a:lstStyle/>
                    <a:p>
                      <a:pPr algn="ctr"/>
                      <a:r>
                        <a:rPr lang="en-US" sz="1400" b="0" dirty="0"/>
                        <a:t>0.91</a:t>
                      </a:r>
                    </a:p>
                  </a:txBody>
                  <a:tcPr marL="91434" marR="91434" marT="45717" marB="45717" anchor="ctr"/>
                </a:tc>
                <a:tc>
                  <a:txBody>
                    <a:bodyPr/>
                    <a:lstStyle/>
                    <a:p>
                      <a:pPr algn="ctr"/>
                      <a:r>
                        <a:rPr lang="en-US" sz="1400" dirty="0"/>
                        <a:t>-0.17</a:t>
                      </a:r>
                    </a:p>
                  </a:txBody>
                  <a:tcPr marL="91434" marR="91434" marT="45717" marB="45717" anchor="ctr"/>
                </a:tc>
                <a:extLst>
                  <a:ext uri="{0D108BD9-81ED-4DB2-BD59-A6C34878D82A}">
                    <a16:rowId xmlns:a16="http://schemas.microsoft.com/office/drawing/2014/main" val="3920785588"/>
                  </a:ext>
                </a:extLst>
              </a:tr>
              <a:tr h="456683">
                <a:tc>
                  <a:txBody>
                    <a:bodyPr/>
                    <a:lstStyle/>
                    <a:p>
                      <a:pPr algn="ctr"/>
                      <a:r>
                        <a:rPr lang="en-US" sz="1400" b="1" dirty="0"/>
                        <a:t>CCR</a:t>
                      </a:r>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b="1" dirty="0"/>
                    </a:p>
                  </a:txBody>
                  <a:tcPr marL="91434" marR="91434" marT="45717" marB="45717" anchor="ctr"/>
                </a:tc>
                <a:tc>
                  <a:txBody>
                    <a:bodyPr/>
                    <a:lstStyle/>
                    <a:p>
                      <a:pPr algn="ctr"/>
                      <a:r>
                        <a:rPr lang="en-US" sz="1400" b="1" dirty="0"/>
                        <a:t>0.02</a:t>
                      </a:r>
                    </a:p>
                  </a:txBody>
                  <a:tcPr marL="91434" marR="91434" marT="45717" marB="45717" anchor="ctr"/>
                </a:tc>
                <a:tc>
                  <a:txBody>
                    <a:bodyPr/>
                    <a:lstStyle/>
                    <a:p>
                      <a:pPr algn="ctr"/>
                      <a:r>
                        <a:rPr lang="en-US" sz="1400" dirty="0"/>
                        <a:t>-0.04</a:t>
                      </a:r>
                    </a:p>
                  </a:txBody>
                  <a:tcPr marL="91434" marR="91434" marT="45717" marB="45717" anchor="ctr"/>
                </a:tc>
                <a:extLst>
                  <a:ext uri="{0D108BD9-81ED-4DB2-BD59-A6C34878D82A}">
                    <a16:rowId xmlns:a16="http://schemas.microsoft.com/office/drawing/2014/main" val="3269806011"/>
                  </a:ext>
                </a:extLst>
              </a:tr>
              <a:tr h="456683">
                <a:tc>
                  <a:txBody>
                    <a:bodyPr/>
                    <a:lstStyle/>
                    <a:p>
                      <a:pPr algn="ctr"/>
                      <a:r>
                        <a:rPr lang="en-US" sz="1400" b="1" dirty="0"/>
                        <a:t>UDC</a:t>
                      </a:r>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endParaRPr lang="en-US" sz="1400" dirty="0"/>
                    </a:p>
                  </a:txBody>
                  <a:tcPr marL="91434" marR="91434" marT="45717" marB="45717" anchor="ctr"/>
                </a:tc>
                <a:tc>
                  <a:txBody>
                    <a:bodyPr/>
                    <a:lstStyle/>
                    <a:p>
                      <a:pPr algn="ctr"/>
                      <a:r>
                        <a:rPr lang="en-US" sz="1400" b="1" dirty="0"/>
                        <a:t>0.27</a:t>
                      </a:r>
                    </a:p>
                  </a:txBody>
                  <a:tcPr marL="91434" marR="91434" marT="45717" marB="45717" anchor="ctr"/>
                </a:tc>
                <a:extLst>
                  <a:ext uri="{0D108BD9-81ED-4DB2-BD59-A6C34878D82A}">
                    <a16:rowId xmlns:a16="http://schemas.microsoft.com/office/drawing/2014/main" val="4188764938"/>
                  </a:ext>
                </a:extLst>
              </a:tr>
            </a:tbl>
          </a:graphicData>
        </a:graphic>
      </p:graphicFrame>
      <p:sp>
        <p:nvSpPr>
          <p:cNvPr id="6" name="TextBox 5">
            <a:extLst>
              <a:ext uri="{FF2B5EF4-FFF2-40B4-BE49-F238E27FC236}">
                <a16:creationId xmlns:a16="http://schemas.microsoft.com/office/drawing/2014/main" id="{6B3DF6BD-6306-451C-8041-8F39F2C58FB7}"/>
              </a:ext>
            </a:extLst>
          </p:cNvPr>
          <p:cNvSpPr txBox="1"/>
          <p:nvPr/>
        </p:nvSpPr>
        <p:spPr>
          <a:xfrm>
            <a:off x="1004214" y="5397045"/>
            <a:ext cx="10183572" cy="830997"/>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400" b="1" dirty="0">
                <a:latin typeface="+mj-lt"/>
              </a:rPr>
              <a:t>The challenge: how to make genetic progress for all traits, despite differences in heritabilities and unfavorable genetic correlations</a:t>
            </a:r>
          </a:p>
        </p:txBody>
      </p:sp>
      <p:sp>
        <p:nvSpPr>
          <p:cNvPr id="7" name="Rectangle 6">
            <a:extLst>
              <a:ext uri="{FF2B5EF4-FFF2-40B4-BE49-F238E27FC236}">
                <a16:creationId xmlns:a16="http://schemas.microsoft.com/office/drawing/2014/main" id="{2C56EA2E-75A6-4E6D-B0D2-3DAEFBE1964C}"/>
              </a:ext>
            </a:extLst>
          </p:cNvPr>
          <p:cNvSpPr/>
          <p:nvPr/>
        </p:nvSpPr>
        <p:spPr>
          <a:xfrm>
            <a:off x="7353218" y="1701800"/>
            <a:ext cx="609561" cy="1295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3600" dirty="0"/>
          </a:p>
        </p:txBody>
      </p:sp>
      <p:sp>
        <p:nvSpPr>
          <p:cNvPr id="8" name="Oval 7">
            <a:extLst>
              <a:ext uri="{FF2B5EF4-FFF2-40B4-BE49-F238E27FC236}">
                <a16:creationId xmlns:a16="http://schemas.microsoft.com/office/drawing/2014/main" id="{E6F31F82-3EBB-4471-8E00-8A0E13641901}"/>
              </a:ext>
            </a:extLst>
          </p:cNvPr>
          <p:cNvSpPr/>
          <p:nvPr/>
        </p:nvSpPr>
        <p:spPr>
          <a:xfrm>
            <a:off x="7277023" y="3957620"/>
            <a:ext cx="685756" cy="457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3600" dirty="0"/>
          </a:p>
        </p:txBody>
      </p:sp>
      <p:cxnSp>
        <p:nvCxnSpPr>
          <p:cNvPr id="3" name="Straight Connector 2">
            <a:extLst>
              <a:ext uri="{FF2B5EF4-FFF2-40B4-BE49-F238E27FC236}">
                <a16:creationId xmlns:a16="http://schemas.microsoft.com/office/drawing/2014/main" id="{DAFBE1AD-6CD6-1F86-65FD-725ACA28CFEF}"/>
              </a:ext>
            </a:extLst>
          </p:cNvPr>
          <p:cNvCxnSpPr/>
          <p:nvPr/>
        </p:nvCxnSpPr>
        <p:spPr>
          <a:xfrm flipV="1">
            <a:off x="398" y="1143149"/>
            <a:ext cx="12252163"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5" name="Rectangle 4">
            <a:extLst>
              <a:ext uri="{FF2B5EF4-FFF2-40B4-BE49-F238E27FC236}">
                <a16:creationId xmlns:a16="http://schemas.microsoft.com/office/drawing/2014/main" id="{E38BE9C0-1990-5FF7-5984-A9FBA0DD58CA}"/>
              </a:ext>
            </a:extLst>
          </p:cNvPr>
          <p:cNvSpPr/>
          <p:nvPr/>
        </p:nvSpPr>
        <p:spPr>
          <a:xfrm>
            <a:off x="7986843" y="1703137"/>
            <a:ext cx="609561" cy="1295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3600" dirty="0"/>
          </a:p>
        </p:txBody>
      </p:sp>
      <p:sp>
        <p:nvSpPr>
          <p:cNvPr id="10" name="Oval 9">
            <a:extLst>
              <a:ext uri="{FF2B5EF4-FFF2-40B4-BE49-F238E27FC236}">
                <a16:creationId xmlns:a16="http://schemas.microsoft.com/office/drawing/2014/main" id="{E6ACFB77-2E2D-1924-4EDD-1E3DE0C0B7F5}"/>
              </a:ext>
            </a:extLst>
          </p:cNvPr>
          <p:cNvSpPr/>
          <p:nvPr/>
        </p:nvSpPr>
        <p:spPr>
          <a:xfrm>
            <a:off x="7979369" y="4414790"/>
            <a:ext cx="685756" cy="457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3600" dirty="0"/>
          </a:p>
        </p:txBody>
      </p:sp>
      <p:sp>
        <p:nvSpPr>
          <p:cNvPr id="9" name="文本框 8">
            <a:extLst>
              <a:ext uri="{FF2B5EF4-FFF2-40B4-BE49-F238E27FC236}">
                <a16:creationId xmlns:a16="http://schemas.microsoft.com/office/drawing/2014/main" id="{3AA1E2D0-203B-7F87-87D3-827ED8D5E260}"/>
              </a:ext>
            </a:extLst>
          </p:cNvPr>
          <p:cNvSpPr txBox="1"/>
          <p:nvPr/>
        </p:nvSpPr>
        <p:spPr>
          <a:xfrm>
            <a:off x="1891048" y="1803516"/>
            <a:ext cx="1030310" cy="338554"/>
          </a:xfrm>
          <a:prstGeom prst="rect">
            <a:avLst/>
          </a:prstGeom>
          <a:noFill/>
        </p:spPr>
        <p:txBody>
          <a:bodyPr wrap="square" rtlCol="0">
            <a:spAutoFit/>
          </a:bodyPr>
          <a:lstStyle/>
          <a:p>
            <a:r>
              <a:rPr lang="zh-CN" altLang="en-US" sz="1600" dirty="0"/>
              <a:t>产奶量</a:t>
            </a:r>
          </a:p>
        </p:txBody>
      </p:sp>
      <p:sp>
        <p:nvSpPr>
          <p:cNvPr id="11" name="文本框 10">
            <a:extLst>
              <a:ext uri="{FF2B5EF4-FFF2-40B4-BE49-F238E27FC236}">
                <a16:creationId xmlns:a16="http://schemas.microsoft.com/office/drawing/2014/main" id="{D611F37A-C9FD-AE54-9D7E-866F8B83EEE4}"/>
              </a:ext>
            </a:extLst>
          </p:cNvPr>
          <p:cNvSpPr txBox="1"/>
          <p:nvPr/>
        </p:nvSpPr>
        <p:spPr>
          <a:xfrm>
            <a:off x="2026273" y="2282705"/>
            <a:ext cx="1030310" cy="338554"/>
          </a:xfrm>
          <a:prstGeom prst="rect">
            <a:avLst/>
          </a:prstGeom>
          <a:noFill/>
        </p:spPr>
        <p:txBody>
          <a:bodyPr wrap="square" rtlCol="0">
            <a:spAutoFit/>
          </a:bodyPr>
          <a:lstStyle/>
          <a:p>
            <a:r>
              <a:rPr lang="zh-CN" altLang="en-US" sz="1600" dirty="0"/>
              <a:t>乳脂</a:t>
            </a:r>
          </a:p>
        </p:txBody>
      </p:sp>
      <p:sp>
        <p:nvSpPr>
          <p:cNvPr id="12" name="文本框 11">
            <a:extLst>
              <a:ext uri="{FF2B5EF4-FFF2-40B4-BE49-F238E27FC236}">
                <a16:creationId xmlns:a16="http://schemas.microsoft.com/office/drawing/2014/main" id="{66F4A3E3-32E0-7D7D-1ECE-1BCE5400888A}"/>
              </a:ext>
            </a:extLst>
          </p:cNvPr>
          <p:cNvSpPr txBox="1"/>
          <p:nvPr/>
        </p:nvSpPr>
        <p:spPr>
          <a:xfrm>
            <a:off x="1927181" y="2708480"/>
            <a:ext cx="1030310" cy="338554"/>
          </a:xfrm>
          <a:prstGeom prst="rect">
            <a:avLst/>
          </a:prstGeom>
          <a:noFill/>
        </p:spPr>
        <p:txBody>
          <a:bodyPr wrap="square" rtlCol="0">
            <a:spAutoFit/>
          </a:bodyPr>
          <a:lstStyle/>
          <a:p>
            <a:r>
              <a:rPr lang="zh-CN" altLang="en-US" sz="1600" dirty="0"/>
              <a:t>乳蛋白</a:t>
            </a:r>
          </a:p>
        </p:txBody>
      </p:sp>
      <p:sp>
        <p:nvSpPr>
          <p:cNvPr id="13" name="文本框 12">
            <a:extLst>
              <a:ext uri="{FF2B5EF4-FFF2-40B4-BE49-F238E27FC236}">
                <a16:creationId xmlns:a16="http://schemas.microsoft.com/office/drawing/2014/main" id="{45F3C122-A634-33C2-B649-E7FF290C38DC}"/>
              </a:ext>
            </a:extLst>
          </p:cNvPr>
          <p:cNvSpPr txBox="1"/>
          <p:nvPr/>
        </p:nvSpPr>
        <p:spPr>
          <a:xfrm>
            <a:off x="1742946" y="3100820"/>
            <a:ext cx="1182710" cy="338554"/>
          </a:xfrm>
          <a:prstGeom prst="rect">
            <a:avLst/>
          </a:prstGeom>
          <a:noFill/>
        </p:spPr>
        <p:txBody>
          <a:bodyPr wrap="square" rtlCol="0">
            <a:spAutoFit/>
          </a:bodyPr>
          <a:lstStyle/>
          <a:p>
            <a:r>
              <a:rPr lang="zh-CN" altLang="en-US" sz="1600" dirty="0"/>
              <a:t>生产寿命</a:t>
            </a:r>
          </a:p>
        </p:txBody>
      </p:sp>
      <p:sp>
        <p:nvSpPr>
          <p:cNvPr id="14" name="文本框 13">
            <a:extLst>
              <a:ext uri="{FF2B5EF4-FFF2-40B4-BE49-F238E27FC236}">
                <a16:creationId xmlns:a16="http://schemas.microsoft.com/office/drawing/2014/main" id="{722A89E2-D6E4-298F-F4F2-126A46D3293D}"/>
              </a:ext>
            </a:extLst>
          </p:cNvPr>
          <p:cNvSpPr txBox="1"/>
          <p:nvPr/>
        </p:nvSpPr>
        <p:spPr>
          <a:xfrm>
            <a:off x="1559779" y="3567623"/>
            <a:ext cx="1226322" cy="338554"/>
          </a:xfrm>
          <a:prstGeom prst="rect">
            <a:avLst/>
          </a:prstGeom>
          <a:noFill/>
        </p:spPr>
        <p:txBody>
          <a:bodyPr wrap="square" rtlCol="0">
            <a:spAutoFit/>
          </a:bodyPr>
          <a:lstStyle/>
          <a:p>
            <a:r>
              <a:rPr lang="zh-CN" altLang="en-US" sz="1600" dirty="0"/>
              <a:t>体细胞评分</a:t>
            </a:r>
          </a:p>
        </p:txBody>
      </p:sp>
      <p:sp>
        <p:nvSpPr>
          <p:cNvPr id="15" name="文本框 14">
            <a:extLst>
              <a:ext uri="{FF2B5EF4-FFF2-40B4-BE49-F238E27FC236}">
                <a16:creationId xmlns:a16="http://schemas.microsoft.com/office/drawing/2014/main" id="{C4514218-B966-03F6-2349-59E4E4933B83}"/>
              </a:ext>
            </a:extLst>
          </p:cNvPr>
          <p:cNvSpPr txBox="1"/>
          <p:nvPr/>
        </p:nvSpPr>
        <p:spPr>
          <a:xfrm>
            <a:off x="1448873" y="4068165"/>
            <a:ext cx="1472485" cy="338554"/>
          </a:xfrm>
          <a:prstGeom prst="rect">
            <a:avLst/>
          </a:prstGeom>
          <a:noFill/>
        </p:spPr>
        <p:txBody>
          <a:bodyPr wrap="square" rtlCol="0">
            <a:spAutoFit/>
          </a:bodyPr>
          <a:lstStyle/>
          <a:p>
            <a:r>
              <a:rPr lang="zh-CN" altLang="en-US" sz="1600" dirty="0"/>
              <a:t>女儿怀孕率</a:t>
            </a:r>
          </a:p>
        </p:txBody>
      </p:sp>
      <p:sp>
        <p:nvSpPr>
          <p:cNvPr id="16" name="文本框 15">
            <a:extLst>
              <a:ext uri="{FF2B5EF4-FFF2-40B4-BE49-F238E27FC236}">
                <a16:creationId xmlns:a16="http://schemas.microsoft.com/office/drawing/2014/main" id="{9F2383C1-9DCB-A1F4-505F-61A399DD4ABF}"/>
              </a:ext>
            </a:extLst>
          </p:cNvPr>
          <p:cNvSpPr txBox="1"/>
          <p:nvPr/>
        </p:nvSpPr>
        <p:spPr>
          <a:xfrm>
            <a:off x="1345845" y="4601291"/>
            <a:ext cx="1485007" cy="338554"/>
          </a:xfrm>
          <a:prstGeom prst="rect">
            <a:avLst/>
          </a:prstGeom>
          <a:noFill/>
        </p:spPr>
        <p:txBody>
          <a:bodyPr wrap="square" rtlCol="0">
            <a:spAutoFit/>
          </a:bodyPr>
          <a:lstStyle/>
          <a:p>
            <a:r>
              <a:rPr lang="zh-CN" altLang="en-US" sz="1600" dirty="0"/>
              <a:t>母牛体型评分</a:t>
            </a:r>
          </a:p>
        </p:txBody>
      </p:sp>
      <p:sp>
        <p:nvSpPr>
          <p:cNvPr id="17" name="文本框 16">
            <a:extLst>
              <a:ext uri="{FF2B5EF4-FFF2-40B4-BE49-F238E27FC236}">
                <a16:creationId xmlns:a16="http://schemas.microsoft.com/office/drawing/2014/main" id="{98004312-6695-12B7-7412-C16ED8D4B687}"/>
              </a:ext>
            </a:extLst>
          </p:cNvPr>
          <p:cNvSpPr txBox="1"/>
          <p:nvPr/>
        </p:nvSpPr>
        <p:spPr>
          <a:xfrm>
            <a:off x="1313650" y="5092245"/>
            <a:ext cx="1575513" cy="338554"/>
          </a:xfrm>
          <a:prstGeom prst="rect">
            <a:avLst/>
          </a:prstGeom>
          <a:noFill/>
        </p:spPr>
        <p:txBody>
          <a:bodyPr wrap="square" rtlCol="0">
            <a:spAutoFit/>
          </a:bodyPr>
          <a:lstStyle/>
          <a:p>
            <a:r>
              <a:rPr lang="zh-CN" altLang="en-US" sz="1600" dirty="0"/>
              <a:t>乳房综合指数</a:t>
            </a:r>
          </a:p>
        </p:txBody>
      </p:sp>
      <p:sp>
        <p:nvSpPr>
          <p:cNvPr id="18" name="文本框 17">
            <a:extLst>
              <a:ext uri="{FF2B5EF4-FFF2-40B4-BE49-F238E27FC236}">
                <a16:creationId xmlns:a16="http://schemas.microsoft.com/office/drawing/2014/main" id="{1A15064A-3B8E-E027-6EA8-C1CE1884AC85}"/>
              </a:ext>
            </a:extLst>
          </p:cNvPr>
          <p:cNvSpPr txBox="1"/>
          <p:nvPr/>
        </p:nvSpPr>
        <p:spPr>
          <a:xfrm>
            <a:off x="9446654" y="3902295"/>
            <a:ext cx="2595091" cy="1477328"/>
          </a:xfrm>
          <a:prstGeom prst="rect">
            <a:avLst/>
          </a:prstGeom>
          <a:noFill/>
        </p:spPr>
        <p:txBody>
          <a:bodyPr wrap="square" rtlCol="0">
            <a:spAutoFit/>
          </a:bodyPr>
          <a:lstStyle/>
          <a:p>
            <a:r>
              <a:rPr lang="zh-CN" altLang="en-US" b="0" i="0" dirty="0">
                <a:solidFill>
                  <a:srgbClr val="2A2B2E"/>
                </a:solidFill>
                <a:effectLst/>
                <a:latin typeface="PingFang SC"/>
              </a:rPr>
              <a:t>面临的挑战：如何在遗传能力和不利的遗传相关性存在差异的情况下，在所有性状上取得遗传进展</a:t>
            </a:r>
            <a:endParaRPr lang="zh-CN" altLang="en-US" dirty="0"/>
          </a:p>
        </p:txBody>
      </p:sp>
    </p:spTree>
    <p:extLst>
      <p:ext uri="{BB962C8B-B14F-4D97-AF65-F5344CB8AC3E}">
        <p14:creationId xmlns:p14="http://schemas.microsoft.com/office/powerpoint/2010/main" val="373322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C21ADAF-61AD-5DAC-3ED1-C2C7E156F47D}"/>
              </a:ext>
            </a:extLst>
          </p:cNvPr>
          <p:cNvGraphicFramePr>
            <a:graphicFrameLocks noGrp="1"/>
          </p:cNvGraphicFramePr>
          <p:nvPr>
            <p:extLst>
              <p:ext uri="{D42A27DB-BD31-4B8C-83A1-F6EECF244321}">
                <p14:modId xmlns:p14="http://schemas.microsoft.com/office/powerpoint/2010/main" val="1364340644"/>
              </p:ext>
            </p:extLst>
          </p:nvPr>
        </p:nvGraphicFramePr>
        <p:xfrm>
          <a:off x="1371600" y="533400"/>
          <a:ext cx="10210801" cy="5310799"/>
        </p:xfrm>
        <a:graphic>
          <a:graphicData uri="http://schemas.openxmlformats.org/drawingml/2006/table">
            <a:tbl>
              <a:tblPr/>
              <a:tblGrid>
                <a:gridCol w="2323091">
                  <a:extLst>
                    <a:ext uri="{9D8B030D-6E8A-4147-A177-3AD203B41FA5}">
                      <a16:colId xmlns:a16="http://schemas.microsoft.com/office/drawing/2014/main" val="3257552712"/>
                    </a:ext>
                  </a:extLst>
                </a:gridCol>
                <a:gridCol w="1442055">
                  <a:extLst>
                    <a:ext uri="{9D8B030D-6E8A-4147-A177-3AD203B41FA5}">
                      <a16:colId xmlns:a16="http://schemas.microsoft.com/office/drawing/2014/main" val="81756125"/>
                    </a:ext>
                  </a:extLst>
                </a:gridCol>
                <a:gridCol w="1078084">
                  <a:extLst>
                    <a:ext uri="{9D8B030D-6E8A-4147-A177-3AD203B41FA5}">
                      <a16:colId xmlns:a16="http://schemas.microsoft.com/office/drawing/2014/main" val="670639801"/>
                    </a:ext>
                  </a:extLst>
                </a:gridCol>
                <a:gridCol w="2028163">
                  <a:extLst>
                    <a:ext uri="{9D8B030D-6E8A-4147-A177-3AD203B41FA5}">
                      <a16:colId xmlns:a16="http://schemas.microsoft.com/office/drawing/2014/main" val="355967732"/>
                    </a:ext>
                  </a:extLst>
                </a:gridCol>
                <a:gridCol w="1506059">
                  <a:extLst>
                    <a:ext uri="{9D8B030D-6E8A-4147-A177-3AD203B41FA5}">
                      <a16:colId xmlns:a16="http://schemas.microsoft.com/office/drawing/2014/main" val="1855246763"/>
                    </a:ext>
                  </a:extLst>
                </a:gridCol>
                <a:gridCol w="1506059">
                  <a:extLst>
                    <a:ext uri="{9D8B030D-6E8A-4147-A177-3AD203B41FA5}">
                      <a16:colId xmlns:a16="http://schemas.microsoft.com/office/drawing/2014/main" val="1887303056"/>
                    </a:ext>
                  </a:extLst>
                </a:gridCol>
                <a:gridCol w="327290">
                  <a:extLst>
                    <a:ext uri="{9D8B030D-6E8A-4147-A177-3AD203B41FA5}">
                      <a16:colId xmlns:a16="http://schemas.microsoft.com/office/drawing/2014/main" val="3847589249"/>
                    </a:ext>
                  </a:extLst>
                </a:gridCol>
              </a:tblGrid>
              <a:tr h="493737">
                <a:tc>
                  <a:txBody>
                    <a:bodyPr/>
                    <a:lstStyle/>
                    <a:p>
                      <a:pPr algn="ctr" fontAlgn="b"/>
                      <a:endParaRPr lang="en-US" sz="1600" b="0" i="0" u="none" strike="noStrike" dirty="0">
                        <a:effectLst/>
                        <a:latin typeface="Arial" panose="020B0604020202020204" pitchFamily="34" charset="0"/>
                      </a:endParaRPr>
                    </a:p>
                    <a:p>
                      <a:pPr algn="ctr"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tc gridSpan="6">
                  <a:txBody>
                    <a:bodyPr/>
                    <a:lstStyle/>
                    <a:p>
                      <a:pPr algn="l" fontAlgn="b"/>
                      <a:r>
                        <a:rPr lang="en-US" sz="1600" b="0" i="0" u="none" strike="noStrike" dirty="0">
                          <a:solidFill>
                            <a:srgbClr val="FF0000"/>
                          </a:solidFill>
                          <a:effectLst/>
                          <a:latin typeface="Arial" panose="020B0604020202020204" pitchFamily="34" charset="0"/>
                        </a:rPr>
                        <a:t>Average mature daughter measurement corresponding to linear Type STA</a:t>
                      </a:r>
                    </a:p>
                  </a:txBody>
                  <a:tcPr marL="60960" marR="60960" marT="30480" marB="3048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2922486"/>
                  </a:ext>
                </a:extLst>
              </a:tr>
              <a:tr h="366486">
                <a:tc>
                  <a:txBody>
                    <a:bodyPr/>
                    <a:lstStyle/>
                    <a:p>
                      <a:pPr algn="l"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tc gridSpan="4">
                  <a:txBody>
                    <a:bodyPr/>
                    <a:lstStyle/>
                    <a:p>
                      <a:pPr algn="l" fontAlgn="b"/>
                      <a:r>
                        <a:rPr lang="zh-CN" altLang="en-US" sz="1600" b="0" i="0" u="none" strike="noStrike" dirty="0">
                          <a:solidFill>
                            <a:srgbClr val="FF0000"/>
                          </a:solidFill>
                          <a:effectLst/>
                          <a:latin typeface="Arial" panose="020B0604020202020204" pitchFamily="34" charset="0"/>
                        </a:rPr>
                        <a:t>线性体型评分对应的成年女儿平均表型值</a:t>
                      </a:r>
                      <a:endParaRPr lang="en-US" sz="1600" b="0" i="0" u="none" strike="noStrike" dirty="0">
                        <a:solidFill>
                          <a:srgbClr val="FF0000"/>
                        </a:solidFill>
                        <a:effectLst/>
                        <a:latin typeface="Arial" panose="020B0604020202020204" pitchFamily="34" charset="0"/>
                      </a:endParaRPr>
                    </a:p>
                  </a:txBody>
                  <a:tcPr marL="60960" marR="60960" marT="30480" marB="3048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600" b="0" i="0" u="none" strike="noStrike" dirty="0">
                        <a:solidFill>
                          <a:srgbClr val="FF0000"/>
                        </a:solidFill>
                        <a:effectLst/>
                        <a:latin typeface="Arial" panose="020B0604020202020204" pitchFamily="34" charset="0"/>
                      </a:endParaRPr>
                    </a:p>
                  </a:txBody>
                  <a:tcPr marL="6057" marR="6057" marT="6057" marB="0" anchor="b">
                    <a:lnL>
                      <a:noFill/>
                    </a:lnL>
                    <a:lnR>
                      <a:noFill/>
                    </a:lnR>
                    <a:lnT>
                      <a:noFill/>
                    </a:lnT>
                    <a:lnB>
                      <a:noFill/>
                    </a:lnB>
                    <a:noFill/>
                  </a:tcPr>
                </a:tc>
                <a:tc>
                  <a:txBody>
                    <a:bodyPr/>
                    <a:lstStyle/>
                    <a:p>
                      <a:pPr algn="l" fontAlgn="b"/>
                      <a:endParaRPr lang="en-US" sz="1600" b="0" i="0" u="none" strike="noStrike">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3341463287"/>
                  </a:ext>
                </a:extLst>
              </a:tr>
              <a:tr h="366486">
                <a:tc>
                  <a:txBody>
                    <a:bodyPr/>
                    <a:lstStyle/>
                    <a:p>
                      <a:pPr algn="l" fontAlgn="b"/>
                      <a:endParaRPr lang="en-US" sz="1600" b="0" i="0" u="none" strike="noStrike">
                        <a:effectLst/>
                        <a:latin typeface="Arial" panose="020B0604020202020204" pitchFamily="34" charset="0"/>
                      </a:endParaRPr>
                    </a:p>
                  </a:txBody>
                  <a:tcPr marL="6057" marR="6057" marT="6057" marB="0" anchor="b">
                    <a:lnL>
                      <a:noFill/>
                    </a:lnL>
                    <a:lnR>
                      <a:noFill/>
                    </a:lnR>
                    <a:lnT>
                      <a:noFill/>
                    </a:lnT>
                    <a:lnB>
                      <a:noFill/>
                    </a:lnB>
                    <a:noFill/>
                  </a:tcPr>
                </a:tc>
                <a:tc>
                  <a:txBody>
                    <a:bodyPr/>
                    <a:lstStyle/>
                    <a:p>
                      <a:pPr algn="l"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tc>
                  <a:txBody>
                    <a:bodyPr/>
                    <a:lstStyle/>
                    <a:p>
                      <a:pPr algn="l" fontAlgn="b"/>
                      <a:r>
                        <a:rPr lang="en-US" sz="1600" b="0" i="0" u="none" strike="noStrike" dirty="0">
                          <a:effectLst/>
                          <a:latin typeface="Arial" panose="020B0604020202020204" pitchFamily="34" charset="0"/>
                        </a:rPr>
                        <a:t>STA of Sire</a:t>
                      </a:r>
                    </a:p>
                  </a:txBody>
                  <a:tcPr marL="6057" marR="6057" marT="6057" marB="0" anchor="b">
                    <a:lnL>
                      <a:noFill/>
                    </a:lnL>
                    <a:lnR>
                      <a:noFill/>
                    </a:lnR>
                    <a:lnT>
                      <a:noFill/>
                    </a:lnT>
                    <a:lnB>
                      <a:noFill/>
                    </a:lnB>
                    <a:noFill/>
                  </a:tcPr>
                </a:tc>
                <a:tc>
                  <a:txBody>
                    <a:bodyPr/>
                    <a:lstStyle/>
                    <a:p>
                      <a:pPr algn="l"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tc>
                  <a:txBody>
                    <a:bodyPr/>
                    <a:lstStyle/>
                    <a:p>
                      <a:pPr algn="l" fontAlgn="b"/>
                      <a:endParaRPr lang="en-US" sz="1600" b="0" i="0" u="none" strike="noStrike">
                        <a:effectLst/>
                        <a:latin typeface="Arial" panose="020B0604020202020204" pitchFamily="34" charset="0"/>
                      </a:endParaRPr>
                    </a:p>
                  </a:txBody>
                  <a:tcPr marL="6057" marR="6057" marT="6057" marB="0" anchor="b">
                    <a:lnL>
                      <a:noFill/>
                    </a:lnL>
                    <a:lnR>
                      <a:noFill/>
                    </a:lnR>
                    <a:lnT>
                      <a:noFill/>
                    </a:lnT>
                    <a:lnB>
                      <a:noFill/>
                    </a:lnB>
                    <a:noFill/>
                  </a:tcPr>
                </a:tc>
                <a:tc>
                  <a:txBody>
                    <a:bodyPr/>
                    <a:lstStyle/>
                    <a:p>
                      <a:pPr algn="l"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tc>
                  <a:txBody>
                    <a:bodyPr/>
                    <a:lstStyle/>
                    <a:p>
                      <a:pPr algn="l" fontAlgn="b"/>
                      <a:endParaRPr lang="en-US" sz="1600" b="0" i="0" u="none" strike="noStrike">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2130314223"/>
                  </a:ext>
                </a:extLst>
              </a:tr>
              <a:tr h="366486">
                <a:tc>
                  <a:txBody>
                    <a:bodyPr/>
                    <a:lstStyle/>
                    <a:p>
                      <a:pPr algn="l" fontAlgn="b"/>
                      <a:endParaRPr lang="en-US" sz="1600" b="0" i="0" u="none" strike="noStrike">
                        <a:effectLst/>
                        <a:latin typeface="Arial" panose="020B0604020202020204" pitchFamily="34" charset="0"/>
                      </a:endParaRPr>
                    </a:p>
                  </a:txBody>
                  <a:tcPr marL="6057" marR="6057" marT="6057" marB="0" anchor="b">
                    <a:lnL>
                      <a:noFill/>
                    </a:lnL>
                    <a:lnR>
                      <a:noFill/>
                    </a:lnR>
                    <a:lnT>
                      <a:noFill/>
                    </a:lnT>
                    <a:lnB>
                      <a:noFill/>
                    </a:lnB>
                    <a:noFill/>
                  </a:tcPr>
                </a:tc>
                <a:tc>
                  <a:txBody>
                    <a:bodyPr/>
                    <a:lstStyle/>
                    <a:p>
                      <a:pPr algn="ctr" fontAlgn="b"/>
                      <a:r>
                        <a:rPr lang="en-US" sz="1600" b="0" i="0" u="none" strike="noStrike">
                          <a:effectLst/>
                          <a:latin typeface="Arial" panose="020B0604020202020204" pitchFamily="34" charset="0"/>
                        </a:rPr>
                        <a:t>Unit</a:t>
                      </a:r>
                    </a:p>
                  </a:txBody>
                  <a:tcPr marL="6057" marR="6057" marT="6057"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ctr" fontAlgn="b"/>
                      <a:r>
                        <a:rPr lang="en-US" sz="1600" b="0" i="0" u="none" strike="noStrike" dirty="0">
                          <a:effectLst/>
                          <a:latin typeface="Arial" panose="020B0604020202020204" pitchFamily="34" charset="0"/>
                        </a:rPr>
                        <a:t>-3</a:t>
                      </a:r>
                    </a:p>
                  </a:txBody>
                  <a:tcPr marL="6057" marR="6057" marT="6057"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ctr" fontAlgn="b"/>
                      <a:r>
                        <a:rPr lang="en-US" sz="1600" b="0" i="0" u="none" strike="noStrike" dirty="0">
                          <a:effectLst/>
                          <a:latin typeface="Arial" panose="020B0604020202020204" pitchFamily="34" charset="0"/>
                        </a:rPr>
                        <a:t>0</a:t>
                      </a:r>
                    </a:p>
                  </a:txBody>
                  <a:tcPr marL="6057" marR="6057" marT="6057"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ctr" fontAlgn="b"/>
                      <a:r>
                        <a:rPr lang="en-US" sz="1600" b="0" i="0" u="none" strike="noStrike" dirty="0">
                          <a:effectLst/>
                          <a:latin typeface="Arial" panose="020B0604020202020204" pitchFamily="34" charset="0"/>
                        </a:rPr>
                        <a:t>3</a:t>
                      </a:r>
                    </a:p>
                  </a:txBody>
                  <a:tcPr marL="6057" marR="6057" marT="6057"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ctr" fontAlgn="b"/>
                      <a:r>
                        <a:rPr lang="en-US" sz="1600" b="0" i="0" u="none" strike="noStrike" dirty="0">
                          <a:effectLst/>
                          <a:latin typeface="Arial" panose="020B0604020202020204" pitchFamily="34" charset="0"/>
                        </a:rPr>
                        <a:t>Heritability</a:t>
                      </a:r>
                    </a:p>
                  </a:txBody>
                  <a:tcPr marL="6057" marR="6057" marT="6057"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ctr"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2224763037"/>
                  </a:ext>
                </a:extLst>
              </a:tr>
              <a:tr h="366486">
                <a:tc>
                  <a:txBody>
                    <a:bodyPr/>
                    <a:lstStyle/>
                    <a:p>
                      <a:pPr algn="l" fontAlgn="b"/>
                      <a:r>
                        <a:rPr lang="en-US" sz="1600" b="0" i="0" u="none" strike="noStrike" dirty="0">
                          <a:effectLst/>
                          <a:latin typeface="Arial" panose="020B0604020202020204" pitchFamily="34" charset="0"/>
                        </a:rPr>
                        <a:t>Stature</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Inches/cm</a:t>
                      </a:r>
                    </a:p>
                  </a:txBody>
                  <a:tcPr marL="6057" marR="6057" marT="6057"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b"/>
                      <a:r>
                        <a:rPr lang="en-US" sz="1600" b="0" i="0" u="none" strike="noStrike" dirty="0">
                          <a:effectLst/>
                          <a:latin typeface="Arial" panose="020B0604020202020204" pitchFamily="34" charset="0"/>
                        </a:rPr>
                        <a:t>58.9/150</a:t>
                      </a:r>
                    </a:p>
                  </a:txBody>
                  <a:tcPr marL="6057" marR="6057" marT="6057"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b"/>
                      <a:r>
                        <a:rPr lang="en-US" sz="1600" b="0" i="0" u="none" strike="noStrike" dirty="0">
                          <a:effectLst/>
                          <a:latin typeface="Arial" panose="020B0604020202020204" pitchFamily="34" charset="0"/>
                        </a:rPr>
                        <a:t>60.2/153</a:t>
                      </a:r>
                    </a:p>
                  </a:txBody>
                  <a:tcPr marL="6057" marR="6057" marT="6057"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b"/>
                      <a:r>
                        <a:rPr lang="en-US" sz="1600" b="0" i="0" u="none" strike="noStrike" dirty="0">
                          <a:effectLst/>
                          <a:latin typeface="Arial" panose="020B0604020202020204" pitchFamily="34" charset="0"/>
                        </a:rPr>
                        <a:t>61.5/156</a:t>
                      </a:r>
                    </a:p>
                  </a:txBody>
                  <a:tcPr marL="6057" marR="6057" marT="6057"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b"/>
                      <a:r>
                        <a:rPr lang="en-US" sz="1600" b="0" i="0" u="none" strike="noStrike" dirty="0">
                          <a:effectLst/>
                          <a:latin typeface="Arial" panose="020B0604020202020204" pitchFamily="34" charset="0"/>
                        </a:rPr>
                        <a:t>.45</a:t>
                      </a:r>
                    </a:p>
                  </a:txBody>
                  <a:tcPr marL="6057" marR="6057" marT="6057"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b"/>
                      <a:endParaRPr lang="en-US" sz="1600" b="0" i="0" u="none" strike="noStrike">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28106038"/>
                  </a:ext>
                </a:extLst>
              </a:tr>
              <a:tr h="366486">
                <a:tc>
                  <a:txBody>
                    <a:bodyPr/>
                    <a:lstStyle/>
                    <a:p>
                      <a:pPr algn="l" fontAlgn="b"/>
                      <a:r>
                        <a:rPr lang="en-US" sz="1600" b="0" i="0" u="none" strike="noStrike" dirty="0">
                          <a:effectLst/>
                          <a:latin typeface="Arial" panose="020B0604020202020204" pitchFamily="34" charset="0"/>
                        </a:rPr>
                        <a:t>Rump Angle</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Inches/cm</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0.3/0.8</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1.0/2.5</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1.7/4.3</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.34</a:t>
                      </a:r>
                    </a:p>
                  </a:txBody>
                  <a:tcPr marL="6057" marR="6057" marT="6057" marB="0" anchor="b">
                    <a:lnL>
                      <a:noFill/>
                    </a:lnL>
                    <a:lnR>
                      <a:noFill/>
                    </a:lnR>
                    <a:lnT>
                      <a:noFill/>
                    </a:lnT>
                    <a:lnB>
                      <a:noFill/>
                    </a:lnB>
                    <a:noFill/>
                  </a:tcPr>
                </a:tc>
                <a:tc>
                  <a:txBody>
                    <a:bodyPr/>
                    <a:lstStyle/>
                    <a:p>
                      <a:pPr algn="ctr"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1624882111"/>
                  </a:ext>
                </a:extLst>
              </a:tr>
              <a:tr h="366486">
                <a:tc>
                  <a:txBody>
                    <a:bodyPr/>
                    <a:lstStyle/>
                    <a:p>
                      <a:pPr algn="l" fontAlgn="b"/>
                      <a:r>
                        <a:rPr lang="en-US" sz="1600" b="0" i="0" u="none" strike="noStrike">
                          <a:effectLst/>
                          <a:latin typeface="Arial" panose="020B0604020202020204" pitchFamily="34" charset="0"/>
                        </a:rPr>
                        <a:t>Rump Width</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Inches/cm</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6.0/15.2</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6.4/16.3</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6.8/17.3</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.25</a:t>
                      </a:r>
                    </a:p>
                  </a:txBody>
                  <a:tcPr marL="6057" marR="6057" marT="6057" marB="0" anchor="b">
                    <a:lnL>
                      <a:noFill/>
                    </a:lnL>
                    <a:lnR>
                      <a:noFill/>
                    </a:lnR>
                    <a:lnT>
                      <a:noFill/>
                    </a:lnT>
                    <a:lnB>
                      <a:noFill/>
                    </a:lnB>
                    <a:noFill/>
                  </a:tcPr>
                </a:tc>
                <a:tc>
                  <a:txBody>
                    <a:bodyPr/>
                    <a:lstStyle/>
                    <a:p>
                      <a:pPr algn="ctr" fontAlgn="b"/>
                      <a:endParaRPr lang="en-US" sz="1600" b="0" i="0" u="none" strike="noStrike">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2096593341"/>
                  </a:ext>
                </a:extLst>
              </a:tr>
              <a:tr h="366486">
                <a:tc>
                  <a:txBody>
                    <a:bodyPr/>
                    <a:lstStyle/>
                    <a:p>
                      <a:pPr algn="l" fontAlgn="b"/>
                      <a:r>
                        <a:rPr lang="en-US" sz="1600" b="0" i="0" u="none" strike="noStrike">
                          <a:effectLst/>
                          <a:latin typeface="Arial" panose="020B0604020202020204" pitchFamily="34" charset="0"/>
                        </a:rPr>
                        <a:t>Foot Angle</a:t>
                      </a:r>
                    </a:p>
                  </a:txBody>
                  <a:tcPr marL="6057" marR="6057" marT="6057" marB="0" anchor="b">
                    <a:lnL>
                      <a:noFill/>
                    </a:lnL>
                    <a:lnR>
                      <a:noFill/>
                    </a:lnR>
                    <a:lnT>
                      <a:noFill/>
                    </a:lnT>
                    <a:lnB>
                      <a:noFill/>
                    </a:lnB>
                    <a:noFill/>
                  </a:tcPr>
                </a:tc>
                <a:tc>
                  <a:txBody>
                    <a:bodyPr/>
                    <a:lstStyle/>
                    <a:p>
                      <a:pPr algn="ctr" fontAlgn="b"/>
                      <a:r>
                        <a:rPr lang="en-US" sz="1600" b="0" i="0" u="none" strike="noStrike">
                          <a:effectLst/>
                          <a:latin typeface="Arial" panose="020B0604020202020204" pitchFamily="34" charset="0"/>
                        </a:rPr>
                        <a:t>Degrees</a:t>
                      </a:r>
                    </a:p>
                  </a:txBody>
                  <a:tcPr marL="6057" marR="6057" marT="6057" marB="0" anchor="b">
                    <a:lnL>
                      <a:noFill/>
                    </a:lnL>
                    <a:lnR>
                      <a:noFill/>
                    </a:lnR>
                    <a:lnT>
                      <a:noFill/>
                    </a:lnT>
                    <a:lnB>
                      <a:noFill/>
                    </a:lnB>
                    <a:noFill/>
                  </a:tcPr>
                </a:tc>
                <a:tc>
                  <a:txBody>
                    <a:bodyPr/>
                    <a:lstStyle/>
                    <a:p>
                      <a:pPr algn="ctr" fontAlgn="b"/>
                      <a:r>
                        <a:rPr lang="en-US" sz="1600" b="0" i="0" u="none" strike="noStrike">
                          <a:effectLst/>
                          <a:latin typeface="Arial" panose="020B0604020202020204" pitchFamily="34" charset="0"/>
                        </a:rPr>
                        <a:t>43</a:t>
                      </a:r>
                    </a:p>
                  </a:txBody>
                  <a:tcPr marL="6057" marR="6057" marT="6057" marB="0" anchor="b">
                    <a:lnL>
                      <a:noFill/>
                    </a:lnL>
                    <a:lnR>
                      <a:noFill/>
                    </a:lnR>
                    <a:lnT>
                      <a:noFill/>
                    </a:lnT>
                    <a:lnB>
                      <a:noFill/>
                    </a:lnB>
                    <a:noFill/>
                  </a:tcPr>
                </a:tc>
                <a:tc>
                  <a:txBody>
                    <a:bodyPr/>
                    <a:lstStyle/>
                    <a:p>
                      <a:pPr algn="ctr" fontAlgn="b"/>
                      <a:r>
                        <a:rPr lang="en-US" sz="1600" b="0" i="0" u="none" strike="noStrike">
                          <a:effectLst/>
                          <a:latin typeface="Arial" panose="020B0604020202020204" pitchFamily="34" charset="0"/>
                        </a:rPr>
                        <a:t>45</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47</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.11</a:t>
                      </a:r>
                    </a:p>
                  </a:txBody>
                  <a:tcPr marL="6057" marR="6057" marT="6057" marB="0" anchor="b">
                    <a:lnL>
                      <a:noFill/>
                    </a:lnL>
                    <a:lnR>
                      <a:noFill/>
                    </a:lnR>
                    <a:lnT>
                      <a:noFill/>
                    </a:lnT>
                    <a:lnB>
                      <a:noFill/>
                    </a:lnB>
                    <a:noFill/>
                  </a:tcPr>
                </a:tc>
                <a:tc>
                  <a:txBody>
                    <a:bodyPr/>
                    <a:lstStyle/>
                    <a:p>
                      <a:pPr algn="ctr"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261309372"/>
                  </a:ext>
                </a:extLst>
              </a:tr>
              <a:tr h="419230">
                <a:tc>
                  <a:txBody>
                    <a:bodyPr/>
                    <a:lstStyle/>
                    <a:p>
                      <a:pPr algn="l" fontAlgn="b"/>
                      <a:r>
                        <a:rPr lang="en-US" sz="1600" b="0" i="0" u="none" strike="noStrike">
                          <a:effectLst/>
                          <a:latin typeface="Arial" panose="020B0604020202020204" pitchFamily="34" charset="0"/>
                        </a:rPr>
                        <a:t>Rear Udder Height</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Inches/cm</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9.9/25</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9.4/24</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9.0/23</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.21</a:t>
                      </a:r>
                    </a:p>
                  </a:txBody>
                  <a:tcPr marL="6057" marR="6057" marT="6057" marB="0" anchor="b">
                    <a:lnL>
                      <a:noFill/>
                    </a:lnL>
                    <a:lnR>
                      <a:noFill/>
                    </a:lnR>
                    <a:lnT>
                      <a:noFill/>
                    </a:lnT>
                    <a:lnB>
                      <a:noFill/>
                    </a:lnB>
                    <a:noFill/>
                  </a:tcPr>
                </a:tc>
                <a:tc>
                  <a:txBody>
                    <a:bodyPr/>
                    <a:lstStyle/>
                    <a:p>
                      <a:pPr algn="ctr"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661176582"/>
                  </a:ext>
                </a:extLst>
              </a:tr>
              <a:tr h="366486">
                <a:tc>
                  <a:txBody>
                    <a:bodyPr/>
                    <a:lstStyle/>
                    <a:p>
                      <a:pPr algn="l" fontAlgn="b"/>
                      <a:r>
                        <a:rPr lang="en-US" sz="1600" b="0" i="0" u="none" strike="noStrike">
                          <a:effectLst/>
                          <a:latin typeface="Arial" panose="020B0604020202020204" pitchFamily="34" charset="0"/>
                        </a:rPr>
                        <a:t>Rear Udder Width</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Inches/cm</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6.0/15</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6.4/16</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6.7/17</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.17</a:t>
                      </a:r>
                    </a:p>
                  </a:txBody>
                  <a:tcPr marL="6057" marR="6057" marT="6057" marB="0" anchor="b">
                    <a:lnL>
                      <a:noFill/>
                    </a:lnL>
                    <a:lnR>
                      <a:noFill/>
                    </a:lnR>
                    <a:lnT>
                      <a:noFill/>
                    </a:lnT>
                    <a:lnB>
                      <a:noFill/>
                    </a:lnB>
                    <a:noFill/>
                  </a:tcPr>
                </a:tc>
                <a:tc>
                  <a:txBody>
                    <a:bodyPr/>
                    <a:lstStyle/>
                    <a:p>
                      <a:pPr algn="ctr"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1657799489"/>
                  </a:ext>
                </a:extLst>
              </a:tr>
              <a:tr h="366486">
                <a:tc>
                  <a:txBody>
                    <a:bodyPr/>
                    <a:lstStyle/>
                    <a:p>
                      <a:pPr algn="l" fontAlgn="b"/>
                      <a:r>
                        <a:rPr lang="en-US" sz="1600" b="0" i="0" u="none" strike="noStrike">
                          <a:effectLst/>
                          <a:latin typeface="Arial" panose="020B0604020202020204" pitchFamily="34" charset="0"/>
                        </a:rPr>
                        <a:t>Udder Cleft</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Inches/cm</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1.2/3.0</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1.3/3.3</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1.4/3.6</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.18</a:t>
                      </a:r>
                    </a:p>
                  </a:txBody>
                  <a:tcPr marL="6057" marR="6057" marT="6057" marB="0" anchor="b">
                    <a:lnL>
                      <a:noFill/>
                    </a:lnL>
                    <a:lnR>
                      <a:noFill/>
                    </a:lnR>
                    <a:lnT>
                      <a:noFill/>
                    </a:lnT>
                    <a:lnB>
                      <a:noFill/>
                    </a:lnB>
                    <a:noFill/>
                  </a:tcPr>
                </a:tc>
                <a:tc>
                  <a:txBody>
                    <a:bodyPr/>
                    <a:lstStyle/>
                    <a:p>
                      <a:pPr algn="ctr"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1508331000"/>
                  </a:ext>
                </a:extLst>
              </a:tr>
              <a:tr h="366486">
                <a:tc>
                  <a:txBody>
                    <a:bodyPr/>
                    <a:lstStyle/>
                    <a:p>
                      <a:pPr algn="l" fontAlgn="b"/>
                      <a:r>
                        <a:rPr lang="en-US" sz="1600" b="0" i="0" u="none" strike="noStrike" dirty="0">
                          <a:effectLst/>
                          <a:latin typeface="Arial" panose="020B0604020202020204" pitchFamily="34" charset="0"/>
                        </a:rPr>
                        <a:t>Udder Depth</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Inches/cm</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1.1/2.8</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1.9/4.8</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2.8/7.1</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.33</a:t>
                      </a:r>
                    </a:p>
                  </a:txBody>
                  <a:tcPr marL="6057" marR="6057" marT="6057" marB="0" anchor="b">
                    <a:lnL>
                      <a:noFill/>
                    </a:lnL>
                    <a:lnR>
                      <a:noFill/>
                    </a:lnR>
                    <a:lnT>
                      <a:noFill/>
                    </a:lnT>
                    <a:lnB>
                      <a:noFill/>
                    </a:lnB>
                    <a:noFill/>
                  </a:tcPr>
                </a:tc>
                <a:tc>
                  <a:txBody>
                    <a:bodyPr/>
                    <a:lstStyle/>
                    <a:p>
                      <a:pPr algn="ctr"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4022796114"/>
                  </a:ext>
                </a:extLst>
              </a:tr>
              <a:tr h="366486">
                <a:tc>
                  <a:txBody>
                    <a:bodyPr/>
                    <a:lstStyle/>
                    <a:p>
                      <a:pPr algn="l" fontAlgn="b"/>
                      <a:r>
                        <a:rPr lang="en-US" sz="1600" b="0" i="0" u="none" strike="noStrike">
                          <a:effectLst/>
                          <a:latin typeface="Arial" panose="020B0604020202020204" pitchFamily="34" charset="0"/>
                        </a:rPr>
                        <a:t>Rear Teat Placement</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Inches/cm</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1.8/4.6</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1.4/3.6</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1.1/2.8</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.27</a:t>
                      </a:r>
                    </a:p>
                  </a:txBody>
                  <a:tcPr marL="6057" marR="6057" marT="6057" marB="0" anchor="b">
                    <a:lnL>
                      <a:noFill/>
                    </a:lnL>
                    <a:lnR>
                      <a:noFill/>
                    </a:lnR>
                    <a:lnT>
                      <a:noFill/>
                    </a:lnT>
                    <a:lnB>
                      <a:noFill/>
                    </a:lnB>
                    <a:noFill/>
                  </a:tcPr>
                </a:tc>
                <a:tc>
                  <a:txBody>
                    <a:bodyPr/>
                    <a:lstStyle/>
                    <a:p>
                      <a:pPr algn="ctr"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1555694946"/>
                  </a:ext>
                </a:extLst>
              </a:tr>
              <a:tr h="366486">
                <a:tc>
                  <a:txBody>
                    <a:bodyPr/>
                    <a:lstStyle/>
                    <a:p>
                      <a:pPr algn="l" fontAlgn="b"/>
                      <a:r>
                        <a:rPr lang="en-US" sz="1600" b="0" i="0" u="none" strike="noStrike">
                          <a:effectLst/>
                          <a:latin typeface="Arial" panose="020B0604020202020204" pitchFamily="34" charset="0"/>
                        </a:rPr>
                        <a:t>Teat Length</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Inches/cm</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2.0/5.1</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2.1/5.3</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2.3/5.8</a:t>
                      </a:r>
                    </a:p>
                  </a:txBody>
                  <a:tcPr marL="6057" marR="6057" marT="6057" marB="0" anchor="b">
                    <a:lnL>
                      <a:noFill/>
                    </a:lnL>
                    <a:lnR>
                      <a:noFill/>
                    </a:lnR>
                    <a:lnT>
                      <a:noFill/>
                    </a:lnT>
                    <a:lnB>
                      <a:noFill/>
                    </a:lnB>
                    <a:noFill/>
                  </a:tcPr>
                </a:tc>
                <a:tc>
                  <a:txBody>
                    <a:bodyPr/>
                    <a:lstStyle/>
                    <a:p>
                      <a:pPr algn="ctr" fontAlgn="b"/>
                      <a:r>
                        <a:rPr lang="en-US" sz="1600" b="0" i="0" u="none" strike="noStrike" dirty="0">
                          <a:effectLst/>
                          <a:latin typeface="Arial" panose="020B0604020202020204" pitchFamily="34" charset="0"/>
                        </a:rPr>
                        <a:t>.25</a:t>
                      </a:r>
                    </a:p>
                  </a:txBody>
                  <a:tcPr marL="6057" marR="6057" marT="6057" marB="0" anchor="b">
                    <a:lnL>
                      <a:noFill/>
                    </a:lnL>
                    <a:lnR>
                      <a:noFill/>
                    </a:lnR>
                    <a:lnT>
                      <a:noFill/>
                    </a:lnT>
                    <a:lnB>
                      <a:noFill/>
                    </a:lnB>
                    <a:noFill/>
                  </a:tcPr>
                </a:tc>
                <a:tc>
                  <a:txBody>
                    <a:bodyPr/>
                    <a:lstStyle/>
                    <a:p>
                      <a:pPr algn="ctr" fontAlgn="b"/>
                      <a:endParaRPr lang="en-US" sz="1600" b="0" i="0" u="none" strike="noStrike" dirty="0">
                        <a:effectLst/>
                        <a:latin typeface="Arial" panose="020B0604020202020204" pitchFamily="34" charset="0"/>
                      </a:endParaRPr>
                    </a:p>
                  </a:txBody>
                  <a:tcPr marL="6057" marR="6057" marT="6057" marB="0" anchor="b">
                    <a:lnL>
                      <a:noFill/>
                    </a:lnL>
                    <a:lnR>
                      <a:noFill/>
                    </a:lnR>
                    <a:lnT>
                      <a:noFill/>
                    </a:lnT>
                    <a:lnB>
                      <a:noFill/>
                    </a:lnB>
                    <a:noFill/>
                  </a:tcPr>
                </a:tc>
                <a:extLst>
                  <a:ext uri="{0D108BD9-81ED-4DB2-BD59-A6C34878D82A}">
                    <a16:rowId xmlns:a16="http://schemas.microsoft.com/office/drawing/2014/main" val="2962706166"/>
                  </a:ext>
                </a:extLst>
              </a:tr>
            </a:tbl>
          </a:graphicData>
        </a:graphic>
      </p:graphicFrame>
      <p:sp>
        <p:nvSpPr>
          <p:cNvPr id="3" name="TextBox 2">
            <a:extLst>
              <a:ext uri="{FF2B5EF4-FFF2-40B4-BE49-F238E27FC236}">
                <a16:creationId xmlns:a16="http://schemas.microsoft.com/office/drawing/2014/main" id="{6B4CCD02-5735-A3EE-B788-802AD1741FED}"/>
              </a:ext>
            </a:extLst>
          </p:cNvPr>
          <p:cNvSpPr txBox="1"/>
          <p:nvPr/>
        </p:nvSpPr>
        <p:spPr>
          <a:xfrm>
            <a:off x="9759167" y="5918200"/>
            <a:ext cx="1823234" cy="21544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800" dirty="0"/>
              <a:t>Holstein Association USA</a:t>
            </a:r>
          </a:p>
        </p:txBody>
      </p:sp>
      <p:sp>
        <p:nvSpPr>
          <p:cNvPr id="4" name="TextBox 3">
            <a:extLst>
              <a:ext uri="{FF2B5EF4-FFF2-40B4-BE49-F238E27FC236}">
                <a16:creationId xmlns:a16="http://schemas.microsoft.com/office/drawing/2014/main" id="{950E9008-5B2B-2B5A-D17F-7DA71C1CE296}"/>
              </a:ext>
            </a:extLst>
          </p:cNvPr>
          <p:cNvSpPr txBox="1"/>
          <p:nvPr/>
        </p:nvSpPr>
        <p:spPr>
          <a:xfrm>
            <a:off x="3200400" y="-41333"/>
            <a:ext cx="5570113" cy="892552"/>
          </a:xfrm>
          <a:prstGeom prst="rect">
            <a:avLst/>
          </a:prstGeom>
          <a:noFill/>
        </p:spPr>
        <p:txBody>
          <a:bodyPr wrap="square" rtlCol="0">
            <a:spAutoFit/>
          </a:bodyPr>
          <a:lstStyle/>
          <a:p>
            <a:r>
              <a:rPr lang="en-US" sz="2400" b="1" dirty="0"/>
              <a:t>Keep Linear Charts in Perspective</a:t>
            </a:r>
          </a:p>
          <a:p>
            <a:r>
              <a:rPr lang="zh-CN" altLang="en-US" sz="2800" b="1" dirty="0"/>
              <a:t>正确理解线性评分表的定为</a:t>
            </a:r>
            <a:endParaRPr lang="en-US" sz="2800" b="1" dirty="0"/>
          </a:p>
        </p:txBody>
      </p:sp>
      <p:pic>
        <p:nvPicPr>
          <p:cNvPr id="8" name="Picture 7" descr="A screenshot of a computer&#10;&#10;AI-generated content may be incorrect.">
            <a:extLst>
              <a:ext uri="{FF2B5EF4-FFF2-40B4-BE49-F238E27FC236}">
                <a16:creationId xmlns:a16="http://schemas.microsoft.com/office/drawing/2014/main" id="{C693962D-2281-13BA-3D3B-748E301739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5600" y="79807"/>
            <a:ext cx="2540000" cy="1973475"/>
          </a:xfrm>
          <a:prstGeom prst="rect">
            <a:avLst/>
          </a:prstGeom>
        </p:spPr>
      </p:pic>
      <p:sp>
        <p:nvSpPr>
          <p:cNvPr id="5" name="文本框 4">
            <a:extLst>
              <a:ext uri="{FF2B5EF4-FFF2-40B4-BE49-F238E27FC236}">
                <a16:creationId xmlns:a16="http://schemas.microsoft.com/office/drawing/2014/main" id="{C62A6D35-24F3-6BD6-B868-1BBB3353BFA7}"/>
              </a:ext>
            </a:extLst>
          </p:cNvPr>
          <p:cNvSpPr txBox="1"/>
          <p:nvPr/>
        </p:nvSpPr>
        <p:spPr>
          <a:xfrm>
            <a:off x="638930" y="2253803"/>
            <a:ext cx="893651" cy="338554"/>
          </a:xfrm>
          <a:prstGeom prst="rect">
            <a:avLst/>
          </a:prstGeom>
          <a:noFill/>
        </p:spPr>
        <p:txBody>
          <a:bodyPr wrap="square" rtlCol="0">
            <a:spAutoFit/>
          </a:bodyPr>
          <a:lstStyle/>
          <a:p>
            <a:r>
              <a:rPr lang="zh-CN" altLang="en-US" sz="1600" dirty="0"/>
              <a:t>身高</a:t>
            </a:r>
          </a:p>
        </p:txBody>
      </p:sp>
      <p:sp>
        <p:nvSpPr>
          <p:cNvPr id="7" name="文本框 6">
            <a:extLst>
              <a:ext uri="{FF2B5EF4-FFF2-40B4-BE49-F238E27FC236}">
                <a16:creationId xmlns:a16="http://schemas.microsoft.com/office/drawing/2014/main" id="{8834AA9C-E38C-A590-F2AA-50719EA6276B}"/>
              </a:ext>
            </a:extLst>
          </p:cNvPr>
          <p:cNvSpPr txBox="1"/>
          <p:nvPr/>
        </p:nvSpPr>
        <p:spPr>
          <a:xfrm>
            <a:off x="492975" y="2624603"/>
            <a:ext cx="893651" cy="338554"/>
          </a:xfrm>
          <a:prstGeom prst="rect">
            <a:avLst/>
          </a:prstGeom>
          <a:noFill/>
        </p:spPr>
        <p:txBody>
          <a:bodyPr wrap="square" rtlCol="0">
            <a:spAutoFit/>
          </a:bodyPr>
          <a:lstStyle/>
          <a:p>
            <a:r>
              <a:rPr lang="zh-CN" altLang="en-US" sz="1600" dirty="0"/>
              <a:t>尻角度</a:t>
            </a:r>
          </a:p>
        </p:txBody>
      </p:sp>
      <p:sp>
        <p:nvSpPr>
          <p:cNvPr id="9" name="文本框 8">
            <a:extLst>
              <a:ext uri="{FF2B5EF4-FFF2-40B4-BE49-F238E27FC236}">
                <a16:creationId xmlns:a16="http://schemas.microsoft.com/office/drawing/2014/main" id="{2D851988-A31D-041E-8740-9FE0D20EE0D8}"/>
              </a:ext>
            </a:extLst>
          </p:cNvPr>
          <p:cNvSpPr txBox="1"/>
          <p:nvPr/>
        </p:nvSpPr>
        <p:spPr>
          <a:xfrm>
            <a:off x="701894" y="2942551"/>
            <a:ext cx="893651" cy="338554"/>
          </a:xfrm>
          <a:prstGeom prst="rect">
            <a:avLst/>
          </a:prstGeom>
          <a:noFill/>
        </p:spPr>
        <p:txBody>
          <a:bodyPr wrap="square" rtlCol="0">
            <a:spAutoFit/>
          </a:bodyPr>
          <a:lstStyle/>
          <a:p>
            <a:r>
              <a:rPr lang="zh-CN" altLang="en-US" sz="1600" dirty="0"/>
              <a:t>尻宽</a:t>
            </a:r>
          </a:p>
        </p:txBody>
      </p:sp>
      <p:sp>
        <p:nvSpPr>
          <p:cNvPr id="10" name="文本框 9">
            <a:extLst>
              <a:ext uri="{FF2B5EF4-FFF2-40B4-BE49-F238E27FC236}">
                <a16:creationId xmlns:a16="http://schemas.microsoft.com/office/drawing/2014/main" id="{F7EBF101-5811-CF2B-56CF-66B37D4448B7}"/>
              </a:ext>
            </a:extLst>
          </p:cNvPr>
          <p:cNvSpPr txBox="1"/>
          <p:nvPr/>
        </p:nvSpPr>
        <p:spPr>
          <a:xfrm>
            <a:off x="475089" y="3320752"/>
            <a:ext cx="893651" cy="338554"/>
          </a:xfrm>
          <a:prstGeom prst="rect">
            <a:avLst/>
          </a:prstGeom>
          <a:noFill/>
        </p:spPr>
        <p:txBody>
          <a:bodyPr wrap="square" rtlCol="0">
            <a:spAutoFit/>
          </a:bodyPr>
          <a:lstStyle/>
          <a:p>
            <a:r>
              <a:rPr lang="zh-CN" altLang="en-US" sz="1600" dirty="0"/>
              <a:t>蹄角度</a:t>
            </a:r>
          </a:p>
        </p:txBody>
      </p:sp>
      <p:sp>
        <p:nvSpPr>
          <p:cNvPr id="11" name="文本框 10">
            <a:extLst>
              <a:ext uri="{FF2B5EF4-FFF2-40B4-BE49-F238E27FC236}">
                <a16:creationId xmlns:a16="http://schemas.microsoft.com/office/drawing/2014/main" id="{77696D22-DE25-E5A6-7C60-DE9572116578}"/>
              </a:ext>
            </a:extLst>
          </p:cNvPr>
          <p:cNvSpPr txBox="1"/>
          <p:nvPr/>
        </p:nvSpPr>
        <p:spPr>
          <a:xfrm>
            <a:off x="122345" y="3727323"/>
            <a:ext cx="1310426" cy="338554"/>
          </a:xfrm>
          <a:prstGeom prst="rect">
            <a:avLst/>
          </a:prstGeom>
          <a:noFill/>
        </p:spPr>
        <p:txBody>
          <a:bodyPr wrap="square" rtlCol="0">
            <a:spAutoFit/>
          </a:bodyPr>
          <a:lstStyle/>
          <a:p>
            <a:r>
              <a:rPr lang="zh-CN" altLang="en-US" sz="1600" dirty="0"/>
              <a:t>后乳房高度</a:t>
            </a:r>
          </a:p>
        </p:txBody>
      </p:sp>
      <p:sp>
        <p:nvSpPr>
          <p:cNvPr id="12" name="文本框 11">
            <a:extLst>
              <a:ext uri="{FF2B5EF4-FFF2-40B4-BE49-F238E27FC236}">
                <a16:creationId xmlns:a16="http://schemas.microsoft.com/office/drawing/2014/main" id="{7195B010-48EB-2F7F-B179-624414FA9F00}"/>
              </a:ext>
            </a:extLst>
          </p:cNvPr>
          <p:cNvSpPr txBox="1"/>
          <p:nvPr/>
        </p:nvSpPr>
        <p:spPr>
          <a:xfrm>
            <a:off x="122345" y="4081653"/>
            <a:ext cx="1310425" cy="338554"/>
          </a:xfrm>
          <a:prstGeom prst="rect">
            <a:avLst/>
          </a:prstGeom>
          <a:noFill/>
        </p:spPr>
        <p:txBody>
          <a:bodyPr wrap="square" rtlCol="0">
            <a:spAutoFit/>
          </a:bodyPr>
          <a:lstStyle/>
          <a:p>
            <a:r>
              <a:rPr lang="zh-CN" altLang="en-US" sz="1600" dirty="0"/>
              <a:t>后乳房宽度</a:t>
            </a:r>
          </a:p>
        </p:txBody>
      </p:sp>
      <p:sp>
        <p:nvSpPr>
          <p:cNvPr id="13" name="文本框 12">
            <a:extLst>
              <a:ext uri="{FF2B5EF4-FFF2-40B4-BE49-F238E27FC236}">
                <a16:creationId xmlns:a16="http://schemas.microsoft.com/office/drawing/2014/main" id="{9E27EFD6-AD9C-0D4C-EB28-545299101D16}"/>
              </a:ext>
            </a:extLst>
          </p:cNvPr>
          <p:cNvSpPr txBox="1"/>
          <p:nvPr/>
        </p:nvSpPr>
        <p:spPr>
          <a:xfrm>
            <a:off x="116623" y="4511141"/>
            <a:ext cx="1214908" cy="338554"/>
          </a:xfrm>
          <a:prstGeom prst="rect">
            <a:avLst/>
          </a:prstGeom>
          <a:noFill/>
        </p:spPr>
        <p:txBody>
          <a:bodyPr wrap="square" rtlCol="0">
            <a:spAutoFit/>
          </a:bodyPr>
          <a:lstStyle/>
          <a:p>
            <a:r>
              <a:rPr lang="zh-CN" altLang="en-US" sz="1600" dirty="0"/>
              <a:t>乳房悬韧带</a:t>
            </a:r>
          </a:p>
        </p:txBody>
      </p:sp>
      <p:sp>
        <p:nvSpPr>
          <p:cNvPr id="14" name="文本框 13">
            <a:extLst>
              <a:ext uri="{FF2B5EF4-FFF2-40B4-BE49-F238E27FC236}">
                <a16:creationId xmlns:a16="http://schemas.microsoft.com/office/drawing/2014/main" id="{DE7896B6-0C8C-4409-B046-5DCB4A4105A3}"/>
              </a:ext>
            </a:extLst>
          </p:cNvPr>
          <p:cNvSpPr txBox="1"/>
          <p:nvPr/>
        </p:nvSpPr>
        <p:spPr>
          <a:xfrm>
            <a:off x="350947" y="4846413"/>
            <a:ext cx="1091487" cy="338554"/>
          </a:xfrm>
          <a:prstGeom prst="rect">
            <a:avLst/>
          </a:prstGeom>
          <a:noFill/>
        </p:spPr>
        <p:txBody>
          <a:bodyPr wrap="square" rtlCol="0">
            <a:spAutoFit/>
          </a:bodyPr>
          <a:lstStyle/>
          <a:p>
            <a:r>
              <a:rPr lang="zh-CN" altLang="en-US" sz="1600" dirty="0"/>
              <a:t>乳房深度</a:t>
            </a:r>
          </a:p>
        </p:txBody>
      </p:sp>
      <p:sp>
        <p:nvSpPr>
          <p:cNvPr id="15" name="文本框 14">
            <a:extLst>
              <a:ext uri="{FF2B5EF4-FFF2-40B4-BE49-F238E27FC236}">
                <a16:creationId xmlns:a16="http://schemas.microsoft.com/office/drawing/2014/main" id="{F39F2676-D7B5-79BC-ECBB-506DB6B6F103}"/>
              </a:ext>
            </a:extLst>
          </p:cNvPr>
          <p:cNvSpPr txBox="1"/>
          <p:nvPr/>
        </p:nvSpPr>
        <p:spPr>
          <a:xfrm>
            <a:off x="103744" y="5206468"/>
            <a:ext cx="1482502" cy="338554"/>
          </a:xfrm>
          <a:prstGeom prst="rect">
            <a:avLst/>
          </a:prstGeom>
          <a:noFill/>
        </p:spPr>
        <p:txBody>
          <a:bodyPr wrap="square" rtlCol="0">
            <a:spAutoFit/>
          </a:bodyPr>
          <a:lstStyle/>
          <a:p>
            <a:r>
              <a:rPr lang="zh-CN" altLang="en-US" sz="1600" dirty="0"/>
              <a:t>后乳头位置</a:t>
            </a:r>
          </a:p>
        </p:txBody>
      </p:sp>
      <p:sp>
        <p:nvSpPr>
          <p:cNvPr id="16" name="文本框 15">
            <a:extLst>
              <a:ext uri="{FF2B5EF4-FFF2-40B4-BE49-F238E27FC236}">
                <a16:creationId xmlns:a16="http://schemas.microsoft.com/office/drawing/2014/main" id="{9344B4BF-AAE1-811E-ABD5-2A919AB8F1E8}"/>
              </a:ext>
            </a:extLst>
          </p:cNvPr>
          <p:cNvSpPr txBox="1"/>
          <p:nvPr/>
        </p:nvSpPr>
        <p:spPr>
          <a:xfrm>
            <a:off x="289773" y="5543327"/>
            <a:ext cx="1296115" cy="338554"/>
          </a:xfrm>
          <a:prstGeom prst="rect">
            <a:avLst/>
          </a:prstGeom>
          <a:noFill/>
        </p:spPr>
        <p:txBody>
          <a:bodyPr wrap="square" rtlCol="0">
            <a:spAutoFit/>
          </a:bodyPr>
          <a:lstStyle/>
          <a:p>
            <a:r>
              <a:rPr lang="zh-CN" altLang="en-US" sz="1600" dirty="0"/>
              <a:t>乳头长度</a:t>
            </a:r>
          </a:p>
        </p:txBody>
      </p:sp>
      <p:sp>
        <p:nvSpPr>
          <p:cNvPr id="17" name="文本框 16">
            <a:extLst>
              <a:ext uri="{FF2B5EF4-FFF2-40B4-BE49-F238E27FC236}">
                <a16:creationId xmlns:a16="http://schemas.microsoft.com/office/drawing/2014/main" id="{5A34452C-CB63-9647-678B-EB1603B2F51A}"/>
              </a:ext>
            </a:extLst>
          </p:cNvPr>
          <p:cNvSpPr txBox="1"/>
          <p:nvPr/>
        </p:nvSpPr>
        <p:spPr>
          <a:xfrm>
            <a:off x="10161432" y="1493950"/>
            <a:ext cx="956178" cy="338554"/>
          </a:xfrm>
          <a:prstGeom prst="rect">
            <a:avLst/>
          </a:prstGeom>
          <a:noFill/>
        </p:spPr>
        <p:txBody>
          <a:bodyPr wrap="square" rtlCol="0">
            <a:spAutoFit/>
          </a:bodyPr>
          <a:lstStyle/>
          <a:p>
            <a:r>
              <a:rPr lang="zh-CN" altLang="en-US" sz="1600" dirty="0"/>
              <a:t>遗传性</a:t>
            </a:r>
          </a:p>
        </p:txBody>
      </p:sp>
      <p:sp>
        <p:nvSpPr>
          <p:cNvPr id="18" name="文本框 17">
            <a:extLst>
              <a:ext uri="{FF2B5EF4-FFF2-40B4-BE49-F238E27FC236}">
                <a16:creationId xmlns:a16="http://schemas.microsoft.com/office/drawing/2014/main" id="{F643B5C6-4BB3-1C4A-0422-F7639EB7077F}"/>
              </a:ext>
            </a:extLst>
          </p:cNvPr>
          <p:cNvSpPr txBox="1"/>
          <p:nvPr/>
        </p:nvSpPr>
        <p:spPr>
          <a:xfrm>
            <a:off x="4038957" y="1468196"/>
            <a:ext cx="893651" cy="338554"/>
          </a:xfrm>
          <a:prstGeom prst="rect">
            <a:avLst/>
          </a:prstGeom>
          <a:noFill/>
        </p:spPr>
        <p:txBody>
          <a:bodyPr wrap="square" rtlCol="0">
            <a:spAutoFit/>
          </a:bodyPr>
          <a:lstStyle/>
          <a:p>
            <a:r>
              <a:rPr lang="zh-CN" altLang="en-US" sz="1600" dirty="0"/>
              <a:t>单位</a:t>
            </a:r>
          </a:p>
        </p:txBody>
      </p:sp>
      <p:sp>
        <p:nvSpPr>
          <p:cNvPr id="19" name="文本框 18">
            <a:extLst>
              <a:ext uri="{FF2B5EF4-FFF2-40B4-BE49-F238E27FC236}">
                <a16:creationId xmlns:a16="http://schemas.microsoft.com/office/drawing/2014/main" id="{6C22CFD0-B446-A71D-72B3-4D8DBD05C231}"/>
              </a:ext>
            </a:extLst>
          </p:cNvPr>
          <p:cNvSpPr txBox="1"/>
          <p:nvPr/>
        </p:nvSpPr>
        <p:spPr>
          <a:xfrm>
            <a:off x="6151095" y="1458147"/>
            <a:ext cx="2342524" cy="338554"/>
          </a:xfrm>
          <a:prstGeom prst="rect">
            <a:avLst/>
          </a:prstGeom>
          <a:noFill/>
        </p:spPr>
        <p:txBody>
          <a:bodyPr wrap="square" rtlCol="0">
            <a:spAutoFit/>
          </a:bodyPr>
          <a:lstStyle/>
          <a:p>
            <a:r>
              <a:rPr lang="zh-CN" altLang="en-US" sz="1600" dirty="0"/>
              <a:t>公牛标准化体型评估</a:t>
            </a:r>
          </a:p>
        </p:txBody>
      </p:sp>
    </p:spTree>
    <p:extLst>
      <p:ext uri="{BB962C8B-B14F-4D97-AF65-F5344CB8AC3E}">
        <p14:creationId xmlns:p14="http://schemas.microsoft.com/office/powerpoint/2010/main" val="1145552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ECA8A-BACB-BB90-C3A1-5585930368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A39C7A2-3E23-1F3B-2724-17B08BD69A29}"/>
              </a:ext>
            </a:extLst>
          </p:cNvPr>
          <p:cNvSpPr>
            <a:spLocks noGrp="1"/>
          </p:cNvSpPr>
          <p:nvPr>
            <p:ph type="title" idx="4294967295"/>
          </p:nvPr>
        </p:nvSpPr>
        <p:spPr>
          <a:xfrm>
            <a:off x="408505" y="-36958"/>
            <a:ext cx="6236996" cy="1480457"/>
          </a:xfrm>
        </p:spPr>
        <p:txBody>
          <a:bodyPr vert="horz" lIns="91440" tIns="45720" rIns="91440" bIns="45720" rtlCol="0" anchor="ctr">
            <a:normAutofit/>
          </a:bodyPr>
          <a:lstStyle/>
          <a:p>
            <a:r>
              <a:rPr lang="en-US" sz="2200" b="0" kern="1200" dirty="0">
                <a:solidFill>
                  <a:schemeClr val="tx1"/>
                </a:solidFill>
                <a:latin typeface="Arial Narrow" panose="020B0604020202020204" pitchFamily="34" charset="0"/>
                <a:ea typeface="+mj-ea"/>
                <a:cs typeface="Arial Narrow" panose="020B0604020202020204" pitchFamily="34" charset="0"/>
              </a:rPr>
              <a:t>Trends in Production Efficiency Over Time Are Promising</a:t>
            </a:r>
            <a:br>
              <a:rPr lang="en-US" sz="3600" b="0" kern="1200" dirty="0">
                <a:solidFill>
                  <a:schemeClr val="tx1"/>
                </a:solidFill>
                <a:latin typeface="Arial Narrow" panose="020B0604020202020204" pitchFamily="34" charset="0"/>
                <a:ea typeface="+mj-ea"/>
                <a:cs typeface="Arial Narrow" panose="020B0604020202020204" pitchFamily="34" charset="0"/>
              </a:rPr>
            </a:br>
            <a:r>
              <a:rPr lang="zh-CN" altLang="en-US" sz="3200" b="0" i="0" dirty="0">
                <a:solidFill>
                  <a:srgbClr val="2A2B2E"/>
                </a:solidFill>
                <a:effectLst/>
                <a:latin typeface="PingFang SC"/>
              </a:rPr>
              <a:t>随着时间的推移，生产效率的</a:t>
            </a:r>
            <a:br>
              <a:rPr lang="en-US" altLang="zh-CN" sz="3200" b="0" i="0" dirty="0">
                <a:solidFill>
                  <a:srgbClr val="2A2B2E"/>
                </a:solidFill>
                <a:effectLst/>
                <a:latin typeface="PingFang SC"/>
              </a:rPr>
            </a:br>
            <a:r>
              <a:rPr lang="en-US" altLang="zh-CN" sz="3200" b="0" i="0" dirty="0">
                <a:solidFill>
                  <a:srgbClr val="2A2B2E"/>
                </a:solidFill>
                <a:effectLst/>
                <a:latin typeface="PingFang SC"/>
              </a:rPr>
              <a:t>          </a:t>
            </a:r>
            <a:r>
              <a:rPr lang="zh-CN" altLang="en-US" sz="3200" b="0" i="0" dirty="0">
                <a:solidFill>
                  <a:srgbClr val="2A2B2E"/>
                </a:solidFill>
                <a:effectLst/>
                <a:latin typeface="PingFang SC"/>
              </a:rPr>
              <a:t>趋势是有希望的</a:t>
            </a:r>
            <a:endParaRPr lang="en-US" sz="3600" b="0" kern="1200" dirty="0">
              <a:solidFill>
                <a:schemeClr val="tx1"/>
              </a:solidFill>
              <a:latin typeface="Arial Narrow" panose="020B0604020202020204" pitchFamily="34" charset="0"/>
              <a:ea typeface="+mj-ea"/>
              <a:cs typeface="Arial Narrow" panose="020B0604020202020204" pitchFamily="34" charset="0"/>
            </a:endParaRPr>
          </a:p>
        </p:txBody>
      </p:sp>
      <p:pic>
        <p:nvPicPr>
          <p:cNvPr id="1026" name="Picture 2" descr="Prof. Jude Capper 🐄🐂🐑 on Twitter: &amp;quot;Remember reading that U.S. #dairy  farmers cut the #carbonfootprint of a gallon of #milk by 63% between 1944  and 2007? Here&amp;#39;s the update: a gallon of #">
            <a:extLst>
              <a:ext uri="{FF2B5EF4-FFF2-40B4-BE49-F238E27FC236}">
                <a16:creationId xmlns:a16="http://schemas.microsoft.com/office/drawing/2014/main" id="{B3F6ED30-C7D2-50D3-475A-D408075C2E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7068336" y="83128"/>
            <a:ext cx="5005938" cy="60801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87CB509-CDE0-77A5-F7E5-F983223B8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46" y="1376164"/>
            <a:ext cx="5665791" cy="4520358"/>
          </a:xfrm>
          <a:prstGeom prst="rect">
            <a:avLst/>
          </a:prstGeom>
        </p:spPr>
      </p:pic>
      <p:sp>
        <p:nvSpPr>
          <p:cNvPr id="2" name="Title 1">
            <a:extLst>
              <a:ext uri="{FF2B5EF4-FFF2-40B4-BE49-F238E27FC236}">
                <a16:creationId xmlns:a16="http://schemas.microsoft.com/office/drawing/2014/main" id="{7F77758E-E87A-7FD9-32EC-73E872EC33EC}"/>
              </a:ext>
            </a:extLst>
          </p:cNvPr>
          <p:cNvSpPr txBox="1">
            <a:spLocks/>
          </p:cNvSpPr>
          <p:nvPr/>
        </p:nvSpPr>
        <p:spPr>
          <a:xfrm>
            <a:off x="3712671" y="6050993"/>
            <a:ext cx="4141692" cy="72388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u="sng" dirty="0">
                <a:latin typeface="Arial Narrow" panose="020B0604020202020204" pitchFamily="34" charset="0"/>
                <a:cs typeface="Arial Narrow" panose="020B0604020202020204" pitchFamily="34" charset="0"/>
              </a:rPr>
              <a:t>205 Kgs/Cow/Year for 10 years</a:t>
            </a:r>
          </a:p>
          <a:p>
            <a:r>
              <a:rPr lang="en-US" sz="2000" b="1" u="sng" dirty="0">
                <a:latin typeface="Arial Narrow" panose="020B0604020202020204" pitchFamily="34" charset="0"/>
                <a:cs typeface="Arial Narrow" panose="020B0604020202020204" pitchFamily="34" charset="0"/>
              </a:rPr>
              <a:t>10</a:t>
            </a:r>
            <a:r>
              <a:rPr lang="zh-CN" altLang="en-US" sz="2000" b="1" u="sng" dirty="0">
                <a:latin typeface="Arial Narrow" panose="020B0604020202020204" pitchFamily="34" charset="0"/>
                <a:cs typeface="Arial Narrow" panose="020B0604020202020204" pitchFamily="34" charset="0"/>
              </a:rPr>
              <a:t>年间</a:t>
            </a:r>
            <a:r>
              <a:rPr lang="en-US" altLang="zh-CN" sz="2000" b="1" u="sng" dirty="0">
                <a:latin typeface="Arial Narrow" panose="020B0604020202020204" pitchFamily="34" charset="0"/>
                <a:cs typeface="Arial Narrow" panose="020B0604020202020204" pitchFamily="34" charset="0"/>
              </a:rPr>
              <a:t>205kgs/</a:t>
            </a:r>
            <a:r>
              <a:rPr lang="zh-CN" altLang="en-US" sz="2000" b="1" u="sng" dirty="0">
                <a:latin typeface="Arial Narrow" panose="020B0604020202020204" pitchFamily="34" charset="0"/>
                <a:cs typeface="Arial Narrow" panose="020B0604020202020204" pitchFamily="34" charset="0"/>
              </a:rPr>
              <a:t>牛</a:t>
            </a:r>
            <a:r>
              <a:rPr lang="en-US" altLang="zh-CN" sz="2000" b="1" u="sng" dirty="0">
                <a:latin typeface="Arial Narrow" panose="020B0604020202020204" pitchFamily="34" charset="0"/>
                <a:cs typeface="Arial Narrow" panose="020B0604020202020204" pitchFamily="34" charset="0"/>
              </a:rPr>
              <a:t>/</a:t>
            </a:r>
            <a:r>
              <a:rPr lang="zh-CN" altLang="en-US" sz="2000" b="1" u="sng" dirty="0">
                <a:latin typeface="Arial Narrow" panose="020B0604020202020204" pitchFamily="34" charset="0"/>
                <a:cs typeface="Arial Narrow" panose="020B0604020202020204" pitchFamily="34" charset="0"/>
              </a:rPr>
              <a:t>年</a:t>
            </a:r>
            <a:endParaRPr lang="en-US" sz="2000" b="1" dirty="0">
              <a:latin typeface="Arial Narrow" panose="020B0604020202020204" pitchFamily="34" charset="0"/>
              <a:cs typeface="Arial Narrow" panose="020B0604020202020204" pitchFamily="34" charset="0"/>
            </a:endParaRPr>
          </a:p>
        </p:txBody>
      </p:sp>
      <p:sp>
        <p:nvSpPr>
          <p:cNvPr id="3" name="文本框 2">
            <a:extLst>
              <a:ext uri="{FF2B5EF4-FFF2-40B4-BE49-F238E27FC236}">
                <a16:creationId xmlns:a16="http://schemas.microsoft.com/office/drawing/2014/main" id="{E6B5B3BF-7B31-FA49-14D6-1F79A02E27FD}"/>
              </a:ext>
            </a:extLst>
          </p:cNvPr>
          <p:cNvSpPr txBox="1"/>
          <p:nvPr/>
        </p:nvSpPr>
        <p:spPr>
          <a:xfrm>
            <a:off x="972357" y="1339402"/>
            <a:ext cx="2846231" cy="369332"/>
          </a:xfrm>
          <a:prstGeom prst="rect">
            <a:avLst/>
          </a:prstGeom>
          <a:noFill/>
        </p:spPr>
        <p:txBody>
          <a:bodyPr wrap="square" rtlCol="0">
            <a:spAutoFit/>
          </a:bodyPr>
          <a:lstStyle/>
          <a:p>
            <a:r>
              <a:rPr lang="zh-CN" altLang="en-US" dirty="0"/>
              <a:t>更少的奶牛产更多的牛奶</a:t>
            </a:r>
          </a:p>
        </p:txBody>
      </p:sp>
      <p:sp>
        <p:nvSpPr>
          <p:cNvPr id="6" name="文本框 5">
            <a:extLst>
              <a:ext uri="{FF2B5EF4-FFF2-40B4-BE49-F238E27FC236}">
                <a16:creationId xmlns:a16="http://schemas.microsoft.com/office/drawing/2014/main" id="{A2B2C339-9A34-409B-E98F-36594B844B00}"/>
              </a:ext>
            </a:extLst>
          </p:cNvPr>
          <p:cNvSpPr txBox="1"/>
          <p:nvPr/>
        </p:nvSpPr>
        <p:spPr>
          <a:xfrm>
            <a:off x="3773510" y="1474629"/>
            <a:ext cx="1217053" cy="261610"/>
          </a:xfrm>
          <a:prstGeom prst="rect">
            <a:avLst/>
          </a:prstGeom>
          <a:noFill/>
        </p:spPr>
        <p:txBody>
          <a:bodyPr wrap="square" rtlCol="0">
            <a:spAutoFit/>
          </a:bodyPr>
          <a:lstStyle/>
          <a:p>
            <a:r>
              <a:rPr lang="en-US" altLang="zh-CN" sz="1100" dirty="0">
                <a:solidFill>
                  <a:srgbClr val="0070C0"/>
                </a:solidFill>
              </a:rPr>
              <a:t>-</a:t>
            </a:r>
            <a:r>
              <a:rPr lang="zh-CN" altLang="en-US" sz="1100" dirty="0">
                <a:solidFill>
                  <a:srgbClr val="0070C0"/>
                </a:solidFill>
              </a:rPr>
              <a:t>奶牛（百万）</a:t>
            </a:r>
          </a:p>
        </p:txBody>
      </p:sp>
      <p:sp>
        <p:nvSpPr>
          <p:cNvPr id="7" name="文本框 6">
            <a:extLst>
              <a:ext uri="{FF2B5EF4-FFF2-40B4-BE49-F238E27FC236}">
                <a16:creationId xmlns:a16="http://schemas.microsoft.com/office/drawing/2014/main" id="{073F6F9B-0008-B2F2-E2D8-129742884AB3}"/>
              </a:ext>
            </a:extLst>
          </p:cNvPr>
          <p:cNvSpPr txBox="1"/>
          <p:nvPr/>
        </p:nvSpPr>
        <p:spPr>
          <a:xfrm>
            <a:off x="4885384" y="1461751"/>
            <a:ext cx="1217053" cy="261610"/>
          </a:xfrm>
          <a:prstGeom prst="rect">
            <a:avLst/>
          </a:prstGeom>
          <a:noFill/>
        </p:spPr>
        <p:txBody>
          <a:bodyPr wrap="square" rtlCol="0">
            <a:spAutoFit/>
          </a:bodyPr>
          <a:lstStyle/>
          <a:p>
            <a:r>
              <a:rPr lang="en-US" altLang="zh-CN" sz="1100" dirty="0">
                <a:solidFill>
                  <a:srgbClr val="C00000"/>
                </a:solidFill>
              </a:rPr>
              <a:t>-</a:t>
            </a:r>
            <a:r>
              <a:rPr lang="zh-CN" altLang="en-US" sz="1100" dirty="0">
                <a:solidFill>
                  <a:srgbClr val="C00000"/>
                </a:solidFill>
              </a:rPr>
              <a:t>单产（磅）</a:t>
            </a:r>
          </a:p>
        </p:txBody>
      </p:sp>
      <p:sp>
        <p:nvSpPr>
          <p:cNvPr id="8" name="文本框 7">
            <a:extLst>
              <a:ext uri="{FF2B5EF4-FFF2-40B4-BE49-F238E27FC236}">
                <a16:creationId xmlns:a16="http://schemas.microsoft.com/office/drawing/2014/main" id="{FAA2980B-B3DC-C9AE-8D29-EB30483357AD}"/>
              </a:ext>
            </a:extLst>
          </p:cNvPr>
          <p:cNvSpPr txBox="1"/>
          <p:nvPr/>
        </p:nvSpPr>
        <p:spPr>
          <a:xfrm>
            <a:off x="8049294" y="1942563"/>
            <a:ext cx="4406721" cy="276999"/>
          </a:xfrm>
          <a:prstGeom prst="rect">
            <a:avLst/>
          </a:prstGeom>
          <a:noFill/>
        </p:spPr>
        <p:txBody>
          <a:bodyPr wrap="square" rtlCol="0">
            <a:spAutoFit/>
          </a:bodyPr>
          <a:lstStyle/>
          <a:p>
            <a:r>
              <a:rPr lang="zh-CN" altLang="en-US" sz="1200" b="1" dirty="0"/>
              <a:t>美国在</a:t>
            </a:r>
            <a:r>
              <a:rPr lang="en-US" altLang="zh-CN" sz="1200" b="1" dirty="0"/>
              <a:t>2007-2017</a:t>
            </a:r>
            <a:r>
              <a:rPr lang="zh-CN" altLang="en-US" sz="1200" b="1" dirty="0"/>
              <a:t>年间单头奶牛的奶量提升了</a:t>
            </a:r>
            <a:r>
              <a:rPr lang="en-US" altLang="zh-CN" sz="1200" b="1" dirty="0"/>
              <a:t>4508</a:t>
            </a:r>
            <a:r>
              <a:rPr lang="zh-CN" altLang="en-US" sz="1200" b="1" dirty="0"/>
              <a:t>磅</a:t>
            </a:r>
          </a:p>
        </p:txBody>
      </p:sp>
      <p:sp>
        <p:nvSpPr>
          <p:cNvPr id="9" name="文本框 8">
            <a:extLst>
              <a:ext uri="{FF2B5EF4-FFF2-40B4-BE49-F238E27FC236}">
                <a16:creationId xmlns:a16="http://schemas.microsoft.com/office/drawing/2014/main" id="{9F1929B0-705B-6C93-B9C1-D6A657A0EB48}"/>
              </a:ext>
            </a:extLst>
          </p:cNvPr>
          <p:cNvSpPr txBox="1"/>
          <p:nvPr/>
        </p:nvSpPr>
        <p:spPr>
          <a:xfrm>
            <a:off x="6990522" y="2212936"/>
            <a:ext cx="1278745" cy="830997"/>
          </a:xfrm>
          <a:prstGeom prst="rect">
            <a:avLst/>
          </a:prstGeom>
          <a:noFill/>
        </p:spPr>
        <p:txBody>
          <a:bodyPr wrap="square" rtlCol="0">
            <a:spAutoFit/>
          </a:bodyPr>
          <a:lstStyle/>
          <a:p>
            <a:r>
              <a:rPr lang="zh-CN" altLang="en-US" sz="1200" b="1" dirty="0"/>
              <a:t>意味着在</a:t>
            </a:r>
            <a:r>
              <a:rPr lang="en-US" altLang="zh-CN" sz="1200" b="1" dirty="0"/>
              <a:t>2017</a:t>
            </a:r>
            <a:r>
              <a:rPr lang="zh-CN" altLang="en-US" sz="1200" b="1" dirty="0"/>
              <a:t>年每产一加仑牛奶所用的材料少了：</a:t>
            </a:r>
          </a:p>
        </p:txBody>
      </p:sp>
      <p:sp>
        <p:nvSpPr>
          <p:cNvPr id="10" name="文本框 9">
            <a:extLst>
              <a:ext uri="{FF2B5EF4-FFF2-40B4-BE49-F238E27FC236}">
                <a16:creationId xmlns:a16="http://schemas.microsoft.com/office/drawing/2014/main" id="{5842F338-BAF7-05D0-1150-46F554A64615}"/>
              </a:ext>
            </a:extLst>
          </p:cNvPr>
          <p:cNvSpPr txBox="1"/>
          <p:nvPr/>
        </p:nvSpPr>
        <p:spPr>
          <a:xfrm>
            <a:off x="7474225" y="4465983"/>
            <a:ext cx="609599" cy="276999"/>
          </a:xfrm>
          <a:prstGeom prst="rect">
            <a:avLst/>
          </a:prstGeom>
          <a:noFill/>
        </p:spPr>
        <p:txBody>
          <a:bodyPr wrap="square" rtlCol="0">
            <a:spAutoFit/>
          </a:bodyPr>
          <a:lstStyle/>
          <a:p>
            <a:r>
              <a:rPr lang="zh-CN" altLang="en-US" sz="1200" b="1" dirty="0"/>
              <a:t>饲料</a:t>
            </a:r>
          </a:p>
        </p:txBody>
      </p:sp>
      <p:sp>
        <p:nvSpPr>
          <p:cNvPr id="11" name="文本框 10">
            <a:extLst>
              <a:ext uri="{FF2B5EF4-FFF2-40B4-BE49-F238E27FC236}">
                <a16:creationId xmlns:a16="http://schemas.microsoft.com/office/drawing/2014/main" id="{88ECEB1D-3B9C-CADB-F855-B89CF8EE58B9}"/>
              </a:ext>
            </a:extLst>
          </p:cNvPr>
          <p:cNvSpPr txBox="1"/>
          <p:nvPr/>
        </p:nvSpPr>
        <p:spPr>
          <a:xfrm>
            <a:off x="8673546" y="4465982"/>
            <a:ext cx="609599" cy="276999"/>
          </a:xfrm>
          <a:prstGeom prst="rect">
            <a:avLst/>
          </a:prstGeom>
          <a:noFill/>
        </p:spPr>
        <p:txBody>
          <a:bodyPr wrap="square" rtlCol="0">
            <a:spAutoFit/>
          </a:bodyPr>
          <a:lstStyle/>
          <a:p>
            <a:r>
              <a:rPr lang="zh-CN" altLang="en-US" sz="1200" b="1" dirty="0"/>
              <a:t>土地</a:t>
            </a:r>
          </a:p>
        </p:txBody>
      </p:sp>
      <p:sp>
        <p:nvSpPr>
          <p:cNvPr id="12" name="文本框 11">
            <a:extLst>
              <a:ext uri="{FF2B5EF4-FFF2-40B4-BE49-F238E27FC236}">
                <a16:creationId xmlns:a16="http://schemas.microsoft.com/office/drawing/2014/main" id="{88AEF099-F661-03F7-4E6A-0A9DD354C414}"/>
              </a:ext>
            </a:extLst>
          </p:cNvPr>
          <p:cNvSpPr txBox="1"/>
          <p:nvPr/>
        </p:nvSpPr>
        <p:spPr>
          <a:xfrm>
            <a:off x="9882761" y="4465981"/>
            <a:ext cx="609599" cy="276999"/>
          </a:xfrm>
          <a:prstGeom prst="rect">
            <a:avLst/>
          </a:prstGeom>
          <a:noFill/>
        </p:spPr>
        <p:txBody>
          <a:bodyPr wrap="square" rtlCol="0">
            <a:spAutoFit/>
          </a:bodyPr>
          <a:lstStyle/>
          <a:p>
            <a:r>
              <a:rPr lang="zh-CN" altLang="en-US" sz="1200" b="1" dirty="0"/>
              <a:t>水</a:t>
            </a:r>
          </a:p>
        </p:txBody>
      </p:sp>
      <p:sp>
        <p:nvSpPr>
          <p:cNvPr id="13" name="文本框 12">
            <a:extLst>
              <a:ext uri="{FF2B5EF4-FFF2-40B4-BE49-F238E27FC236}">
                <a16:creationId xmlns:a16="http://schemas.microsoft.com/office/drawing/2014/main" id="{F2654553-B854-4120-1880-3969A9C675CF}"/>
              </a:ext>
            </a:extLst>
          </p:cNvPr>
          <p:cNvSpPr txBox="1"/>
          <p:nvPr/>
        </p:nvSpPr>
        <p:spPr>
          <a:xfrm>
            <a:off x="11101870" y="4465981"/>
            <a:ext cx="609599" cy="276999"/>
          </a:xfrm>
          <a:prstGeom prst="rect">
            <a:avLst/>
          </a:prstGeom>
          <a:noFill/>
        </p:spPr>
        <p:txBody>
          <a:bodyPr wrap="square" rtlCol="0">
            <a:spAutoFit/>
          </a:bodyPr>
          <a:lstStyle/>
          <a:p>
            <a:r>
              <a:rPr lang="zh-CN" altLang="en-US" sz="1200" b="1" dirty="0"/>
              <a:t>燃料</a:t>
            </a:r>
          </a:p>
        </p:txBody>
      </p:sp>
      <p:sp>
        <p:nvSpPr>
          <p:cNvPr id="14" name="文本框 13">
            <a:extLst>
              <a:ext uri="{FF2B5EF4-FFF2-40B4-BE49-F238E27FC236}">
                <a16:creationId xmlns:a16="http://schemas.microsoft.com/office/drawing/2014/main" id="{E450D3B3-3AB8-DA0F-9041-C928C2A291B8}"/>
              </a:ext>
            </a:extLst>
          </p:cNvPr>
          <p:cNvSpPr txBox="1"/>
          <p:nvPr/>
        </p:nvSpPr>
        <p:spPr>
          <a:xfrm>
            <a:off x="6195201" y="4916620"/>
            <a:ext cx="969167" cy="1015663"/>
          </a:xfrm>
          <a:prstGeom prst="rect">
            <a:avLst/>
          </a:prstGeom>
          <a:noFill/>
        </p:spPr>
        <p:txBody>
          <a:bodyPr wrap="square" rtlCol="0">
            <a:spAutoFit/>
          </a:bodyPr>
          <a:lstStyle/>
          <a:p>
            <a:r>
              <a:rPr lang="en-US" altLang="zh-CN" sz="1200" b="1" dirty="0"/>
              <a:t>2017</a:t>
            </a:r>
            <a:r>
              <a:rPr lang="zh-CN" altLang="en-US" sz="1200" b="1" dirty="0"/>
              <a:t>年每加仑牛奶的碳足迹比</a:t>
            </a:r>
            <a:r>
              <a:rPr lang="en-US" altLang="zh-CN" sz="1200" b="1" dirty="0"/>
              <a:t>2007</a:t>
            </a:r>
            <a:r>
              <a:rPr lang="zh-CN" altLang="en-US" sz="1200" b="1" dirty="0"/>
              <a:t>年底</a:t>
            </a:r>
            <a:r>
              <a:rPr lang="en-US" altLang="zh-CN" sz="1200" b="1" dirty="0"/>
              <a:t>19.2%</a:t>
            </a:r>
            <a:endParaRPr lang="zh-CN" altLang="en-US" sz="1200" b="1" dirty="0"/>
          </a:p>
        </p:txBody>
      </p:sp>
    </p:spTree>
    <p:extLst>
      <p:ext uri="{BB962C8B-B14F-4D97-AF65-F5344CB8AC3E}">
        <p14:creationId xmlns:p14="http://schemas.microsoft.com/office/powerpoint/2010/main" val="943137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2EB7-882C-4F7D-8565-25E71D2EDA77}"/>
              </a:ext>
            </a:extLst>
          </p:cNvPr>
          <p:cNvSpPr>
            <a:spLocks noGrp="1"/>
          </p:cNvSpPr>
          <p:nvPr>
            <p:ph type="title" idx="4294967295"/>
          </p:nvPr>
        </p:nvSpPr>
        <p:spPr>
          <a:xfrm>
            <a:off x="5133975" y="465177"/>
            <a:ext cx="7058025" cy="604837"/>
          </a:xfrm>
        </p:spPr>
        <p:txBody>
          <a:bodyPr>
            <a:noAutofit/>
          </a:bodyPr>
          <a:lstStyle/>
          <a:p>
            <a:r>
              <a:rPr lang="en-US" sz="3200" dirty="0"/>
              <a:t>Meet the </a:t>
            </a:r>
            <a:r>
              <a:rPr lang="en-US" sz="2800" b="1" dirty="0"/>
              <a:t>GENETIC</a:t>
            </a:r>
            <a:r>
              <a:rPr lang="en-US" sz="3200" b="1" dirty="0"/>
              <a:t> </a:t>
            </a:r>
            <a:r>
              <a:rPr lang="en-US" sz="3200" dirty="0"/>
              <a:t>Team </a:t>
            </a:r>
            <a:br>
              <a:rPr lang="en-US" sz="4400" dirty="0"/>
            </a:br>
            <a:r>
              <a:rPr lang="zh-CN" altLang="en-US" sz="4000" dirty="0"/>
              <a:t>基因团队成员</a:t>
            </a:r>
            <a:endParaRPr lang="en-US" sz="4400" dirty="0"/>
          </a:p>
        </p:txBody>
      </p:sp>
      <p:sp>
        <p:nvSpPr>
          <p:cNvPr id="73" name="Freeform 5">
            <a:extLst>
              <a:ext uri="{FF2B5EF4-FFF2-40B4-BE49-F238E27FC236}">
                <a16:creationId xmlns:a16="http://schemas.microsoft.com/office/drawing/2014/main" id="{A15098C6-A260-41E5-AE63-F416CB87A50F}"/>
              </a:ext>
            </a:extLst>
          </p:cNvPr>
          <p:cNvSpPr>
            <a:spLocks/>
          </p:cNvSpPr>
          <p:nvPr/>
        </p:nvSpPr>
        <p:spPr bwMode="auto">
          <a:xfrm flipH="1">
            <a:off x="4390103" y="1168492"/>
            <a:ext cx="5884258" cy="935038"/>
          </a:xfrm>
          <a:custGeom>
            <a:avLst/>
            <a:gdLst>
              <a:gd name="T0" fmla="*/ 2260 w 2538"/>
              <a:gd name="T1" fmla="*/ 589 h 589"/>
              <a:gd name="T2" fmla="*/ 2260 w 2538"/>
              <a:gd name="T3" fmla="*/ 589 h 589"/>
              <a:gd name="T4" fmla="*/ 2260 w 2538"/>
              <a:gd name="T5" fmla="*/ 589 h 589"/>
              <a:gd name="T6" fmla="*/ 2400 w 2538"/>
              <a:gd name="T7" fmla="*/ 443 h 589"/>
              <a:gd name="T8" fmla="*/ 2538 w 2538"/>
              <a:gd name="T9" fmla="*/ 295 h 589"/>
              <a:gd name="T10" fmla="*/ 2400 w 2538"/>
              <a:gd name="T11" fmla="*/ 148 h 589"/>
              <a:gd name="T12" fmla="*/ 2260 w 2538"/>
              <a:gd name="T13" fmla="*/ 0 h 589"/>
              <a:gd name="T14" fmla="*/ 2260 w 2538"/>
              <a:gd name="T15" fmla="*/ 0 h 589"/>
              <a:gd name="T16" fmla="*/ 0 w 2538"/>
              <a:gd name="T17" fmla="*/ 0 h 589"/>
              <a:gd name="T18" fmla="*/ 0 w 2538"/>
              <a:gd name="T19" fmla="*/ 589 h 589"/>
              <a:gd name="T20" fmla="*/ 2260 w 2538"/>
              <a:gd name="T21" fmla="*/ 589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589">
                <a:moveTo>
                  <a:pt x="2260" y="589"/>
                </a:moveTo>
                <a:lnTo>
                  <a:pt x="2260" y="589"/>
                </a:lnTo>
                <a:lnTo>
                  <a:pt x="2260" y="589"/>
                </a:lnTo>
                <a:lnTo>
                  <a:pt x="2400" y="443"/>
                </a:lnTo>
                <a:lnTo>
                  <a:pt x="2538" y="295"/>
                </a:lnTo>
                <a:lnTo>
                  <a:pt x="2400" y="148"/>
                </a:lnTo>
                <a:lnTo>
                  <a:pt x="2260" y="0"/>
                </a:lnTo>
                <a:lnTo>
                  <a:pt x="2260" y="0"/>
                </a:lnTo>
                <a:lnTo>
                  <a:pt x="0" y="0"/>
                </a:lnTo>
                <a:lnTo>
                  <a:pt x="0" y="589"/>
                </a:lnTo>
                <a:lnTo>
                  <a:pt x="2260" y="589"/>
                </a:lnTo>
                <a:close/>
              </a:path>
            </a:pathLst>
          </a:custGeom>
          <a:solidFill>
            <a:schemeClr val="tx2">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dirty="0">
              <a:latin typeface="Arial Narrow" panose="020B0604020202020204" pitchFamily="34" charset="0"/>
              <a:cs typeface="Arial Narrow" panose="020B0604020202020204" pitchFamily="34" charset="0"/>
            </a:endParaRPr>
          </a:p>
        </p:txBody>
      </p:sp>
      <p:sp>
        <p:nvSpPr>
          <p:cNvPr id="74" name="Freeform 6">
            <a:extLst>
              <a:ext uri="{FF2B5EF4-FFF2-40B4-BE49-F238E27FC236}">
                <a16:creationId xmlns:a16="http://schemas.microsoft.com/office/drawing/2014/main" id="{BF6A98CD-21A4-4570-B934-27BA0D86BB4D}"/>
              </a:ext>
            </a:extLst>
          </p:cNvPr>
          <p:cNvSpPr>
            <a:spLocks/>
          </p:cNvSpPr>
          <p:nvPr/>
        </p:nvSpPr>
        <p:spPr bwMode="auto">
          <a:xfrm flipH="1">
            <a:off x="7177548" y="2984783"/>
            <a:ext cx="3096813" cy="938213"/>
          </a:xfrm>
          <a:custGeom>
            <a:avLst/>
            <a:gdLst>
              <a:gd name="T0" fmla="*/ 2260 w 2538"/>
              <a:gd name="T1" fmla="*/ 591 h 591"/>
              <a:gd name="T2" fmla="*/ 2400 w 2538"/>
              <a:gd name="T3" fmla="*/ 443 h 591"/>
              <a:gd name="T4" fmla="*/ 2538 w 2538"/>
              <a:gd name="T5" fmla="*/ 296 h 591"/>
              <a:gd name="T6" fmla="*/ 2400 w 2538"/>
              <a:gd name="T7" fmla="*/ 148 h 591"/>
              <a:gd name="T8" fmla="*/ 2260 w 2538"/>
              <a:gd name="T9" fmla="*/ 0 h 591"/>
              <a:gd name="T10" fmla="*/ 2260 w 2538"/>
              <a:gd name="T11" fmla="*/ 0 h 591"/>
              <a:gd name="T12" fmla="*/ 0 w 2538"/>
              <a:gd name="T13" fmla="*/ 0 h 591"/>
              <a:gd name="T14" fmla="*/ 0 w 2538"/>
              <a:gd name="T15" fmla="*/ 591 h 591"/>
              <a:gd name="T16" fmla="*/ 2260 w 2538"/>
              <a:gd name="T17" fmla="*/ 591 h 591"/>
              <a:gd name="T18" fmla="*/ 2260 w 2538"/>
              <a:gd name="T19" fmla="*/ 591 h 591"/>
              <a:gd name="T20" fmla="*/ 2260 w 2538"/>
              <a:gd name="T21"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591">
                <a:moveTo>
                  <a:pt x="2260" y="591"/>
                </a:moveTo>
                <a:lnTo>
                  <a:pt x="2400" y="443"/>
                </a:lnTo>
                <a:lnTo>
                  <a:pt x="2538" y="296"/>
                </a:lnTo>
                <a:lnTo>
                  <a:pt x="2400" y="148"/>
                </a:lnTo>
                <a:lnTo>
                  <a:pt x="2260" y="0"/>
                </a:lnTo>
                <a:lnTo>
                  <a:pt x="2260" y="0"/>
                </a:lnTo>
                <a:lnTo>
                  <a:pt x="0" y="0"/>
                </a:lnTo>
                <a:lnTo>
                  <a:pt x="0" y="591"/>
                </a:lnTo>
                <a:lnTo>
                  <a:pt x="2260" y="591"/>
                </a:lnTo>
                <a:lnTo>
                  <a:pt x="2260" y="591"/>
                </a:lnTo>
                <a:lnTo>
                  <a:pt x="2260" y="59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Arial Narrow" panose="020B0604020202020204" pitchFamily="34" charset="0"/>
              <a:cs typeface="Arial Narrow" panose="020B0604020202020204" pitchFamily="34" charset="0"/>
            </a:endParaRPr>
          </a:p>
        </p:txBody>
      </p:sp>
      <p:sp>
        <p:nvSpPr>
          <p:cNvPr id="75" name="Freeform 7">
            <a:extLst>
              <a:ext uri="{FF2B5EF4-FFF2-40B4-BE49-F238E27FC236}">
                <a16:creationId xmlns:a16="http://schemas.microsoft.com/office/drawing/2014/main" id="{5501EC63-0251-421E-B520-C36CA244877B}"/>
              </a:ext>
            </a:extLst>
          </p:cNvPr>
          <p:cNvSpPr>
            <a:spLocks/>
          </p:cNvSpPr>
          <p:nvPr/>
        </p:nvSpPr>
        <p:spPr bwMode="auto">
          <a:xfrm flipH="1">
            <a:off x="5732207" y="4967721"/>
            <a:ext cx="4542154" cy="938213"/>
          </a:xfrm>
          <a:custGeom>
            <a:avLst/>
            <a:gdLst>
              <a:gd name="T0" fmla="*/ 0 w 2538"/>
              <a:gd name="T1" fmla="*/ 0 h 591"/>
              <a:gd name="T2" fmla="*/ 0 w 2538"/>
              <a:gd name="T3" fmla="*/ 591 h 591"/>
              <a:gd name="T4" fmla="*/ 2260 w 2538"/>
              <a:gd name="T5" fmla="*/ 591 h 591"/>
              <a:gd name="T6" fmla="*/ 2260 w 2538"/>
              <a:gd name="T7" fmla="*/ 591 h 591"/>
              <a:gd name="T8" fmla="*/ 2260 w 2538"/>
              <a:gd name="T9" fmla="*/ 591 h 591"/>
              <a:gd name="T10" fmla="*/ 2400 w 2538"/>
              <a:gd name="T11" fmla="*/ 443 h 591"/>
              <a:gd name="T12" fmla="*/ 2538 w 2538"/>
              <a:gd name="T13" fmla="*/ 295 h 591"/>
              <a:gd name="T14" fmla="*/ 2400 w 2538"/>
              <a:gd name="T15" fmla="*/ 148 h 591"/>
              <a:gd name="T16" fmla="*/ 2260 w 2538"/>
              <a:gd name="T17" fmla="*/ 0 h 591"/>
              <a:gd name="T18" fmla="*/ 2260 w 2538"/>
              <a:gd name="T19" fmla="*/ 0 h 591"/>
              <a:gd name="T20" fmla="*/ 0 w 2538"/>
              <a:gd name="T21"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591">
                <a:moveTo>
                  <a:pt x="0" y="0"/>
                </a:moveTo>
                <a:lnTo>
                  <a:pt x="0" y="591"/>
                </a:lnTo>
                <a:lnTo>
                  <a:pt x="2260" y="591"/>
                </a:lnTo>
                <a:lnTo>
                  <a:pt x="2260" y="591"/>
                </a:lnTo>
                <a:lnTo>
                  <a:pt x="2260" y="591"/>
                </a:lnTo>
                <a:lnTo>
                  <a:pt x="2400" y="443"/>
                </a:lnTo>
                <a:lnTo>
                  <a:pt x="2538" y="295"/>
                </a:lnTo>
                <a:lnTo>
                  <a:pt x="2400" y="148"/>
                </a:lnTo>
                <a:lnTo>
                  <a:pt x="2260" y="0"/>
                </a:lnTo>
                <a:lnTo>
                  <a:pt x="2260" y="0"/>
                </a:lnTo>
                <a:lnTo>
                  <a:pt x="0"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Arial Narrow" panose="020B0604020202020204" pitchFamily="34" charset="0"/>
              <a:cs typeface="Arial Narrow" panose="020B0604020202020204" pitchFamily="34" charset="0"/>
            </a:endParaRPr>
          </a:p>
        </p:txBody>
      </p:sp>
      <p:sp>
        <p:nvSpPr>
          <p:cNvPr id="82" name="Freeform 14">
            <a:extLst>
              <a:ext uri="{FF2B5EF4-FFF2-40B4-BE49-F238E27FC236}">
                <a16:creationId xmlns:a16="http://schemas.microsoft.com/office/drawing/2014/main" id="{327B0992-218A-444B-B787-1D11C563B8A9}"/>
              </a:ext>
            </a:extLst>
          </p:cNvPr>
          <p:cNvSpPr>
            <a:spLocks/>
          </p:cNvSpPr>
          <p:nvPr/>
        </p:nvSpPr>
        <p:spPr bwMode="auto">
          <a:xfrm flipH="1">
            <a:off x="10274361" y="1166420"/>
            <a:ext cx="841375" cy="1398588"/>
          </a:xfrm>
          <a:custGeom>
            <a:avLst/>
            <a:gdLst>
              <a:gd name="T0" fmla="*/ 530 w 530"/>
              <a:gd name="T1" fmla="*/ 0 h 881"/>
              <a:gd name="T2" fmla="*/ 0 w 530"/>
              <a:gd name="T3" fmla="*/ 465 h 881"/>
              <a:gd name="T4" fmla="*/ 0 w 530"/>
              <a:gd name="T5" fmla="*/ 881 h 881"/>
              <a:gd name="T6" fmla="*/ 530 w 530"/>
              <a:gd name="T7" fmla="*/ 589 h 881"/>
              <a:gd name="T8" fmla="*/ 530 w 530"/>
              <a:gd name="T9" fmla="*/ 0 h 881"/>
            </a:gdLst>
            <a:ahLst/>
            <a:cxnLst>
              <a:cxn ang="0">
                <a:pos x="T0" y="T1"/>
              </a:cxn>
              <a:cxn ang="0">
                <a:pos x="T2" y="T3"/>
              </a:cxn>
              <a:cxn ang="0">
                <a:pos x="T4" y="T5"/>
              </a:cxn>
              <a:cxn ang="0">
                <a:pos x="T6" y="T7"/>
              </a:cxn>
              <a:cxn ang="0">
                <a:pos x="T8" y="T9"/>
              </a:cxn>
            </a:cxnLst>
            <a:rect l="0" t="0" r="r" b="b"/>
            <a:pathLst>
              <a:path w="530" h="881">
                <a:moveTo>
                  <a:pt x="530" y="0"/>
                </a:moveTo>
                <a:lnTo>
                  <a:pt x="0" y="465"/>
                </a:lnTo>
                <a:lnTo>
                  <a:pt x="0" y="881"/>
                </a:lnTo>
                <a:lnTo>
                  <a:pt x="530" y="589"/>
                </a:lnTo>
                <a:lnTo>
                  <a:pt x="530" y="0"/>
                </a:lnTo>
                <a:close/>
              </a:path>
            </a:pathLst>
          </a:custGeom>
          <a:solidFill>
            <a:schemeClr val="tx2">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latin typeface="Arial Narrow" panose="020B0604020202020204" pitchFamily="34" charset="0"/>
              <a:cs typeface="Arial Narrow" panose="020B0604020202020204" pitchFamily="34" charset="0"/>
            </a:endParaRPr>
          </a:p>
        </p:txBody>
      </p:sp>
      <p:sp>
        <p:nvSpPr>
          <p:cNvPr id="83" name="Freeform 15">
            <a:extLst>
              <a:ext uri="{FF2B5EF4-FFF2-40B4-BE49-F238E27FC236}">
                <a16:creationId xmlns:a16="http://schemas.microsoft.com/office/drawing/2014/main" id="{7F3AEBE4-B842-478D-A5A4-E2504C410896}"/>
              </a:ext>
            </a:extLst>
          </p:cNvPr>
          <p:cNvSpPr>
            <a:spLocks/>
          </p:cNvSpPr>
          <p:nvPr/>
        </p:nvSpPr>
        <p:spPr bwMode="auto">
          <a:xfrm flipH="1">
            <a:off x="10274145" y="2988443"/>
            <a:ext cx="841375" cy="1122363"/>
          </a:xfrm>
          <a:custGeom>
            <a:avLst/>
            <a:gdLst>
              <a:gd name="T0" fmla="*/ 530 w 530"/>
              <a:gd name="T1" fmla="*/ 0 h 707"/>
              <a:gd name="T2" fmla="*/ 0 w 530"/>
              <a:gd name="T3" fmla="*/ 292 h 707"/>
              <a:gd name="T4" fmla="*/ 0 w 530"/>
              <a:gd name="T5" fmla="*/ 707 h 707"/>
              <a:gd name="T6" fmla="*/ 530 w 530"/>
              <a:gd name="T7" fmla="*/ 591 h 707"/>
              <a:gd name="T8" fmla="*/ 530 w 530"/>
              <a:gd name="T9" fmla="*/ 0 h 707"/>
            </a:gdLst>
            <a:ahLst/>
            <a:cxnLst>
              <a:cxn ang="0">
                <a:pos x="T0" y="T1"/>
              </a:cxn>
              <a:cxn ang="0">
                <a:pos x="T2" y="T3"/>
              </a:cxn>
              <a:cxn ang="0">
                <a:pos x="T4" y="T5"/>
              </a:cxn>
              <a:cxn ang="0">
                <a:pos x="T6" y="T7"/>
              </a:cxn>
              <a:cxn ang="0">
                <a:pos x="T8" y="T9"/>
              </a:cxn>
            </a:cxnLst>
            <a:rect l="0" t="0" r="r" b="b"/>
            <a:pathLst>
              <a:path w="530" h="707">
                <a:moveTo>
                  <a:pt x="530" y="0"/>
                </a:moveTo>
                <a:lnTo>
                  <a:pt x="0" y="292"/>
                </a:lnTo>
                <a:lnTo>
                  <a:pt x="0" y="707"/>
                </a:lnTo>
                <a:lnTo>
                  <a:pt x="530" y="591"/>
                </a:lnTo>
                <a:lnTo>
                  <a:pt x="53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Arial Narrow" panose="020B0604020202020204" pitchFamily="34" charset="0"/>
              <a:cs typeface="Arial Narrow" panose="020B0604020202020204" pitchFamily="34" charset="0"/>
            </a:endParaRPr>
          </a:p>
        </p:txBody>
      </p:sp>
      <p:sp>
        <p:nvSpPr>
          <p:cNvPr id="84" name="Freeform 16">
            <a:extLst>
              <a:ext uri="{FF2B5EF4-FFF2-40B4-BE49-F238E27FC236}">
                <a16:creationId xmlns:a16="http://schemas.microsoft.com/office/drawing/2014/main" id="{9DD58A27-0484-4146-946F-BFF92DD77CAC}"/>
              </a:ext>
            </a:extLst>
          </p:cNvPr>
          <p:cNvSpPr>
            <a:spLocks/>
          </p:cNvSpPr>
          <p:nvPr/>
        </p:nvSpPr>
        <p:spPr bwMode="auto">
          <a:xfrm flipH="1">
            <a:off x="10274361" y="4964746"/>
            <a:ext cx="841375" cy="938213"/>
          </a:xfrm>
          <a:custGeom>
            <a:avLst/>
            <a:gdLst>
              <a:gd name="T0" fmla="*/ 530 w 530"/>
              <a:gd name="T1" fmla="*/ 0 h 591"/>
              <a:gd name="T2" fmla="*/ 0 w 530"/>
              <a:gd name="T3" fmla="*/ 116 h 591"/>
              <a:gd name="T4" fmla="*/ 0 w 530"/>
              <a:gd name="T5" fmla="*/ 475 h 591"/>
              <a:gd name="T6" fmla="*/ 530 w 530"/>
              <a:gd name="T7" fmla="*/ 591 h 591"/>
              <a:gd name="T8" fmla="*/ 530 w 530"/>
              <a:gd name="T9" fmla="*/ 0 h 591"/>
            </a:gdLst>
            <a:ahLst/>
            <a:cxnLst>
              <a:cxn ang="0">
                <a:pos x="T0" y="T1"/>
              </a:cxn>
              <a:cxn ang="0">
                <a:pos x="T2" y="T3"/>
              </a:cxn>
              <a:cxn ang="0">
                <a:pos x="T4" y="T5"/>
              </a:cxn>
              <a:cxn ang="0">
                <a:pos x="T6" y="T7"/>
              </a:cxn>
              <a:cxn ang="0">
                <a:pos x="T8" y="T9"/>
              </a:cxn>
            </a:cxnLst>
            <a:rect l="0" t="0" r="r" b="b"/>
            <a:pathLst>
              <a:path w="530" h="591">
                <a:moveTo>
                  <a:pt x="530" y="0"/>
                </a:moveTo>
                <a:lnTo>
                  <a:pt x="0" y="116"/>
                </a:lnTo>
                <a:lnTo>
                  <a:pt x="0" y="475"/>
                </a:lnTo>
                <a:lnTo>
                  <a:pt x="530" y="591"/>
                </a:lnTo>
                <a:lnTo>
                  <a:pt x="530"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Arial Narrow" panose="020B0604020202020204" pitchFamily="34" charset="0"/>
              <a:cs typeface="Arial Narrow" panose="020B0604020202020204" pitchFamily="34" charset="0"/>
            </a:endParaRPr>
          </a:p>
        </p:txBody>
      </p:sp>
      <p:sp>
        <p:nvSpPr>
          <p:cNvPr id="78" name="Freeform 10">
            <a:extLst>
              <a:ext uri="{FF2B5EF4-FFF2-40B4-BE49-F238E27FC236}">
                <a16:creationId xmlns:a16="http://schemas.microsoft.com/office/drawing/2014/main" id="{0CB75FD3-7D4A-410E-9F8E-11C80519A921}"/>
              </a:ext>
            </a:extLst>
          </p:cNvPr>
          <p:cNvSpPr>
            <a:spLocks/>
          </p:cNvSpPr>
          <p:nvPr/>
        </p:nvSpPr>
        <p:spPr bwMode="auto">
          <a:xfrm>
            <a:off x="1469165" y="3837411"/>
            <a:ext cx="841375" cy="184150"/>
          </a:xfrm>
          <a:custGeom>
            <a:avLst/>
            <a:gdLst>
              <a:gd name="T0" fmla="*/ 530 w 530"/>
              <a:gd name="T1" fmla="*/ 0 h 116"/>
              <a:gd name="T2" fmla="*/ 0 w 530"/>
              <a:gd name="T3" fmla="*/ 116 h 116"/>
              <a:gd name="T4" fmla="*/ 0 w 530"/>
              <a:gd name="T5" fmla="*/ 116 h 116"/>
              <a:gd name="T6" fmla="*/ 530 w 530"/>
              <a:gd name="T7" fmla="*/ 0 h 116"/>
              <a:gd name="T8" fmla="*/ 530 w 530"/>
              <a:gd name="T9" fmla="*/ 0 h 116"/>
            </a:gdLst>
            <a:ahLst/>
            <a:cxnLst>
              <a:cxn ang="0">
                <a:pos x="T0" y="T1"/>
              </a:cxn>
              <a:cxn ang="0">
                <a:pos x="T2" y="T3"/>
              </a:cxn>
              <a:cxn ang="0">
                <a:pos x="T4" y="T5"/>
              </a:cxn>
              <a:cxn ang="0">
                <a:pos x="T6" y="T7"/>
              </a:cxn>
              <a:cxn ang="0">
                <a:pos x="T8" y="T9"/>
              </a:cxn>
            </a:cxnLst>
            <a:rect l="0" t="0" r="r" b="b"/>
            <a:pathLst>
              <a:path w="530" h="116">
                <a:moveTo>
                  <a:pt x="530" y="0"/>
                </a:moveTo>
                <a:lnTo>
                  <a:pt x="0" y="116"/>
                </a:lnTo>
                <a:lnTo>
                  <a:pt x="0" y="116"/>
                </a:lnTo>
                <a:lnTo>
                  <a:pt x="530" y="0"/>
                </a:lnTo>
                <a:lnTo>
                  <a:pt x="530" y="0"/>
                </a:lnTo>
                <a:close/>
              </a:path>
            </a:pathLst>
          </a:custGeom>
          <a:solidFill>
            <a:srgbClr val="B1D2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Narrow" panose="020B0604020202020204" pitchFamily="34" charset="0"/>
              <a:cs typeface="Arial Narrow" panose="020B0604020202020204" pitchFamily="34" charset="0"/>
            </a:endParaRPr>
          </a:p>
        </p:txBody>
      </p:sp>
      <p:sp>
        <p:nvSpPr>
          <p:cNvPr id="79" name="Freeform 11">
            <a:extLst>
              <a:ext uri="{FF2B5EF4-FFF2-40B4-BE49-F238E27FC236}">
                <a16:creationId xmlns:a16="http://schemas.microsoft.com/office/drawing/2014/main" id="{E2A7B24A-2095-48FE-B92F-14FBC80B64C7}"/>
              </a:ext>
            </a:extLst>
          </p:cNvPr>
          <p:cNvSpPr>
            <a:spLocks/>
          </p:cNvSpPr>
          <p:nvPr/>
        </p:nvSpPr>
        <p:spPr bwMode="auto">
          <a:xfrm>
            <a:off x="1469165" y="2894572"/>
            <a:ext cx="841375" cy="463550"/>
          </a:xfrm>
          <a:custGeom>
            <a:avLst/>
            <a:gdLst>
              <a:gd name="T0" fmla="*/ 530 w 530"/>
              <a:gd name="T1" fmla="*/ 0 h 292"/>
              <a:gd name="T2" fmla="*/ 0 w 530"/>
              <a:gd name="T3" fmla="*/ 292 h 292"/>
              <a:gd name="T4" fmla="*/ 0 w 530"/>
              <a:gd name="T5" fmla="*/ 292 h 292"/>
              <a:gd name="T6" fmla="*/ 530 w 530"/>
              <a:gd name="T7" fmla="*/ 0 h 292"/>
              <a:gd name="T8" fmla="*/ 530 w 530"/>
              <a:gd name="T9" fmla="*/ 0 h 292"/>
            </a:gdLst>
            <a:ahLst/>
            <a:cxnLst>
              <a:cxn ang="0">
                <a:pos x="T0" y="T1"/>
              </a:cxn>
              <a:cxn ang="0">
                <a:pos x="T2" y="T3"/>
              </a:cxn>
              <a:cxn ang="0">
                <a:pos x="T4" y="T5"/>
              </a:cxn>
              <a:cxn ang="0">
                <a:pos x="T6" y="T7"/>
              </a:cxn>
              <a:cxn ang="0">
                <a:pos x="T8" y="T9"/>
              </a:cxn>
            </a:cxnLst>
            <a:rect l="0" t="0" r="r" b="b"/>
            <a:pathLst>
              <a:path w="530" h="292">
                <a:moveTo>
                  <a:pt x="530" y="0"/>
                </a:moveTo>
                <a:lnTo>
                  <a:pt x="0" y="292"/>
                </a:lnTo>
                <a:lnTo>
                  <a:pt x="0" y="292"/>
                </a:lnTo>
                <a:lnTo>
                  <a:pt x="530" y="0"/>
                </a:lnTo>
                <a:lnTo>
                  <a:pt x="530" y="0"/>
                </a:lnTo>
                <a:close/>
              </a:path>
            </a:pathLst>
          </a:custGeom>
          <a:solidFill>
            <a:srgbClr val="B1D2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Narrow" panose="020B0604020202020204" pitchFamily="34" charset="0"/>
              <a:cs typeface="Arial Narrow" panose="020B0604020202020204" pitchFamily="34" charset="0"/>
            </a:endParaRPr>
          </a:p>
        </p:txBody>
      </p:sp>
      <p:sp>
        <p:nvSpPr>
          <p:cNvPr id="80" name="Freeform 12">
            <a:extLst>
              <a:ext uri="{FF2B5EF4-FFF2-40B4-BE49-F238E27FC236}">
                <a16:creationId xmlns:a16="http://schemas.microsoft.com/office/drawing/2014/main" id="{5651F4F5-CE78-4F49-973E-424F5321B672}"/>
              </a:ext>
            </a:extLst>
          </p:cNvPr>
          <p:cNvSpPr>
            <a:spLocks/>
          </p:cNvSpPr>
          <p:nvPr/>
        </p:nvSpPr>
        <p:spPr bwMode="auto">
          <a:xfrm>
            <a:off x="1076264" y="4747559"/>
            <a:ext cx="841375" cy="184150"/>
          </a:xfrm>
          <a:custGeom>
            <a:avLst/>
            <a:gdLst>
              <a:gd name="T0" fmla="*/ 530 w 530"/>
              <a:gd name="T1" fmla="*/ 116 h 116"/>
              <a:gd name="T2" fmla="*/ 0 w 530"/>
              <a:gd name="T3" fmla="*/ 0 h 116"/>
              <a:gd name="T4" fmla="*/ 0 w 530"/>
              <a:gd name="T5" fmla="*/ 0 h 116"/>
              <a:gd name="T6" fmla="*/ 530 w 530"/>
              <a:gd name="T7" fmla="*/ 116 h 116"/>
              <a:gd name="T8" fmla="*/ 530 w 530"/>
              <a:gd name="T9" fmla="*/ 116 h 116"/>
            </a:gdLst>
            <a:ahLst/>
            <a:cxnLst>
              <a:cxn ang="0">
                <a:pos x="T0" y="T1"/>
              </a:cxn>
              <a:cxn ang="0">
                <a:pos x="T2" y="T3"/>
              </a:cxn>
              <a:cxn ang="0">
                <a:pos x="T4" y="T5"/>
              </a:cxn>
              <a:cxn ang="0">
                <a:pos x="T6" y="T7"/>
              </a:cxn>
              <a:cxn ang="0">
                <a:pos x="T8" y="T9"/>
              </a:cxn>
            </a:cxnLst>
            <a:rect l="0" t="0" r="r" b="b"/>
            <a:pathLst>
              <a:path w="530" h="116">
                <a:moveTo>
                  <a:pt x="530" y="116"/>
                </a:moveTo>
                <a:lnTo>
                  <a:pt x="0" y="0"/>
                </a:lnTo>
                <a:lnTo>
                  <a:pt x="0" y="0"/>
                </a:lnTo>
                <a:lnTo>
                  <a:pt x="530" y="116"/>
                </a:lnTo>
                <a:lnTo>
                  <a:pt x="530" y="116"/>
                </a:lnTo>
                <a:close/>
              </a:path>
            </a:pathLst>
          </a:custGeom>
          <a:solidFill>
            <a:srgbClr val="B1D2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Narrow" panose="020B0604020202020204" pitchFamily="34" charset="0"/>
              <a:cs typeface="Arial Narrow" panose="020B0604020202020204" pitchFamily="34" charset="0"/>
            </a:endParaRPr>
          </a:p>
        </p:txBody>
      </p:sp>
      <p:sp>
        <p:nvSpPr>
          <p:cNvPr id="81" name="Freeform 13">
            <a:extLst>
              <a:ext uri="{FF2B5EF4-FFF2-40B4-BE49-F238E27FC236}">
                <a16:creationId xmlns:a16="http://schemas.microsoft.com/office/drawing/2014/main" id="{2A62E581-FFE7-4E33-92BE-3D6840A36B03}"/>
              </a:ext>
            </a:extLst>
          </p:cNvPr>
          <p:cNvSpPr>
            <a:spLocks/>
          </p:cNvSpPr>
          <p:nvPr/>
        </p:nvSpPr>
        <p:spPr bwMode="auto">
          <a:xfrm>
            <a:off x="1076264" y="5404784"/>
            <a:ext cx="841375" cy="465138"/>
          </a:xfrm>
          <a:custGeom>
            <a:avLst/>
            <a:gdLst>
              <a:gd name="T0" fmla="*/ 530 w 530"/>
              <a:gd name="T1" fmla="*/ 293 h 293"/>
              <a:gd name="T2" fmla="*/ 0 w 530"/>
              <a:gd name="T3" fmla="*/ 0 h 293"/>
              <a:gd name="T4" fmla="*/ 0 w 530"/>
              <a:gd name="T5" fmla="*/ 0 h 293"/>
              <a:gd name="T6" fmla="*/ 530 w 530"/>
              <a:gd name="T7" fmla="*/ 293 h 293"/>
              <a:gd name="T8" fmla="*/ 530 w 530"/>
              <a:gd name="T9" fmla="*/ 293 h 293"/>
            </a:gdLst>
            <a:ahLst/>
            <a:cxnLst>
              <a:cxn ang="0">
                <a:pos x="T0" y="T1"/>
              </a:cxn>
              <a:cxn ang="0">
                <a:pos x="T2" y="T3"/>
              </a:cxn>
              <a:cxn ang="0">
                <a:pos x="T4" y="T5"/>
              </a:cxn>
              <a:cxn ang="0">
                <a:pos x="T6" y="T7"/>
              </a:cxn>
              <a:cxn ang="0">
                <a:pos x="T8" y="T9"/>
              </a:cxn>
            </a:cxnLst>
            <a:rect l="0" t="0" r="r" b="b"/>
            <a:pathLst>
              <a:path w="530" h="293">
                <a:moveTo>
                  <a:pt x="530" y="293"/>
                </a:moveTo>
                <a:lnTo>
                  <a:pt x="0" y="0"/>
                </a:lnTo>
                <a:lnTo>
                  <a:pt x="0" y="0"/>
                </a:lnTo>
                <a:lnTo>
                  <a:pt x="530" y="293"/>
                </a:lnTo>
                <a:lnTo>
                  <a:pt x="530" y="293"/>
                </a:lnTo>
                <a:close/>
              </a:path>
            </a:pathLst>
          </a:custGeom>
          <a:solidFill>
            <a:srgbClr val="B1D2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Narrow" panose="020B0604020202020204" pitchFamily="34" charset="0"/>
              <a:cs typeface="Arial Narrow" panose="020B0604020202020204" pitchFamily="34" charset="0"/>
            </a:endParaRPr>
          </a:p>
        </p:txBody>
      </p:sp>
      <p:sp>
        <p:nvSpPr>
          <p:cNvPr id="104" name="Rectangle 103">
            <a:extLst>
              <a:ext uri="{FF2B5EF4-FFF2-40B4-BE49-F238E27FC236}">
                <a16:creationId xmlns:a16="http://schemas.microsoft.com/office/drawing/2014/main" id="{4A795186-847E-461E-A53F-D95B174B01BE}"/>
              </a:ext>
            </a:extLst>
          </p:cNvPr>
          <p:cNvSpPr/>
          <p:nvPr/>
        </p:nvSpPr>
        <p:spPr>
          <a:xfrm flipH="1">
            <a:off x="6005805" y="1213750"/>
            <a:ext cx="3670135" cy="830997"/>
          </a:xfrm>
          <a:prstGeom prst="rect">
            <a:avLst/>
          </a:prstGeom>
        </p:spPr>
        <p:txBody>
          <a:bodyPr wrap="square">
            <a:spAutoFit/>
          </a:bodyPr>
          <a:lstStyle/>
          <a:p>
            <a:r>
              <a:rPr lang="en-US" sz="2400" b="1" dirty="0">
                <a:solidFill>
                  <a:schemeClr val="bg1"/>
                </a:solidFill>
                <a:latin typeface="Arial Narrow" panose="020B0604020202020204" pitchFamily="34" charset="0"/>
                <a:ea typeface="Open Sans bold" panose="020B0806030504020204" pitchFamily="34" charset="0"/>
                <a:cs typeface="Arial Narrow" panose="020B0604020202020204" pitchFamily="34" charset="0"/>
              </a:rPr>
              <a:t>Sire Development Team</a:t>
            </a:r>
          </a:p>
          <a:p>
            <a:r>
              <a:rPr lang="zh-CN" altLang="en-US" sz="2400" b="1" dirty="0">
                <a:solidFill>
                  <a:schemeClr val="bg1"/>
                </a:solidFill>
                <a:latin typeface="Arial Narrow" panose="020B0604020202020204" pitchFamily="34" charset="0"/>
                <a:ea typeface="Open Sans bold" panose="020B0806030504020204" pitchFamily="34" charset="0"/>
                <a:cs typeface="Arial Narrow" panose="020B0604020202020204" pitchFamily="34" charset="0"/>
              </a:rPr>
              <a:t>公牛开发团队</a:t>
            </a:r>
            <a:endParaRPr lang="en-US" sz="2400" b="1" dirty="0">
              <a:solidFill>
                <a:schemeClr val="bg1"/>
              </a:solidFill>
              <a:latin typeface="Arial Narrow" panose="020B0604020202020204" pitchFamily="34" charset="0"/>
              <a:ea typeface="Open Sans bold" panose="020B0806030504020204" pitchFamily="34" charset="0"/>
              <a:cs typeface="Arial Narrow" panose="020B0604020202020204" pitchFamily="34" charset="0"/>
            </a:endParaRPr>
          </a:p>
        </p:txBody>
      </p:sp>
      <p:sp>
        <p:nvSpPr>
          <p:cNvPr id="105" name="Rectangle 104">
            <a:extLst>
              <a:ext uri="{FF2B5EF4-FFF2-40B4-BE49-F238E27FC236}">
                <a16:creationId xmlns:a16="http://schemas.microsoft.com/office/drawing/2014/main" id="{C4842848-35A5-44FB-BE18-2F80C8546F66}"/>
              </a:ext>
            </a:extLst>
          </p:cNvPr>
          <p:cNvSpPr/>
          <p:nvPr/>
        </p:nvSpPr>
        <p:spPr>
          <a:xfrm flipH="1">
            <a:off x="7974832" y="3019015"/>
            <a:ext cx="2652701" cy="830997"/>
          </a:xfrm>
          <a:prstGeom prst="rect">
            <a:avLst/>
          </a:prstGeom>
          <a:solidFill>
            <a:schemeClr val="accent2"/>
          </a:solidFill>
        </p:spPr>
        <p:txBody>
          <a:bodyPr wrap="square">
            <a:spAutoFit/>
          </a:bodyPr>
          <a:lstStyle/>
          <a:p>
            <a:r>
              <a:rPr lang="en-US" sz="2400" b="1" dirty="0">
                <a:solidFill>
                  <a:schemeClr val="bg1"/>
                </a:solidFill>
                <a:latin typeface="Arial Narrow" panose="020B0604020202020204" pitchFamily="34" charset="0"/>
                <a:ea typeface="Open Sans bold" panose="020B0806030504020204" pitchFamily="34" charset="0"/>
                <a:cs typeface="Arial Narrow" panose="020B0604020202020204" pitchFamily="34" charset="0"/>
              </a:rPr>
              <a:t>Sire Committee</a:t>
            </a:r>
          </a:p>
          <a:p>
            <a:r>
              <a:rPr lang="zh-CN" altLang="en-US" sz="2400" b="1" dirty="0">
                <a:solidFill>
                  <a:schemeClr val="bg1"/>
                </a:solidFill>
                <a:latin typeface="Arial Narrow" panose="020B0604020202020204" pitchFamily="34" charset="0"/>
                <a:ea typeface="Open Sans bold" panose="020B0806030504020204" pitchFamily="34" charset="0"/>
                <a:cs typeface="Arial Narrow" panose="020B0604020202020204" pitchFamily="34" charset="0"/>
              </a:rPr>
              <a:t>公牛委员会</a:t>
            </a:r>
            <a:endParaRPr lang="en-US" sz="2400" b="1" dirty="0">
              <a:solidFill>
                <a:schemeClr val="bg1"/>
              </a:solidFill>
              <a:latin typeface="Arial Narrow" panose="020B0604020202020204" pitchFamily="34" charset="0"/>
              <a:ea typeface="Open Sans bold" panose="020B0806030504020204" pitchFamily="34" charset="0"/>
              <a:cs typeface="Arial Narrow" panose="020B0604020202020204" pitchFamily="34" charset="0"/>
            </a:endParaRPr>
          </a:p>
        </p:txBody>
      </p:sp>
      <p:sp>
        <p:nvSpPr>
          <p:cNvPr id="106" name="Rectangle 105">
            <a:extLst>
              <a:ext uri="{FF2B5EF4-FFF2-40B4-BE49-F238E27FC236}">
                <a16:creationId xmlns:a16="http://schemas.microsoft.com/office/drawing/2014/main" id="{B75873AE-EACD-4092-8F63-3AEE4B48B3EE}"/>
              </a:ext>
            </a:extLst>
          </p:cNvPr>
          <p:cNvSpPr/>
          <p:nvPr/>
        </p:nvSpPr>
        <p:spPr>
          <a:xfrm flipH="1">
            <a:off x="6810716" y="4967797"/>
            <a:ext cx="3383476" cy="954107"/>
          </a:xfrm>
          <a:prstGeom prst="rect">
            <a:avLst/>
          </a:prstGeom>
        </p:spPr>
        <p:txBody>
          <a:bodyPr wrap="square">
            <a:spAutoFit/>
          </a:bodyPr>
          <a:lstStyle/>
          <a:p>
            <a:r>
              <a:rPr lang="en-US" sz="2800" b="1" dirty="0">
                <a:solidFill>
                  <a:schemeClr val="bg1"/>
                </a:solidFill>
                <a:latin typeface="Arial Narrow" panose="020B0604020202020204" pitchFamily="34" charset="0"/>
                <a:ea typeface="Open Sans bold" panose="020B0806030504020204" pitchFamily="34" charset="0"/>
                <a:cs typeface="Arial Narrow" panose="020B0604020202020204" pitchFamily="34" charset="0"/>
              </a:rPr>
              <a:t>Farmer Owned Board</a:t>
            </a:r>
          </a:p>
          <a:p>
            <a:r>
              <a:rPr lang="zh-CN" altLang="en-US" sz="2800" b="1" dirty="0">
                <a:solidFill>
                  <a:schemeClr val="bg1"/>
                </a:solidFill>
                <a:latin typeface="Arial Narrow" panose="020B0604020202020204" pitchFamily="34" charset="0"/>
                <a:ea typeface="Open Sans bold" panose="020B0806030504020204" pitchFamily="34" charset="0"/>
                <a:cs typeface="Arial Narrow" panose="020B0604020202020204" pitchFamily="34" charset="0"/>
              </a:rPr>
              <a:t>牧场主组成的董事会</a:t>
            </a:r>
            <a:endParaRPr lang="en-US" sz="2800" b="1" dirty="0">
              <a:solidFill>
                <a:schemeClr val="bg1"/>
              </a:solidFill>
              <a:latin typeface="Arial Narrow" panose="020B0604020202020204" pitchFamily="34" charset="0"/>
              <a:ea typeface="Open Sans bold" panose="020B0806030504020204" pitchFamily="34" charset="0"/>
              <a:cs typeface="Arial Narrow" panose="020B0604020202020204" pitchFamily="34" charset="0"/>
            </a:endParaRPr>
          </a:p>
        </p:txBody>
      </p:sp>
      <p:sp>
        <p:nvSpPr>
          <p:cNvPr id="134" name="Rectangle 133">
            <a:extLst>
              <a:ext uri="{FF2B5EF4-FFF2-40B4-BE49-F238E27FC236}">
                <a16:creationId xmlns:a16="http://schemas.microsoft.com/office/drawing/2014/main" id="{A2121E35-F226-4EAA-BFF8-3C81AE376EE5}"/>
              </a:ext>
            </a:extLst>
          </p:cNvPr>
          <p:cNvSpPr/>
          <p:nvPr/>
        </p:nvSpPr>
        <p:spPr>
          <a:xfrm flipH="1">
            <a:off x="11115736" y="1893909"/>
            <a:ext cx="1076264" cy="662473"/>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F15DC76A-9E54-4B2A-ADFB-9AB261FF8302}"/>
              </a:ext>
            </a:extLst>
          </p:cNvPr>
          <p:cNvSpPr/>
          <p:nvPr/>
        </p:nvSpPr>
        <p:spPr>
          <a:xfrm flipH="1">
            <a:off x="11115522" y="3450281"/>
            <a:ext cx="1076264" cy="6624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54D62659-4CA5-4444-8811-FEDEA84FB57E}"/>
              </a:ext>
            </a:extLst>
          </p:cNvPr>
          <p:cNvSpPr/>
          <p:nvPr/>
        </p:nvSpPr>
        <p:spPr>
          <a:xfrm flipH="1">
            <a:off x="11115736" y="5150151"/>
            <a:ext cx="1076264" cy="56991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5">
            <a:extLst>
              <a:ext uri="{FF2B5EF4-FFF2-40B4-BE49-F238E27FC236}">
                <a16:creationId xmlns:a16="http://schemas.microsoft.com/office/drawing/2014/main" id="{FE5255B8-883B-4B3C-840C-0E53B6712A8F}"/>
              </a:ext>
            </a:extLst>
          </p:cNvPr>
          <p:cNvSpPr>
            <a:spLocks noEditPoints="1"/>
          </p:cNvSpPr>
          <p:nvPr/>
        </p:nvSpPr>
        <p:spPr bwMode="auto">
          <a:xfrm>
            <a:off x="5586036" y="1430972"/>
            <a:ext cx="401157" cy="333469"/>
          </a:xfrm>
          <a:custGeom>
            <a:avLst/>
            <a:gdLst>
              <a:gd name="T0" fmla="*/ 314 w 1670"/>
              <a:gd name="T1" fmla="*/ 679 h 1387"/>
              <a:gd name="T2" fmla="*/ 169 w 1670"/>
              <a:gd name="T3" fmla="*/ 643 h 1387"/>
              <a:gd name="T4" fmla="*/ 108 w 1670"/>
              <a:gd name="T5" fmla="*/ 655 h 1387"/>
              <a:gd name="T6" fmla="*/ 84 w 1670"/>
              <a:gd name="T7" fmla="*/ 664 h 1387"/>
              <a:gd name="T8" fmla="*/ 35 w 1670"/>
              <a:gd name="T9" fmla="*/ 689 h 1387"/>
              <a:gd name="T10" fmla="*/ 24 w 1670"/>
              <a:gd name="T11" fmla="*/ 695 h 1387"/>
              <a:gd name="T12" fmla="*/ 13 w 1670"/>
              <a:gd name="T13" fmla="*/ 703 h 1387"/>
              <a:gd name="T14" fmla="*/ 6 w 1670"/>
              <a:gd name="T15" fmla="*/ 709 h 1387"/>
              <a:gd name="T16" fmla="*/ 25 w 1670"/>
              <a:gd name="T17" fmla="*/ 730 h 1387"/>
              <a:gd name="T18" fmla="*/ 281 w 1670"/>
              <a:gd name="T19" fmla="*/ 1034 h 1387"/>
              <a:gd name="T20" fmla="*/ 395 w 1670"/>
              <a:gd name="T21" fmla="*/ 1368 h 1387"/>
              <a:gd name="T22" fmla="*/ 420 w 1670"/>
              <a:gd name="T23" fmla="*/ 1382 h 1387"/>
              <a:gd name="T24" fmla="*/ 589 w 1670"/>
              <a:gd name="T25" fmla="*/ 1332 h 1387"/>
              <a:gd name="T26" fmla="*/ 614 w 1670"/>
              <a:gd name="T27" fmla="*/ 1307 h 1387"/>
              <a:gd name="T28" fmla="*/ 745 w 1670"/>
              <a:gd name="T29" fmla="*/ 1012 h 1387"/>
              <a:gd name="T30" fmla="*/ 746 w 1670"/>
              <a:gd name="T31" fmla="*/ 1011 h 1387"/>
              <a:gd name="T32" fmla="*/ 801 w 1670"/>
              <a:gd name="T33" fmla="*/ 902 h 1387"/>
              <a:gd name="T34" fmla="*/ 831 w 1670"/>
              <a:gd name="T35" fmla="*/ 849 h 1387"/>
              <a:gd name="T36" fmla="*/ 859 w 1670"/>
              <a:gd name="T37" fmla="*/ 799 h 1387"/>
              <a:gd name="T38" fmla="*/ 866 w 1670"/>
              <a:gd name="T39" fmla="*/ 787 h 1387"/>
              <a:gd name="T40" fmla="*/ 869 w 1670"/>
              <a:gd name="T41" fmla="*/ 780 h 1387"/>
              <a:gd name="T42" fmla="*/ 870 w 1670"/>
              <a:gd name="T43" fmla="*/ 777 h 1387"/>
              <a:gd name="T44" fmla="*/ 872 w 1670"/>
              <a:gd name="T45" fmla="*/ 774 h 1387"/>
              <a:gd name="T46" fmla="*/ 874 w 1670"/>
              <a:gd name="T47" fmla="*/ 770 h 1387"/>
              <a:gd name="T48" fmla="*/ 879 w 1670"/>
              <a:gd name="T49" fmla="*/ 763 h 1387"/>
              <a:gd name="T50" fmla="*/ 884 w 1670"/>
              <a:gd name="T51" fmla="*/ 756 h 1387"/>
              <a:gd name="T52" fmla="*/ 888 w 1670"/>
              <a:gd name="T53" fmla="*/ 749 h 1387"/>
              <a:gd name="T54" fmla="*/ 891 w 1670"/>
              <a:gd name="T55" fmla="*/ 744 h 1387"/>
              <a:gd name="T56" fmla="*/ 912 w 1670"/>
              <a:gd name="T57" fmla="*/ 711 h 1387"/>
              <a:gd name="T58" fmla="*/ 932 w 1670"/>
              <a:gd name="T59" fmla="*/ 679 h 1387"/>
              <a:gd name="T60" fmla="*/ 941 w 1670"/>
              <a:gd name="T61" fmla="*/ 666 h 1387"/>
              <a:gd name="T62" fmla="*/ 975 w 1670"/>
              <a:gd name="T63" fmla="*/ 619 h 1387"/>
              <a:gd name="T64" fmla="*/ 1075 w 1670"/>
              <a:gd name="T65" fmla="*/ 484 h 1387"/>
              <a:gd name="T66" fmla="*/ 1658 w 1670"/>
              <a:gd name="T67" fmla="*/ 16 h 1387"/>
              <a:gd name="T68" fmla="*/ 1665 w 1670"/>
              <a:gd name="T69" fmla="*/ 13 h 1387"/>
              <a:gd name="T70" fmla="*/ 1669 w 1670"/>
              <a:gd name="T71" fmla="*/ 4 h 1387"/>
              <a:gd name="T72" fmla="*/ 1661 w 1670"/>
              <a:gd name="T73" fmla="*/ 1 h 1387"/>
              <a:gd name="T74" fmla="*/ 1649 w 1670"/>
              <a:gd name="T75" fmla="*/ 3 h 1387"/>
              <a:gd name="T76" fmla="*/ 929 w 1670"/>
              <a:gd name="T77" fmla="*/ 368 h 1387"/>
              <a:gd name="T78" fmla="*/ 928 w 1670"/>
              <a:gd name="T79" fmla="*/ 368 h 1387"/>
              <a:gd name="T80" fmla="*/ 536 w 1670"/>
              <a:gd name="T81" fmla="*/ 870 h 1387"/>
              <a:gd name="T82" fmla="*/ 534 w 1670"/>
              <a:gd name="T83" fmla="*/ 874 h 1387"/>
              <a:gd name="T84" fmla="*/ 517 w 1670"/>
              <a:gd name="T85" fmla="*/ 906 h 1387"/>
              <a:gd name="T86" fmla="*/ 498 w 1670"/>
              <a:gd name="T87" fmla="*/ 877 h 1387"/>
              <a:gd name="T88" fmla="*/ 447 w 1670"/>
              <a:gd name="T89" fmla="*/ 808 h 1387"/>
              <a:gd name="T90" fmla="*/ 412 w 1670"/>
              <a:gd name="T91" fmla="*/ 763 h 1387"/>
              <a:gd name="T92" fmla="*/ 394 w 1670"/>
              <a:gd name="T93" fmla="*/ 741 h 1387"/>
              <a:gd name="T94" fmla="*/ 384 w 1670"/>
              <a:gd name="T95" fmla="*/ 730 h 1387"/>
              <a:gd name="T96" fmla="*/ 318 w 1670"/>
              <a:gd name="T97" fmla="*/ 681 h 1387"/>
              <a:gd name="T98" fmla="*/ 314 w 1670"/>
              <a:gd name="T99" fmla="*/ 679 h 1387"/>
              <a:gd name="T100" fmla="*/ 924 w 1670"/>
              <a:gd name="T101" fmla="*/ 666 h 1387"/>
              <a:gd name="T102" fmla="*/ 913 w 1670"/>
              <a:gd name="T103" fmla="*/ 665 h 1387"/>
              <a:gd name="T104" fmla="*/ 924 w 1670"/>
              <a:gd name="T105" fmla="*/ 666 h 1387"/>
              <a:gd name="T106" fmla="*/ 935 w 1670"/>
              <a:gd name="T107" fmla="*/ 666 h 1387"/>
              <a:gd name="T108" fmla="*/ 924 w 1670"/>
              <a:gd name="T109" fmla="*/ 66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0" h="1387">
                <a:moveTo>
                  <a:pt x="314" y="679"/>
                </a:moveTo>
                <a:cubicBezTo>
                  <a:pt x="269" y="654"/>
                  <a:pt x="220" y="639"/>
                  <a:pt x="169" y="643"/>
                </a:cubicBezTo>
                <a:cubicBezTo>
                  <a:pt x="148" y="644"/>
                  <a:pt x="127" y="649"/>
                  <a:pt x="108" y="655"/>
                </a:cubicBezTo>
                <a:cubicBezTo>
                  <a:pt x="100" y="658"/>
                  <a:pt x="92" y="661"/>
                  <a:pt x="84" y="664"/>
                </a:cubicBezTo>
                <a:cubicBezTo>
                  <a:pt x="67" y="672"/>
                  <a:pt x="52" y="680"/>
                  <a:pt x="35" y="689"/>
                </a:cubicBezTo>
                <a:cubicBezTo>
                  <a:pt x="32" y="692"/>
                  <a:pt x="28" y="693"/>
                  <a:pt x="24" y="695"/>
                </a:cubicBezTo>
                <a:cubicBezTo>
                  <a:pt x="20" y="698"/>
                  <a:pt x="16" y="700"/>
                  <a:pt x="13" y="703"/>
                </a:cubicBezTo>
                <a:cubicBezTo>
                  <a:pt x="10" y="705"/>
                  <a:pt x="8" y="707"/>
                  <a:pt x="6" y="709"/>
                </a:cubicBezTo>
                <a:cubicBezTo>
                  <a:pt x="0" y="720"/>
                  <a:pt x="19" y="725"/>
                  <a:pt x="25" y="730"/>
                </a:cubicBezTo>
                <a:cubicBezTo>
                  <a:pt x="151" y="803"/>
                  <a:pt x="240" y="954"/>
                  <a:pt x="281" y="1034"/>
                </a:cubicBezTo>
                <a:cubicBezTo>
                  <a:pt x="333" y="1140"/>
                  <a:pt x="368" y="1252"/>
                  <a:pt x="395" y="1368"/>
                </a:cubicBezTo>
                <a:cubicBezTo>
                  <a:pt x="399" y="1386"/>
                  <a:pt x="405" y="1387"/>
                  <a:pt x="420" y="1382"/>
                </a:cubicBezTo>
                <a:cubicBezTo>
                  <a:pt x="476" y="1365"/>
                  <a:pt x="532" y="1348"/>
                  <a:pt x="589" y="1332"/>
                </a:cubicBezTo>
                <a:cubicBezTo>
                  <a:pt x="602" y="1328"/>
                  <a:pt x="609" y="1320"/>
                  <a:pt x="614" y="1307"/>
                </a:cubicBezTo>
                <a:cubicBezTo>
                  <a:pt x="654" y="1207"/>
                  <a:pt x="697" y="1109"/>
                  <a:pt x="745" y="1012"/>
                </a:cubicBezTo>
                <a:cubicBezTo>
                  <a:pt x="745" y="1012"/>
                  <a:pt x="746" y="1011"/>
                  <a:pt x="746" y="1011"/>
                </a:cubicBezTo>
                <a:cubicBezTo>
                  <a:pt x="764" y="974"/>
                  <a:pt x="782" y="938"/>
                  <a:pt x="801" y="902"/>
                </a:cubicBezTo>
                <a:cubicBezTo>
                  <a:pt x="811" y="884"/>
                  <a:pt x="820" y="867"/>
                  <a:pt x="831" y="849"/>
                </a:cubicBezTo>
                <a:cubicBezTo>
                  <a:pt x="841" y="832"/>
                  <a:pt x="851" y="817"/>
                  <a:pt x="859" y="799"/>
                </a:cubicBezTo>
                <a:cubicBezTo>
                  <a:pt x="861" y="795"/>
                  <a:pt x="864" y="791"/>
                  <a:pt x="866" y="787"/>
                </a:cubicBezTo>
                <a:cubicBezTo>
                  <a:pt x="867" y="785"/>
                  <a:pt x="868" y="783"/>
                  <a:pt x="869" y="780"/>
                </a:cubicBezTo>
                <a:cubicBezTo>
                  <a:pt x="869" y="779"/>
                  <a:pt x="870" y="778"/>
                  <a:pt x="870" y="777"/>
                </a:cubicBezTo>
                <a:cubicBezTo>
                  <a:pt x="871" y="776"/>
                  <a:pt x="871" y="775"/>
                  <a:pt x="872" y="774"/>
                </a:cubicBezTo>
                <a:cubicBezTo>
                  <a:pt x="873" y="773"/>
                  <a:pt x="874" y="772"/>
                  <a:pt x="874" y="770"/>
                </a:cubicBezTo>
                <a:cubicBezTo>
                  <a:pt x="876" y="768"/>
                  <a:pt x="878" y="766"/>
                  <a:pt x="879" y="763"/>
                </a:cubicBezTo>
                <a:cubicBezTo>
                  <a:pt x="881" y="761"/>
                  <a:pt x="883" y="759"/>
                  <a:pt x="884" y="756"/>
                </a:cubicBezTo>
                <a:cubicBezTo>
                  <a:pt x="886" y="754"/>
                  <a:pt x="887" y="751"/>
                  <a:pt x="888" y="749"/>
                </a:cubicBezTo>
                <a:cubicBezTo>
                  <a:pt x="889" y="747"/>
                  <a:pt x="890" y="746"/>
                  <a:pt x="891" y="744"/>
                </a:cubicBezTo>
                <a:cubicBezTo>
                  <a:pt x="898" y="733"/>
                  <a:pt x="905" y="722"/>
                  <a:pt x="912" y="711"/>
                </a:cubicBezTo>
                <a:cubicBezTo>
                  <a:pt x="918" y="700"/>
                  <a:pt x="924" y="689"/>
                  <a:pt x="932" y="679"/>
                </a:cubicBezTo>
                <a:cubicBezTo>
                  <a:pt x="935" y="674"/>
                  <a:pt x="938" y="670"/>
                  <a:pt x="941" y="666"/>
                </a:cubicBezTo>
                <a:cubicBezTo>
                  <a:pt x="975" y="619"/>
                  <a:pt x="975" y="619"/>
                  <a:pt x="975" y="619"/>
                </a:cubicBezTo>
                <a:cubicBezTo>
                  <a:pt x="1005" y="571"/>
                  <a:pt x="1040" y="527"/>
                  <a:pt x="1075" y="484"/>
                </a:cubicBezTo>
                <a:cubicBezTo>
                  <a:pt x="1235" y="285"/>
                  <a:pt x="1423" y="121"/>
                  <a:pt x="1658" y="16"/>
                </a:cubicBezTo>
                <a:cubicBezTo>
                  <a:pt x="1660" y="15"/>
                  <a:pt x="1663" y="14"/>
                  <a:pt x="1665" y="13"/>
                </a:cubicBezTo>
                <a:cubicBezTo>
                  <a:pt x="1668" y="11"/>
                  <a:pt x="1670" y="8"/>
                  <a:pt x="1669" y="4"/>
                </a:cubicBezTo>
                <a:cubicBezTo>
                  <a:pt x="1668" y="0"/>
                  <a:pt x="1664" y="1"/>
                  <a:pt x="1661" y="1"/>
                </a:cubicBezTo>
                <a:cubicBezTo>
                  <a:pt x="1657" y="1"/>
                  <a:pt x="1653" y="2"/>
                  <a:pt x="1649" y="3"/>
                </a:cubicBezTo>
                <a:cubicBezTo>
                  <a:pt x="1376" y="64"/>
                  <a:pt x="1134" y="184"/>
                  <a:pt x="929" y="368"/>
                </a:cubicBezTo>
                <a:cubicBezTo>
                  <a:pt x="928" y="368"/>
                  <a:pt x="928" y="368"/>
                  <a:pt x="928" y="368"/>
                </a:cubicBezTo>
                <a:cubicBezTo>
                  <a:pt x="740" y="521"/>
                  <a:pt x="588" y="776"/>
                  <a:pt x="536" y="870"/>
                </a:cubicBezTo>
                <a:cubicBezTo>
                  <a:pt x="535" y="871"/>
                  <a:pt x="534" y="873"/>
                  <a:pt x="534" y="874"/>
                </a:cubicBezTo>
                <a:cubicBezTo>
                  <a:pt x="523" y="894"/>
                  <a:pt x="517" y="906"/>
                  <a:pt x="517" y="906"/>
                </a:cubicBezTo>
                <a:cubicBezTo>
                  <a:pt x="518" y="903"/>
                  <a:pt x="499" y="880"/>
                  <a:pt x="498" y="877"/>
                </a:cubicBezTo>
                <a:cubicBezTo>
                  <a:pt x="481" y="854"/>
                  <a:pt x="464" y="830"/>
                  <a:pt x="447" y="808"/>
                </a:cubicBezTo>
                <a:cubicBezTo>
                  <a:pt x="436" y="793"/>
                  <a:pt x="424" y="778"/>
                  <a:pt x="412" y="763"/>
                </a:cubicBezTo>
                <a:cubicBezTo>
                  <a:pt x="406" y="756"/>
                  <a:pt x="400" y="748"/>
                  <a:pt x="394" y="741"/>
                </a:cubicBezTo>
                <a:cubicBezTo>
                  <a:pt x="391" y="737"/>
                  <a:pt x="388" y="733"/>
                  <a:pt x="384" y="730"/>
                </a:cubicBezTo>
                <a:cubicBezTo>
                  <a:pt x="364" y="712"/>
                  <a:pt x="342" y="695"/>
                  <a:pt x="318" y="681"/>
                </a:cubicBezTo>
                <a:lnTo>
                  <a:pt x="314" y="679"/>
                </a:lnTo>
                <a:close/>
                <a:moveTo>
                  <a:pt x="924" y="666"/>
                </a:moveTo>
                <a:cubicBezTo>
                  <a:pt x="920" y="665"/>
                  <a:pt x="916" y="665"/>
                  <a:pt x="913" y="665"/>
                </a:cubicBezTo>
                <a:cubicBezTo>
                  <a:pt x="916" y="665"/>
                  <a:pt x="920" y="665"/>
                  <a:pt x="924" y="666"/>
                </a:cubicBezTo>
                <a:cubicBezTo>
                  <a:pt x="928" y="666"/>
                  <a:pt x="932" y="666"/>
                  <a:pt x="935" y="666"/>
                </a:cubicBezTo>
                <a:cubicBezTo>
                  <a:pt x="932" y="666"/>
                  <a:pt x="928" y="666"/>
                  <a:pt x="924" y="6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rial Narrow" panose="020B0604020202020204" pitchFamily="34" charset="0"/>
              <a:cs typeface="Arial Narrow" panose="020B0604020202020204" pitchFamily="34" charset="0"/>
            </a:endParaRPr>
          </a:p>
        </p:txBody>
      </p:sp>
      <p:sp>
        <p:nvSpPr>
          <p:cNvPr id="64" name="Freeform 5">
            <a:extLst>
              <a:ext uri="{FF2B5EF4-FFF2-40B4-BE49-F238E27FC236}">
                <a16:creationId xmlns:a16="http://schemas.microsoft.com/office/drawing/2014/main" id="{195263CD-EE51-6A47-8DD5-292BBBFE6B3A}"/>
              </a:ext>
            </a:extLst>
          </p:cNvPr>
          <p:cNvSpPr>
            <a:spLocks noEditPoints="1"/>
          </p:cNvSpPr>
          <p:nvPr/>
        </p:nvSpPr>
        <p:spPr bwMode="auto">
          <a:xfrm>
            <a:off x="7509282" y="3282432"/>
            <a:ext cx="401157" cy="333469"/>
          </a:xfrm>
          <a:custGeom>
            <a:avLst/>
            <a:gdLst>
              <a:gd name="T0" fmla="*/ 314 w 1670"/>
              <a:gd name="T1" fmla="*/ 679 h 1387"/>
              <a:gd name="T2" fmla="*/ 169 w 1670"/>
              <a:gd name="T3" fmla="*/ 643 h 1387"/>
              <a:gd name="T4" fmla="*/ 108 w 1670"/>
              <a:gd name="T5" fmla="*/ 655 h 1387"/>
              <a:gd name="T6" fmla="*/ 84 w 1670"/>
              <a:gd name="T7" fmla="*/ 664 h 1387"/>
              <a:gd name="T8" fmla="*/ 35 w 1670"/>
              <a:gd name="T9" fmla="*/ 689 h 1387"/>
              <a:gd name="T10" fmla="*/ 24 w 1670"/>
              <a:gd name="T11" fmla="*/ 695 h 1387"/>
              <a:gd name="T12" fmla="*/ 13 w 1670"/>
              <a:gd name="T13" fmla="*/ 703 h 1387"/>
              <a:gd name="T14" fmla="*/ 6 w 1670"/>
              <a:gd name="T15" fmla="*/ 709 h 1387"/>
              <a:gd name="T16" fmla="*/ 25 w 1670"/>
              <a:gd name="T17" fmla="*/ 730 h 1387"/>
              <a:gd name="T18" fmla="*/ 281 w 1670"/>
              <a:gd name="T19" fmla="*/ 1034 h 1387"/>
              <a:gd name="T20" fmla="*/ 395 w 1670"/>
              <a:gd name="T21" fmla="*/ 1368 h 1387"/>
              <a:gd name="T22" fmla="*/ 420 w 1670"/>
              <a:gd name="T23" fmla="*/ 1382 h 1387"/>
              <a:gd name="T24" fmla="*/ 589 w 1670"/>
              <a:gd name="T25" fmla="*/ 1332 h 1387"/>
              <a:gd name="T26" fmla="*/ 614 w 1670"/>
              <a:gd name="T27" fmla="*/ 1307 h 1387"/>
              <a:gd name="T28" fmla="*/ 745 w 1670"/>
              <a:gd name="T29" fmla="*/ 1012 h 1387"/>
              <a:gd name="T30" fmla="*/ 746 w 1670"/>
              <a:gd name="T31" fmla="*/ 1011 h 1387"/>
              <a:gd name="T32" fmla="*/ 801 w 1670"/>
              <a:gd name="T33" fmla="*/ 902 h 1387"/>
              <a:gd name="T34" fmla="*/ 831 w 1670"/>
              <a:gd name="T35" fmla="*/ 849 h 1387"/>
              <a:gd name="T36" fmla="*/ 859 w 1670"/>
              <a:gd name="T37" fmla="*/ 799 h 1387"/>
              <a:gd name="T38" fmla="*/ 866 w 1670"/>
              <a:gd name="T39" fmla="*/ 787 h 1387"/>
              <a:gd name="T40" fmla="*/ 869 w 1670"/>
              <a:gd name="T41" fmla="*/ 780 h 1387"/>
              <a:gd name="T42" fmla="*/ 870 w 1670"/>
              <a:gd name="T43" fmla="*/ 777 h 1387"/>
              <a:gd name="T44" fmla="*/ 872 w 1670"/>
              <a:gd name="T45" fmla="*/ 774 h 1387"/>
              <a:gd name="T46" fmla="*/ 874 w 1670"/>
              <a:gd name="T47" fmla="*/ 770 h 1387"/>
              <a:gd name="T48" fmla="*/ 879 w 1670"/>
              <a:gd name="T49" fmla="*/ 763 h 1387"/>
              <a:gd name="T50" fmla="*/ 884 w 1670"/>
              <a:gd name="T51" fmla="*/ 756 h 1387"/>
              <a:gd name="T52" fmla="*/ 888 w 1670"/>
              <a:gd name="T53" fmla="*/ 749 h 1387"/>
              <a:gd name="T54" fmla="*/ 891 w 1670"/>
              <a:gd name="T55" fmla="*/ 744 h 1387"/>
              <a:gd name="T56" fmla="*/ 912 w 1670"/>
              <a:gd name="T57" fmla="*/ 711 h 1387"/>
              <a:gd name="T58" fmla="*/ 932 w 1670"/>
              <a:gd name="T59" fmla="*/ 679 h 1387"/>
              <a:gd name="T60" fmla="*/ 941 w 1670"/>
              <a:gd name="T61" fmla="*/ 666 h 1387"/>
              <a:gd name="T62" fmla="*/ 975 w 1670"/>
              <a:gd name="T63" fmla="*/ 619 h 1387"/>
              <a:gd name="T64" fmla="*/ 1075 w 1670"/>
              <a:gd name="T65" fmla="*/ 484 h 1387"/>
              <a:gd name="T66" fmla="*/ 1658 w 1670"/>
              <a:gd name="T67" fmla="*/ 16 h 1387"/>
              <a:gd name="T68" fmla="*/ 1665 w 1670"/>
              <a:gd name="T69" fmla="*/ 13 h 1387"/>
              <a:gd name="T70" fmla="*/ 1669 w 1670"/>
              <a:gd name="T71" fmla="*/ 4 h 1387"/>
              <a:gd name="T72" fmla="*/ 1661 w 1670"/>
              <a:gd name="T73" fmla="*/ 1 h 1387"/>
              <a:gd name="T74" fmla="*/ 1649 w 1670"/>
              <a:gd name="T75" fmla="*/ 3 h 1387"/>
              <a:gd name="T76" fmla="*/ 929 w 1670"/>
              <a:gd name="T77" fmla="*/ 368 h 1387"/>
              <a:gd name="T78" fmla="*/ 928 w 1670"/>
              <a:gd name="T79" fmla="*/ 368 h 1387"/>
              <a:gd name="T80" fmla="*/ 536 w 1670"/>
              <a:gd name="T81" fmla="*/ 870 h 1387"/>
              <a:gd name="T82" fmla="*/ 534 w 1670"/>
              <a:gd name="T83" fmla="*/ 874 h 1387"/>
              <a:gd name="T84" fmla="*/ 517 w 1670"/>
              <a:gd name="T85" fmla="*/ 906 h 1387"/>
              <a:gd name="T86" fmla="*/ 498 w 1670"/>
              <a:gd name="T87" fmla="*/ 877 h 1387"/>
              <a:gd name="T88" fmla="*/ 447 w 1670"/>
              <a:gd name="T89" fmla="*/ 808 h 1387"/>
              <a:gd name="T90" fmla="*/ 412 w 1670"/>
              <a:gd name="T91" fmla="*/ 763 h 1387"/>
              <a:gd name="T92" fmla="*/ 394 w 1670"/>
              <a:gd name="T93" fmla="*/ 741 h 1387"/>
              <a:gd name="T94" fmla="*/ 384 w 1670"/>
              <a:gd name="T95" fmla="*/ 730 h 1387"/>
              <a:gd name="T96" fmla="*/ 318 w 1670"/>
              <a:gd name="T97" fmla="*/ 681 h 1387"/>
              <a:gd name="T98" fmla="*/ 314 w 1670"/>
              <a:gd name="T99" fmla="*/ 679 h 1387"/>
              <a:gd name="T100" fmla="*/ 924 w 1670"/>
              <a:gd name="T101" fmla="*/ 666 h 1387"/>
              <a:gd name="T102" fmla="*/ 913 w 1670"/>
              <a:gd name="T103" fmla="*/ 665 h 1387"/>
              <a:gd name="T104" fmla="*/ 924 w 1670"/>
              <a:gd name="T105" fmla="*/ 666 h 1387"/>
              <a:gd name="T106" fmla="*/ 935 w 1670"/>
              <a:gd name="T107" fmla="*/ 666 h 1387"/>
              <a:gd name="T108" fmla="*/ 924 w 1670"/>
              <a:gd name="T109" fmla="*/ 66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0" h="1387">
                <a:moveTo>
                  <a:pt x="314" y="679"/>
                </a:moveTo>
                <a:cubicBezTo>
                  <a:pt x="269" y="654"/>
                  <a:pt x="220" y="639"/>
                  <a:pt x="169" y="643"/>
                </a:cubicBezTo>
                <a:cubicBezTo>
                  <a:pt x="148" y="644"/>
                  <a:pt x="127" y="649"/>
                  <a:pt x="108" y="655"/>
                </a:cubicBezTo>
                <a:cubicBezTo>
                  <a:pt x="100" y="658"/>
                  <a:pt x="92" y="661"/>
                  <a:pt x="84" y="664"/>
                </a:cubicBezTo>
                <a:cubicBezTo>
                  <a:pt x="67" y="672"/>
                  <a:pt x="52" y="680"/>
                  <a:pt x="35" y="689"/>
                </a:cubicBezTo>
                <a:cubicBezTo>
                  <a:pt x="32" y="692"/>
                  <a:pt x="28" y="693"/>
                  <a:pt x="24" y="695"/>
                </a:cubicBezTo>
                <a:cubicBezTo>
                  <a:pt x="20" y="698"/>
                  <a:pt x="16" y="700"/>
                  <a:pt x="13" y="703"/>
                </a:cubicBezTo>
                <a:cubicBezTo>
                  <a:pt x="10" y="705"/>
                  <a:pt x="8" y="707"/>
                  <a:pt x="6" y="709"/>
                </a:cubicBezTo>
                <a:cubicBezTo>
                  <a:pt x="0" y="720"/>
                  <a:pt x="19" y="725"/>
                  <a:pt x="25" y="730"/>
                </a:cubicBezTo>
                <a:cubicBezTo>
                  <a:pt x="151" y="803"/>
                  <a:pt x="240" y="954"/>
                  <a:pt x="281" y="1034"/>
                </a:cubicBezTo>
                <a:cubicBezTo>
                  <a:pt x="333" y="1140"/>
                  <a:pt x="368" y="1252"/>
                  <a:pt x="395" y="1368"/>
                </a:cubicBezTo>
                <a:cubicBezTo>
                  <a:pt x="399" y="1386"/>
                  <a:pt x="405" y="1387"/>
                  <a:pt x="420" y="1382"/>
                </a:cubicBezTo>
                <a:cubicBezTo>
                  <a:pt x="476" y="1365"/>
                  <a:pt x="532" y="1348"/>
                  <a:pt x="589" y="1332"/>
                </a:cubicBezTo>
                <a:cubicBezTo>
                  <a:pt x="602" y="1328"/>
                  <a:pt x="609" y="1320"/>
                  <a:pt x="614" y="1307"/>
                </a:cubicBezTo>
                <a:cubicBezTo>
                  <a:pt x="654" y="1207"/>
                  <a:pt x="697" y="1109"/>
                  <a:pt x="745" y="1012"/>
                </a:cubicBezTo>
                <a:cubicBezTo>
                  <a:pt x="745" y="1012"/>
                  <a:pt x="746" y="1011"/>
                  <a:pt x="746" y="1011"/>
                </a:cubicBezTo>
                <a:cubicBezTo>
                  <a:pt x="764" y="974"/>
                  <a:pt x="782" y="938"/>
                  <a:pt x="801" y="902"/>
                </a:cubicBezTo>
                <a:cubicBezTo>
                  <a:pt x="811" y="884"/>
                  <a:pt x="820" y="867"/>
                  <a:pt x="831" y="849"/>
                </a:cubicBezTo>
                <a:cubicBezTo>
                  <a:pt x="841" y="832"/>
                  <a:pt x="851" y="817"/>
                  <a:pt x="859" y="799"/>
                </a:cubicBezTo>
                <a:cubicBezTo>
                  <a:pt x="861" y="795"/>
                  <a:pt x="864" y="791"/>
                  <a:pt x="866" y="787"/>
                </a:cubicBezTo>
                <a:cubicBezTo>
                  <a:pt x="867" y="785"/>
                  <a:pt x="868" y="783"/>
                  <a:pt x="869" y="780"/>
                </a:cubicBezTo>
                <a:cubicBezTo>
                  <a:pt x="869" y="779"/>
                  <a:pt x="870" y="778"/>
                  <a:pt x="870" y="777"/>
                </a:cubicBezTo>
                <a:cubicBezTo>
                  <a:pt x="871" y="776"/>
                  <a:pt x="871" y="775"/>
                  <a:pt x="872" y="774"/>
                </a:cubicBezTo>
                <a:cubicBezTo>
                  <a:pt x="873" y="773"/>
                  <a:pt x="874" y="772"/>
                  <a:pt x="874" y="770"/>
                </a:cubicBezTo>
                <a:cubicBezTo>
                  <a:pt x="876" y="768"/>
                  <a:pt x="878" y="766"/>
                  <a:pt x="879" y="763"/>
                </a:cubicBezTo>
                <a:cubicBezTo>
                  <a:pt x="881" y="761"/>
                  <a:pt x="883" y="759"/>
                  <a:pt x="884" y="756"/>
                </a:cubicBezTo>
                <a:cubicBezTo>
                  <a:pt x="886" y="754"/>
                  <a:pt x="887" y="751"/>
                  <a:pt x="888" y="749"/>
                </a:cubicBezTo>
                <a:cubicBezTo>
                  <a:pt x="889" y="747"/>
                  <a:pt x="890" y="746"/>
                  <a:pt x="891" y="744"/>
                </a:cubicBezTo>
                <a:cubicBezTo>
                  <a:pt x="898" y="733"/>
                  <a:pt x="905" y="722"/>
                  <a:pt x="912" y="711"/>
                </a:cubicBezTo>
                <a:cubicBezTo>
                  <a:pt x="918" y="700"/>
                  <a:pt x="924" y="689"/>
                  <a:pt x="932" y="679"/>
                </a:cubicBezTo>
                <a:cubicBezTo>
                  <a:pt x="935" y="674"/>
                  <a:pt x="938" y="670"/>
                  <a:pt x="941" y="666"/>
                </a:cubicBezTo>
                <a:cubicBezTo>
                  <a:pt x="975" y="619"/>
                  <a:pt x="975" y="619"/>
                  <a:pt x="975" y="619"/>
                </a:cubicBezTo>
                <a:cubicBezTo>
                  <a:pt x="1005" y="571"/>
                  <a:pt x="1040" y="527"/>
                  <a:pt x="1075" y="484"/>
                </a:cubicBezTo>
                <a:cubicBezTo>
                  <a:pt x="1235" y="285"/>
                  <a:pt x="1423" y="121"/>
                  <a:pt x="1658" y="16"/>
                </a:cubicBezTo>
                <a:cubicBezTo>
                  <a:pt x="1660" y="15"/>
                  <a:pt x="1663" y="14"/>
                  <a:pt x="1665" y="13"/>
                </a:cubicBezTo>
                <a:cubicBezTo>
                  <a:pt x="1668" y="11"/>
                  <a:pt x="1670" y="8"/>
                  <a:pt x="1669" y="4"/>
                </a:cubicBezTo>
                <a:cubicBezTo>
                  <a:pt x="1668" y="0"/>
                  <a:pt x="1664" y="1"/>
                  <a:pt x="1661" y="1"/>
                </a:cubicBezTo>
                <a:cubicBezTo>
                  <a:pt x="1657" y="1"/>
                  <a:pt x="1653" y="2"/>
                  <a:pt x="1649" y="3"/>
                </a:cubicBezTo>
                <a:cubicBezTo>
                  <a:pt x="1376" y="64"/>
                  <a:pt x="1134" y="184"/>
                  <a:pt x="929" y="368"/>
                </a:cubicBezTo>
                <a:cubicBezTo>
                  <a:pt x="928" y="368"/>
                  <a:pt x="928" y="368"/>
                  <a:pt x="928" y="368"/>
                </a:cubicBezTo>
                <a:cubicBezTo>
                  <a:pt x="740" y="521"/>
                  <a:pt x="588" y="776"/>
                  <a:pt x="536" y="870"/>
                </a:cubicBezTo>
                <a:cubicBezTo>
                  <a:pt x="535" y="871"/>
                  <a:pt x="534" y="873"/>
                  <a:pt x="534" y="874"/>
                </a:cubicBezTo>
                <a:cubicBezTo>
                  <a:pt x="523" y="894"/>
                  <a:pt x="517" y="906"/>
                  <a:pt x="517" y="906"/>
                </a:cubicBezTo>
                <a:cubicBezTo>
                  <a:pt x="518" y="903"/>
                  <a:pt x="499" y="880"/>
                  <a:pt x="498" y="877"/>
                </a:cubicBezTo>
                <a:cubicBezTo>
                  <a:pt x="481" y="854"/>
                  <a:pt x="464" y="830"/>
                  <a:pt x="447" y="808"/>
                </a:cubicBezTo>
                <a:cubicBezTo>
                  <a:pt x="436" y="793"/>
                  <a:pt x="424" y="778"/>
                  <a:pt x="412" y="763"/>
                </a:cubicBezTo>
                <a:cubicBezTo>
                  <a:pt x="406" y="756"/>
                  <a:pt x="400" y="748"/>
                  <a:pt x="394" y="741"/>
                </a:cubicBezTo>
                <a:cubicBezTo>
                  <a:pt x="391" y="737"/>
                  <a:pt x="388" y="733"/>
                  <a:pt x="384" y="730"/>
                </a:cubicBezTo>
                <a:cubicBezTo>
                  <a:pt x="364" y="712"/>
                  <a:pt x="342" y="695"/>
                  <a:pt x="318" y="681"/>
                </a:cubicBezTo>
                <a:lnTo>
                  <a:pt x="314" y="679"/>
                </a:lnTo>
                <a:close/>
                <a:moveTo>
                  <a:pt x="924" y="666"/>
                </a:moveTo>
                <a:cubicBezTo>
                  <a:pt x="920" y="665"/>
                  <a:pt x="916" y="665"/>
                  <a:pt x="913" y="665"/>
                </a:cubicBezTo>
                <a:cubicBezTo>
                  <a:pt x="916" y="665"/>
                  <a:pt x="920" y="665"/>
                  <a:pt x="924" y="666"/>
                </a:cubicBezTo>
                <a:cubicBezTo>
                  <a:pt x="928" y="666"/>
                  <a:pt x="932" y="666"/>
                  <a:pt x="935" y="666"/>
                </a:cubicBezTo>
                <a:cubicBezTo>
                  <a:pt x="932" y="666"/>
                  <a:pt x="928" y="666"/>
                  <a:pt x="924" y="6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Arial Narrow" panose="020B0604020202020204" pitchFamily="34" charset="0"/>
              <a:cs typeface="Arial Narrow" panose="020B0604020202020204" pitchFamily="34" charset="0"/>
            </a:endParaRPr>
          </a:p>
        </p:txBody>
      </p:sp>
      <p:sp>
        <p:nvSpPr>
          <p:cNvPr id="65" name="Freeform 5">
            <a:extLst>
              <a:ext uri="{FF2B5EF4-FFF2-40B4-BE49-F238E27FC236}">
                <a16:creationId xmlns:a16="http://schemas.microsoft.com/office/drawing/2014/main" id="{5FBC801F-0AFA-1B4C-B759-6137039D96F3}"/>
              </a:ext>
            </a:extLst>
          </p:cNvPr>
          <p:cNvSpPr>
            <a:spLocks noEditPoints="1"/>
          </p:cNvSpPr>
          <p:nvPr/>
        </p:nvSpPr>
        <p:spPr bwMode="auto">
          <a:xfrm>
            <a:off x="6065662" y="5237093"/>
            <a:ext cx="401157" cy="333469"/>
          </a:xfrm>
          <a:custGeom>
            <a:avLst/>
            <a:gdLst>
              <a:gd name="T0" fmla="*/ 314 w 1670"/>
              <a:gd name="T1" fmla="*/ 679 h 1387"/>
              <a:gd name="T2" fmla="*/ 169 w 1670"/>
              <a:gd name="T3" fmla="*/ 643 h 1387"/>
              <a:gd name="T4" fmla="*/ 108 w 1670"/>
              <a:gd name="T5" fmla="*/ 655 h 1387"/>
              <a:gd name="T6" fmla="*/ 84 w 1670"/>
              <a:gd name="T7" fmla="*/ 664 h 1387"/>
              <a:gd name="T8" fmla="*/ 35 w 1670"/>
              <a:gd name="T9" fmla="*/ 689 h 1387"/>
              <a:gd name="T10" fmla="*/ 24 w 1670"/>
              <a:gd name="T11" fmla="*/ 695 h 1387"/>
              <a:gd name="T12" fmla="*/ 13 w 1670"/>
              <a:gd name="T13" fmla="*/ 703 h 1387"/>
              <a:gd name="T14" fmla="*/ 6 w 1670"/>
              <a:gd name="T15" fmla="*/ 709 h 1387"/>
              <a:gd name="T16" fmla="*/ 25 w 1670"/>
              <a:gd name="T17" fmla="*/ 730 h 1387"/>
              <a:gd name="T18" fmla="*/ 281 w 1670"/>
              <a:gd name="T19" fmla="*/ 1034 h 1387"/>
              <a:gd name="T20" fmla="*/ 395 w 1670"/>
              <a:gd name="T21" fmla="*/ 1368 h 1387"/>
              <a:gd name="T22" fmla="*/ 420 w 1670"/>
              <a:gd name="T23" fmla="*/ 1382 h 1387"/>
              <a:gd name="T24" fmla="*/ 589 w 1670"/>
              <a:gd name="T25" fmla="*/ 1332 h 1387"/>
              <a:gd name="T26" fmla="*/ 614 w 1670"/>
              <a:gd name="T27" fmla="*/ 1307 h 1387"/>
              <a:gd name="T28" fmla="*/ 745 w 1670"/>
              <a:gd name="T29" fmla="*/ 1012 h 1387"/>
              <a:gd name="T30" fmla="*/ 746 w 1670"/>
              <a:gd name="T31" fmla="*/ 1011 h 1387"/>
              <a:gd name="T32" fmla="*/ 801 w 1670"/>
              <a:gd name="T33" fmla="*/ 902 h 1387"/>
              <a:gd name="T34" fmla="*/ 831 w 1670"/>
              <a:gd name="T35" fmla="*/ 849 h 1387"/>
              <a:gd name="T36" fmla="*/ 859 w 1670"/>
              <a:gd name="T37" fmla="*/ 799 h 1387"/>
              <a:gd name="T38" fmla="*/ 866 w 1670"/>
              <a:gd name="T39" fmla="*/ 787 h 1387"/>
              <a:gd name="T40" fmla="*/ 869 w 1670"/>
              <a:gd name="T41" fmla="*/ 780 h 1387"/>
              <a:gd name="T42" fmla="*/ 870 w 1670"/>
              <a:gd name="T43" fmla="*/ 777 h 1387"/>
              <a:gd name="T44" fmla="*/ 872 w 1670"/>
              <a:gd name="T45" fmla="*/ 774 h 1387"/>
              <a:gd name="T46" fmla="*/ 874 w 1670"/>
              <a:gd name="T47" fmla="*/ 770 h 1387"/>
              <a:gd name="T48" fmla="*/ 879 w 1670"/>
              <a:gd name="T49" fmla="*/ 763 h 1387"/>
              <a:gd name="T50" fmla="*/ 884 w 1670"/>
              <a:gd name="T51" fmla="*/ 756 h 1387"/>
              <a:gd name="T52" fmla="*/ 888 w 1670"/>
              <a:gd name="T53" fmla="*/ 749 h 1387"/>
              <a:gd name="T54" fmla="*/ 891 w 1670"/>
              <a:gd name="T55" fmla="*/ 744 h 1387"/>
              <a:gd name="T56" fmla="*/ 912 w 1670"/>
              <a:gd name="T57" fmla="*/ 711 h 1387"/>
              <a:gd name="T58" fmla="*/ 932 w 1670"/>
              <a:gd name="T59" fmla="*/ 679 h 1387"/>
              <a:gd name="T60" fmla="*/ 941 w 1670"/>
              <a:gd name="T61" fmla="*/ 666 h 1387"/>
              <a:gd name="T62" fmla="*/ 975 w 1670"/>
              <a:gd name="T63" fmla="*/ 619 h 1387"/>
              <a:gd name="T64" fmla="*/ 1075 w 1670"/>
              <a:gd name="T65" fmla="*/ 484 h 1387"/>
              <a:gd name="T66" fmla="*/ 1658 w 1670"/>
              <a:gd name="T67" fmla="*/ 16 h 1387"/>
              <a:gd name="T68" fmla="*/ 1665 w 1670"/>
              <a:gd name="T69" fmla="*/ 13 h 1387"/>
              <a:gd name="T70" fmla="*/ 1669 w 1670"/>
              <a:gd name="T71" fmla="*/ 4 h 1387"/>
              <a:gd name="T72" fmla="*/ 1661 w 1670"/>
              <a:gd name="T73" fmla="*/ 1 h 1387"/>
              <a:gd name="T74" fmla="*/ 1649 w 1670"/>
              <a:gd name="T75" fmla="*/ 3 h 1387"/>
              <a:gd name="T76" fmla="*/ 929 w 1670"/>
              <a:gd name="T77" fmla="*/ 368 h 1387"/>
              <a:gd name="T78" fmla="*/ 928 w 1670"/>
              <a:gd name="T79" fmla="*/ 368 h 1387"/>
              <a:gd name="T80" fmla="*/ 536 w 1670"/>
              <a:gd name="T81" fmla="*/ 870 h 1387"/>
              <a:gd name="T82" fmla="*/ 534 w 1670"/>
              <a:gd name="T83" fmla="*/ 874 h 1387"/>
              <a:gd name="T84" fmla="*/ 517 w 1670"/>
              <a:gd name="T85" fmla="*/ 906 h 1387"/>
              <a:gd name="T86" fmla="*/ 498 w 1670"/>
              <a:gd name="T87" fmla="*/ 877 h 1387"/>
              <a:gd name="T88" fmla="*/ 447 w 1670"/>
              <a:gd name="T89" fmla="*/ 808 h 1387"/>
              <a:gd name="T90" fmla="*/ 412 w 1670"/>
              <a:gd name="T91" fmla="*/ 763 h 1387"/>
              <a:gd name="T92" fmla="*/ 394 w 1670"/>
              <a:gd name="T93" fmla="*/ 741 h 1387"/>
              <a:gd name="T94" fmla="*/ 384 w 1670"/>
              <a:gd name="T95" fmla="*/ 730 h 1387"/>
              <a:gd name="T96" fmla="*/ 318 w 1670"/>
              <a:gd name="T97" fmla="*/ 681 h 1387"/>
              <a:gd name="T98" fmla="*/ 314 w 1670"/>
              <a:gd name="T99" fmla="*/ 679 h 1387"/>
              <a:gd name="T100" fmla="*/ 924 w 1670"/>
              <a:gd name="T101" fmla="*/ 666 h 1387"/>
              <a:gd name="T102" fmla="*/ 913 w 1670"/>
              <a:gd name="T103" fmla="*/ 665 h 1387"/>
              <a:gd name="T104" fmla="*/ 924 w 1670"/>
              <a:gd name="T105" fmla="*/ 666 h 1387"/>
              <a:gd name="T106" fmla="*/ 935 w 1670"/>
              <a:gd name="T107" fmla="*/ 666 h 1387"/>
              <a:gd name="T108" fmla="*/ 924 w 1670"/>
              <a:gd name="T109" fmla="*/ 66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0" h="1387">
                <a:moveTo>
                  <a:pt x="314" y="679"/>
                </a:moveTo>
                <a:cubicBezTo>
                  <a:pt x="269" y="654"/>
                  <a:pt x="220" y="639"/>
                  <a:pt x="169" y="643"/>
                </a:cubicBezTo>
                <a:cubicBezTo>
                  <a:pt x="148" y="644"/>
                  <a:pt x="127" y="649"/>
                  <a:pt x="108" y="655"/>
                </a:cubicBezTo>
                <a:cubicBezTo>
                  <a:pt x="100" y="658"/>
                  <a:pt x="92" y="661"/>
                  <a:pt x="84" y="664"/>
                </a:cubicBezTo>
                <a:cubicBezTo>
                  <a:pt x="67" y="672"/>
                  <a:pt x="52" y="680"/>
                  <a:pt x="35" y="689"/>
                </a:cubicBezTo>
                <a:cubicBezTo>
                  <a:pt x="32" y="692"/>
                  <a:pt x="28" y="693"/>
                  <a:pt x="24" y="695"/>
                </a:cubicBezTo>
                <a:cubicBezTo>
                  <a:pt x="20" y="698"/>
                  <a:pt x="16" y="700"/>
                  <a:pt x="13" y="703"/>
                </a:cubicBezTo>
                <a:cubicBezTo>
                  <a:pt x="10" y="705"/>
                  <a:pt x="8" y="707"/>
                  <a:pt x="6" y="709"/>
                </a:cubicBezTo>
                <a:cubicBezTo>
                  <a:pt x="0" y="720"/>
                  <a:pt x="19" y="725"/>
                  <a:pt x="25" y="730"/>
                </a:cubicBezTo>
                <a:cubicBezTo>
                  <a:pt x="151" y="803"/>
                  <a:pt x="240" y="954"/>
                  <a:pt x="281" y="1034"/>
                </a:cubicBezTo>
                <a:cubicBezTo>
                  <a:pt x="333" y="1140"/>
                  <a:pt x="368" y="1252"/>
                  <a:pt x="395" y="1368"/>
                </a:cubicBezTo>
                <a:cubicBezTo>
                  <a:pt x="399" y="1386"/>
                  <a:pt x="405" y="1387"/>
                  <a:pt x="420" y="1382"/>
                </a:cubicBezTo>
                <a:cubicBezTo>
                  <a:pt x="476" y="1365"/>
                  <a:pt x="532" y="1348"/>
                  <a:pt x="589" y="1332"/>
                </a:cubicBezTo>
                <a:cubicBezTo>
                  <a:pt x="602" y="1328"/>
                  <a:pt x="609" y="1320"/>
                  <a:pt x="614" y="1307"/>
                </a:cubicBezTo>
                <a:cubicBezTo>
                  <a:pt x="654" y="1207"/>
                  <a:pt x="697" y="1109"/>
                  <a:pt x="745" y="1012"/>
                </a:cubicBezTo>
                <a:cubicBezTo>
                  <a:pt x="745" y="1012"/>
                  <a:pt x="746" y="1011"/>
                  <a:pt x="746" y="1011"/>
                </a:cubicBezTo>
                <a:cubicBezTo>
                  <a:pt x="764" y="974"/>
                  <a:pt x="782" y="938"/>
                  <a:pt x="801" y="902"/>
                </a:cubicBezTo>
                <a:cubicBezTo>
                  <a:pt x="811" y="884"/>
                  <a:pt x="820" y="867"/>
                  <a:pt x="831" y="849"/>
                </a:cubicBezTo>
                <a:cubicBezTo>
                  <a:pt x="841" y="832"/>
                  <a:pt x="851" y="817"/>
                  <a:pt x="859" y="799"/>
                </a:cubicBezTo>
                <a:cubicBezTo>
                  <a:pt x="861" y="795"/>
                  <a:pt x="864" y="791"/>
                  <a:pt x="866" y="787"/>
                </a:cubicBezTo>
                <a:cubicBezTo>
                  <a:pt x="867" y="785"/>
                  <a:pt x="868" y="783"/>
                  <a:pt x="869" y="780"/>
                </a:cubicBezTo>
                <a:cubicBezTo>
                  <a:pt x="869" y="779"/>
                  <a:pt x="870" y="778"/>
                  <a:pt x="870" y="777"/>
                </a:cubicBezTo>
                <a:cubicBezTo>
                  <a:pt x="871" y="776"/>
                  <a:pt x="871" y="775"/>
                  <a:pt x="872" y="774"/>
                </a:cubicBezTo>
                <a:cubicBezTo>
                  <a:pt x="873" y="773"/>
                  <a:pt x="874" y="772"/>
                  <a:pt x="874" y="770"/>
                </a:cubicBezTo>
                <a:cubicBezTo>
                  <a:pt x="876" y="768"/>
                  <a:pt x="878" y="766"/>
                  <a:pt x="879" y="763"/>
                </a:cubicBezTo>
                <a:cubicBezTo>
                  <a:pt x="881" y="761"/>
                  <a:pt x="883" y="759"/>
                  <a:pt x="884" y="756"/>
                </a:cubicBezTo>
                <a:cubicBezTo>
                  <a:pt x="886" y="754"/>
                  <a:pt x="887" y="751"/>
                  <a:pt x="888" y="749"/>
                </a:cubicBezTo>
                <a:cubicBezTo>
                  <a:pt x="889" y="747"/>
                  <a:pt x="890" y="746"/>
                  <a:pt x="891" y="744"/>
                </a:cubicBezTo>
                <a:cubicBezTo>
                  <a:pt x="898" y="733"/>
                  <a:pt x="905" y="722"/>
                  <a:pt x="912" y="711"/>
                </a:cubicBezTo>
                <a:cubicBezTo>
                  <a:pt x="918" y="700"/>
                  <a:pt x="924" y="689"/>
                  <a:pt x="932" y="679"/>
                </a:cubicBezTo>
                <a:cubicBezTo>
                  <a:pt x="935" y="674"/>
                  <a:pt x="938" y="670"/>
                  <a:pt x="941" y="666"/>
                </a:cubicBezTo>
                <a:cubicBezTo>
                  <a:pt x="975" y="619"/>
                  <a:pt x="975" y="619"/>
                  <a:pt x="975" y="619"/>
                </a:cubicBezTo>
                <a:cubicBezTo>
                  <a:pt x="1005" y="571"/>
                  <a:pt x="1040" y="527"/>
                  <a:pt x="1075" y="484"/>
                </a:cubicBezTo>
                <a:cubicBezTo>
                  <a:pt x="1235" y="285"/>
                  <a:pt x="1423" y="121"/>
                  <a:pt x="1658" y="16"/>
                </a:cubicBezTo>
                <a:cubicBezTo>
                  <a:pt x="1660" y="15"/>
                  <a:pt x="1663" y="14"/>
                  <a:pt x="1665" y="13"/>
                </a:cubicBezTo>
                <a:cubicBezTo>
                  <a:pt x="1668" y="11"/>
                  <a:pt x="1670" y="8"/>
                  <a:pt x="1669" y="4"/>
                </a:cubicBezTo>
                <a:cubicBezTo>
                  <a:pt x="1668" y="0"/>
                  <a:pt x="1664" y="1"/>
                  <a:pt x="1661" y="1"/>
                </a:cubicBezTo>
                <a:cubicBezTo>
                  <a:pt x="1657" y="1"/>
                  <a:pt x="1653" y="2"/>
                  <a:pt x="1649" y="3"/>
                </a:cubicBezTo>
                <a:cubicBezTo>
                  <a:pt x="1376" y="64"/>
                  <a:pt x="1134" y="184"/>
                  <a:pt x="929" y="368"/>
                </a:cubicBezTo>
                <a:cubicBezTo>
                  <a:pt x="928" y="368"/>
                  <a:pt x="928" y="368"/>
                  <a:pt x="928" y="368"/>
                </a:cubicBezTo>
                <a:cubicBezTo>
                  <a:pt x="740" y="521"/>
                  <a:pt x="588" y="776"/>
                  <a:pt x="536" y="870"/>
                </a:cubicBezTo>
                <a:cubicBezTo>
                  <a:pt x="535" y="871"/>
                  <a:pt x="534" y="873"/>
                  <a:pt x="534" y="874"/>
                </a:cubicBezTo>
                <a:cubicBezTo>
                  <a:pt x="523" y="894"/>
                  <a:pt x="517" y="906"/>
                  <a:pt x="517" y="906"/>
                </a:cubicBezTo>
                <a:cubicBezTo>
                  <a:pt x="518" y="903"/>
                  <a:pt x="499" y="880"/>
                  <a:pt x="498" y="877"/>
                </a:cubicBezTo>
                <a:cubicBezTo>
                  <a:pt x="481" y="854"/>
                  <a:pt x="464" y="830"/>
                  <a:pt x="447" y="808"/>
                </a:cubicBezTo>
                <a:cubicBezTo>
                  <a:pt x="436" y="793"/>
                  <a:pt x="424" y="778"/>
                  <a:pt x="412" y="763"/>
                </a:cubicBezTo>
                <a:cubicBezTo>
                  <a:pt x="406" y="756"/>
                  <a:pt x="400" y="748"/>
                  <a:pt x="394" y="741"/>
                </a:cubicBezTo>
                <a:cubicBezTo>
                  <a:pt x="391" y="737"/>
                  <a:pt x="388" y="733"/>
                  <a:pt x="384" y="730"/>
                </a:cubicBezTo>
                <a:cubicBezTo>
                  <a:pt x="364" y="712"/>
                  <a:pt x="342" y="695"/>
                  <a:pt x="318" y="681"/>
                </a:cubicBezTo>
                <a:lnTo>
                  <a:pt x="314" y="679"/>
                </a:lnTo>
                <a:close/>
                <a:moveTo>
                  <a:pt x="924" y="666"/>
                </a:moveTo>
                <a:cubicBezTo>
                  <a:pt x="920" y="665"/>
                  <a:pt x="916" y="665"/>
                  <a:pt x="913" y="665"/>
                </a:cubicBezTo>
                <a:cubicBezTo>
                  <a:pt x="916" y="665"/>
                  <a:pt x="920" y="665"/>
                  <a:pt x="924" y="666"/>
                </a:cubicBezTo>
                <a:cubicBezTo>
                  <a:pt x="928" y="666"/>
                  <a:pt x="932" y="666"/>
                  <a:pt x="935" y="666"/>
                </a:cubicBezTo>
                <a:cubicBezTo>
                  <a:pt x="932" y="666"/>
                  <a:pt x="928" y="666"/>
                  <a:pt x="924" y="6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Arial Narrow" panose="020B0604020202020204" pitchFamily="34" charset="0"/>
              <a:cs typeface="Arial Narrow" panose="020B0604020202020204" pitchFamily="34" charset="0"/>
            </a:endParaRPr>
          </a:p>
        </p:txBody>
      </p:sp>
      <p:sp>
        <p:nvSpPr>
          <p:cNvPr id="5" name="Freeform 5">
            <a:extLst>
              <a:ext uri="{FF2B5EF4-FFF2-40B4-BE49-F238E27FC236}">
                <a16:creationId xmlns:a16="http://schemas.microsoft.com/office/drawing/2014/main" id="{B63715B5-E671-C841-063B-8C60C01FE2E6}"/>
              </a:ext>
            </a:extLst>
          </p:cNvPr>
          <p:cNvSpPr>
            <a:spLocks noEditPoints="1"/>
          </p:cNvSpPr>
          <p:nvPr/>
        </p:nvSpPr>
        <p:spPr bwMode="auto">
          <a:xfrm>
            <a:off x="7509282" y="3262265"/>
            <a:ext cx="401157" cy="333469"/>
          </a:xfrm>
          <a:custGeom>
            <a:avLst/>
            <a:gdLst>
              <a:gd name="T0" fmla="*/ 314 w 1670"/>
              <a:gd name="T1" fmla="*/ 679 h 1387"/>
              <a:gd name="T2" fmla="*/ 169 w 1670"/>
              <a:gd name="T3" fmla="*/ 643 h 1387"/>
              <a:gd name="T4" fmla="*/ 108 w 1670"/>
              <a:gd name="T5" fmla="*/ 655 h 1387"/>
              <a:gd name="T6" fmla="*/ 84 w 1670"/>
              <a:gd name="T7" fmla="*/ 664 h 1387"/>
              <a:gd name="T8" fmla="*/ 35 w 1670"/>
              <a:gd name="T9" fmla="*/ 689 h 1387"/>
              <a:gd name="T10" fmla="*/ 24 w 1670"/>
              <a:gd name="T11" fmla="*/ 695 h 1387"/>
              <a:gd name="T12" fmla="*/ 13 w 1670"/>
              <a:gd name="T13" fmla="*/ 703 h 1387"/>
              <a:gd name="T14" fmla="*/ 6 w 1670"/>
              <a:gd name="T15" fmla="*/ 709 h 1387"/>
              <a:gd name="T16" fmla="*/ 25 w 1670"/>
              <a:gd name="T17" fmla="*/ 730 h 1387"/>
              <a:gd name="T18" fmla="*/ 281 w 1670"/>
              <a:gd name="T19" fmla="*/ 1034 h 1387"/>
              <a:gd name="T20" fmla="*/ 395 w 1670"/>
              <a:gd name="T21" fmla="*/ 1368 h 1387"/>
              <a:gd name="T22" fmla="*/ 420 w 1670"/>
              <a:gd name="T23" fmla="*/ 1382 h 1387"/>
              <a:gd name="T24" fmla="*/ 589 w 1670"/>
              <a:gd name="T25" fmla="*/ 1332 h 1387"/>
              <a:gd name="T26" fmla="*/ 614 w 1670"/>
              <a:gd name="T27" fmla="*/ 1307 h 1387"/>
              <a:gd name="T28" fmla="*/ 745 w 1670"/>
              <a:gd name="T29" fmla="*/ 1012 h 1387"/>
              <a:gd name="T30" fmla="*/ 746 w 1670"/>
              <a:gd name="T31" fmla="*/ 1011 h 1387"/>
              <a:gd name="T32" fmla="*/ 801 w 1670"/>
              <a:gd name="T33" fmla="*/ 902 h 1387"/>
              <a:gd name="T34" fmla="*/ 831 w 1670"/>
              <a:gd name="T35" fmla="*/ 849 h 1387"/>
              <a:gd name="T36" fmla="*/ 859 w 1670"/>
              <a:gd name="T37" fmla="*/ 799 h 1387"/>
              <a:gd name="T38" fmla="*/ 866 w 1670"/>
              <a:gd name="T39" fmla="*/ 787 h 1387"/>
              <a:gd name="T40" fmla="*/ 869 w 1670"/>
              <a:gd name="T41" fmla="*/ 780 h 1387"/>
              <a:gd name="T42" fmla="*/ 870 w 1670"/>
              <a:gd name="T43" fmla="*/ 777 h 1387"/>
              <a:gd name="T44" fmla="*/ 872 w 1670"/>
              <a:gd name="T45" fmla="*/ 774 h 1387"/>
              <a:gd name="T46" fmla="*/ 874 w 1670"/>
              <a:gd name="T47" fmla="*/ 770 h 1387"/>
              <a:gd name="T48" fmla="*/ 879 w 1670"/>
              <a:gd name="T49" fmla="*/ 763 h 1387"/>
              <a:gd name="T50" fmla="*/ 884 w 1670"/>
              <a:gd name="T51" fmla="*/ 756 h 1387"/>
              <a:gd name="T52" fmla="*/ 888 w 1670"/>
              <a:gd name="T53" fmla="*/ 749 h 1387"/>
              <a:gd name="T54" fmla="*/ 891 w 1670"/>
              <a:gd name="T55" fmla="*/ 744 h 1387"/>
              <a:gd name="T56" fmla="*/ 912 w 1670"/>
              <a:gd name="T57" fmla="*/ 711 h 1387"/>
              <a:gd name="T58" fmla="*/ 932 w 1670"/>
              <a:gd name="T59" fmla="*/ 679 h 1387"/>
              <a:gd name="T60" fmla="*/ 941 w 1670"/>
              <a:gd name="T61" fmla="*/ 666 h 1387"/>
              <a:gd name="T62" fmla="*/ 975 w 1670"/>
              <a:gd name="T63" fmla="*/ 619 h 1387"/>
              <a:gd name="T64" fmla="*/ 1075 w 1670"/>
              <a:gd name="T65" fmla="*/ 484 h 1387"/>
              <a:gd name="T66" fmla="*/ 1658 w 1670"/>
              <a:gd name="T67" fmla="*/ 16 h 1387"/>
              <a:gd name="T68" fmla="*/ 1665 w 1670"/>
              <a:gd name="T69" fmla="*/ 13 h 1387"/>
              <a:gd name="T70" fmla="*/ 1669 w 1670"/>
              <a:gd name="T71" fmla="*/ 4 h 1387"/>
              <a:gd name="T72" fmla="*/ 1661 w 1670"/>
              <a:gd name="T73" fmla="*/ 1 h 1387"/>
              <a:gd name="T74" fmla="*/ 1649 w 1670"/>
              <a:gd name="T75" fmla="*/ 3 h 1387"/>
              <a:gd name="T76" fmla="*/ 929 w 1670"/>
              <a:gd name="T77" fmla="*/ 368 h 1387"/>
              <a:gd name="T78" fmla="*/ 928 w 1670"/>
              <a:gd name="T79" fmla="*/ 368 h 1387"/>
              <a:gd name="T80" fmla="*/ 536 w 1670"/>
              <a:gd name="T81" fmla="*/ 870 h 1387"/>
              <a:gd name="T82" fmla="*/ 534 w 1670"/>
              <a:gd name="T83" fmla="*/ 874 h 1387"/>
              <a:gd name="T84" fmla="*/ 517 w 1670"/>
              <a:gd name="T85" fmla="*/ 906 h 1387"/>
              <a:gd name="T86" fmla="*/ 498 w 1670"/>
              <a:gd name="T87" fmla="*/ 877 h 1387"/>
              <a:gd name="T88" fmla="*/ 447 w 1670"/>
              <a:gd name="T89" fmla="*/ 808 h 1387"/>
              <a:gd name="T90" fmla="*/ 412 w 1670"/>
              <a:gd name="T91" fmla="*/ 763 h 1387"/>
              <a:gd name="T92" fmla="*/ 394 w 1670"/>
              <a:gd name="T93" fmla="*/ 741 h 1387"/>
              <a:gd name="T94" fmla="*/ 384 w 1670"/>
              <a:gd name="T95" fmla="*/ 730 h 1387"/>
              <a:gd name="T96" fmla="*/ 318 w 1670"/>
              <a:gd name="T97" fmla="*/ 681 h 1387"/>
              <a:gd name="T98" fmla="*/ 314 w 1670"/>
              <a:gd name="T99" fmla="*/ 679 h 1387"/>
              <a:gd name="T100" fmla="*/ 924 w 1670"/>
              <a:gd name="T101" fmla="*/ 666 h 1387"/>
              <a:gd name="T102" fmla="*/ 913 w 1670"/>
              <a:gd name="T103" fmla="*/ 665 h 1387"/>
              <a:gd name="T104" fmla="*/ 924 w 1670"/>
              <a:gd name="T105" fmla="*/ 666 h 1387"/>
              <a:gd name="T106" fmla="*/ 935 w 1670"/>
              <a:gd name="T107" fmla="*/ 666 h 1387"/>
              <a:gd name="T108" fmla="*/ 924 w 1670"/>
              <a:gd name="T109" fmla="*/ 66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0" h="1387">
                <a:moveTo>
                  <a:pt x="314" y="679"/>
                </a:moveTo>
                <a:cubicBezTo>
                  <a:pt x="269" y="654"/>
                  <a:pt x="220" y="639"/>
                  <a:pt x="169" y="643"/>
                </a:cubicBezTo>
                <a:cubicBezTo>
                  <a:pt x="148" y="644"/>
                  <a:pt x="127" y="649"/>
                  <a:pt x="108" y="655"/>
                </a:cubicBezTo>
                <a:cubicBezTo>
                  <a:pt x="100" y="658"/>
                  <a:pt x="92" y="661"/>
                  <a:pt x="84" y="664"/>
                </a:cubicBezTo>
                <a:cubicBezTo>
                  <a:pt x="67" y="672"/>
                  <a:pt x="52" y="680"/>
                  <a:pt x="35" y="689"/>
                </a:cubicBezTo>
                <a:cubicBezTo>
                  <a:pt x="32" y="692"/>
                  <a:pt x="28" y="693"/>
                  <a:pt x="24" y="695"/>
                </a:cubicBezTo>
                <a:cubicBezTo>
                  <a:pt x="20" y="698"/>
                  <a:pt x="16" y="700"/>
                  <a:pt x="13" y="703"/>
                </a:cubicBezTo>
                <a:cubicBezTo>
                  <a:pt x="10" y="705"/>
                  <a:pt x="8" y="707"/>
                  <a:pt x="6" y="709"/>
                </a:cubicBezTo>
                <a:cubicBezTo>
                  <a:pt x="0" y="720"/>
                  <a:pt x="19" y="725"/>
                  <a:pt x="25" y="730"/>
                </a:cubicBezTo>
                <a:cubicBezTo>
                  <a:pt x="151" y="803"/>
                  <a:pt x="240" y="954"/>
                  <a:pt x="281" y="1034"/>
                </a:cubicBezTo>
                <a:cubicBezTo>
                  <a:pt x="333" y="1140"/>
                  <a:pt x="368" y="1252"/>
                  <a:pt x="395" y="1368"/>
                </a:cubicBezTo>
                <a:cubicBezTo>
                  <a:pt x="399" y="1386"/>
                  <a:pt x="405" y="1387"/>
                  <a:pt x="420" y="1382"/>
                </a:cubicBezTo>
                <a:cubicBezTo>
                  <a:pt x="476" y="1365"/>
                  <a:pt x="532" y="1348"/>
                  <a:pt x="589" y="1332"/>
                </a:cubicBezTo>
                <a:cubicBezTo>
                  <a:pt x="602" y="1328"/>
                  <a:pt x="609" y="1320"/>
                  <a:pt x="614" y="1307"/>
                </a:cubicBezTo>
                <a:cubicBezTo>
                  <a:pt x="654" y="1207"/>
                  <a:pt x="697" y="1109"/>
                  <a:pt x="745" y="1012"/>
                </a:cubicBezTo>
                <a:cubicBezTo>
                  <a:pt x="745" y="1012"/>
                  <a:pt x="746" y="1011"/>
                  <a:pt x="746" y="1011"/>
                </a:cubicBezTo>
                <a:cubicBezTo>
                  <a:pt x="764" y="974"/>
                  <a:pt x="782" y="938"/>
                  <a:pt x="801" y="902"/>
                </a:cubicBezTo>
                <a:cubicBezTo>
                  <a:pt x="811" y="884"/>
                  <a:pt x="820" y="867"/>
                  <a:pt x="831" y="849"/>
                </a:cubicBezTo>
                <a:cubicBezTo>
                  <a:pt x="841" y="832"/>
                  <a:pt x="851" y="817"/>
                  <a:pt x="859" y="799"/>
                </a:cubicBezTo>
                <a:cubicBezTo>
                  <a:pt x="861" y="795"/>
                  <a:pt x="864" y="791"/>
                  <a:pt x="866" y="787"/>
                </a:cubicBezTo>
                <a:cubicBezTo>
                  <a:pt x="867" y="785"/>
                  <a:pt x="868" y="783"/>
                  <a:pt x="869" y="780"/>
                </a:cubicBezTo>
                <a:cubicBezTo>
                  <a:pt x="869" y="779"/>
                  <a:pt x="870" y="778"/>
                  <a:pt x="870" y="777"/>
                </a:cubicBezTo>
                <a:cubicBezTo>
                  <a:pt x="871" y="776"/>
                  <a:pt x="871" y="775"/>
                  <a:pt x="872" y="774"/>
                </a:cubicBezTo>
                <a:cubicBezTo>
                  <a:pt x="873" y="773"/>
                  <a:pt x="874" y="772"/>
                  <a:pt x="874" y="770"/>
                </a:cubicBezTo>
                <a:cubicBezTo>
                  <a:pt x="876" y="768"/>
                  <a:pt x="878" y="766"/>
                  <a:pt x="879" y="763"/>
                </a:cubicBezTo>
                <a:cubicBezTo>
                  <a:pt x="881" y="761"/>
                  <a:pt x="883" y="759"/>
                  <a:pt x="884" y="756"/>
                </a:cubicBezTo>
                <a:cubicBezTo>
                  <a:pt x="886" y="754"/>
                  <a:pt x="887" y="751"/>
                  <a:pt x="888" y="749"/>
                </a:cubicBezTo>
                <a:cubicBezTo>
                  <a:pt x="889" y="747"/>
                  <a:pt x="890" y="746"/>
                  <a:pt x="891" y="744"/>
                </a:cubicBezTo>
                <a:cubicBezTo>
                  <a:pt x="898" y="733"/>
                  <a:pt x="905" y="722"/>
                  <a:pt x="912" y="711"/>
                </a:cubicBezTo>
                <a:cubicBezTo>
                  <a:pt x="918" y="700"/>
                  <a:pt x="924" y="689"/>
                  <a:pt x="932" y="679"/>
                </a:cubicBezTo>
                <a:cubicBezTo>
                  <a:pt x="935" y="674"/>
                  <a:pt x="938" y="670"/>
                  <a:pt x="941" y="666"/>
                </a:cubicBezTo>
                <a:cubicBezTo>
                  <a:pt x="975" y="619"/>
                  <a:pt x="975" y="619"/>
                  <a:pt x="975" y="619"/>
                </a:cubicBezTo>
                <a:cubicBezTo>
                  <a:pt x="1005" y="571"/>
                  <a:pt x="1040" y="527"/>
                  <a:pt x="1075" y="484"/>
                </a:cubicBezTo>
                <a:cubicBezTo>
                  <a:pt x="1235" y="285"/>
                  <a:pt x="1423" y="121"/>
                  <a:pt x="1658" y="16"/>
                </a:cubicBezTo>
                <a:cubicBezTo>
                  <a:pt x="1660" y="15"/>
                  <a:pt x="1663" y="14"/>
                  <a:pt x="1665" y="13"/>
                </a:cubicBezTo>
                <a:cubicBezTo>
                  <a:pt x="1668" y="11"/>
                  <a:pt x="1670" y="8"/>
                  <a:pt x="1669" y="4"/>
                </a:cubicBezTo>
                <a:cubicBezTo>
                  <a:pt x="1668" y="0"/>
                  <a:pt x="1664" y="1"/>
                  <a:pt x="1661" y="1"/>
                </a:cubicBezTo>
                <a:cubicBezTo>
                  <a:pt x="1657" y="1"/>
                  <a:pt x="1653" y="2"/>
                  <a:pt x="1649" y="3"/>
                </a:cubicBezTo>
                <a:cubicBezTo>
                  <a:pt x="1376" y="64"/>
                  <a:pt x="1134" y="184"/>
                  <a:pt x="929" y="368"/>
                </a:cubicBezTo>
                <a:cubicBezTo>
                  <a:pt x="928" y="368"/>
                  <a:pt x="928" y="368"/>
                  <a:pt x="928" y="368"/>
                </a:cubicBezTo>
                <a:cubicBezTo>
                  <a:pt x="740" y="521"/>
                  <a:pt x="588" y="776"/>
                  <a:pt x="536" y="870"/>
                </a:cubicBezTo>
                <a:cubicBezTo>
                  <a:pt x="535" y="871"/>
                  <a:pt x="534" y="873"/>
                  <a:pt x="534" y="874"/>
                </a:cubicBezTo>
                <a:cubicBezTo>
                  <a:pt x="523" y="894"/>
                  <a:pt x="517" y="906"/>
                  <a:pt x="517" y="906"/>
                </a:cubicBezTo>
                <a:cubicBezTo>
                  <a:pt x="518" y="903"/>
                  <a:pt x="499" y="880"/>
                  <a:pt x="498" y="877"/>
                </a:cubicBezTo>
                <a:cubicBezTo>
                  <a:pt x="481" y="854"/>
                  <a:pt x="464" y="830"/>
                  <a:pt x="447" y="808"/>
                </a:cubicBezTo>
                <a:cubicBezTo>
                  <a:pt x="436" y="793"/>
                  <a:pt x="424" y="778"/>
                  <a:pt x="412" y="763"/>
                </a:cubicBezTo>
                <a:cubicBezTo>
                  <a:pt x="406" y="756"/>
                  <a:pt x="400" y="748"/>
                  <a:pt x="394" y="741"/>
                </a:cubicBezTo>
                <a:cubicBezTo>
                  <a:pt x="391" y="737"/>
                  <a:pt x="388" y="733"/>
                  <a:pt x="384" y="730"/>
                </a:cubicBezTo>
                <a:cubicBezTo>
                  <a:pt x="364" y="712"/>
                  <a:pt x="342" y="695"/>
                  <a:pt x="318" y="681"/>
                </a:cubicBezTo>
                <a:lnTo>
                  <a:pt x="314" y="679"/>
                </a:lnTo>
                <a:close/>
                <a:moveTo>
                  <a:pt x="924" y="666"/>
                </a:moveTo>
                <a:cubicBezTo>
                  <a:pt x="920" y="665"/>
                  <a:pt x="916" y="665"/>
                  <a:pt x="913" y="665"/>
                </a:cubicBezTo>
                <a:cubicBezTo>
                  <a:pt x="916" y="665"/>
                  <a:pt x="920" y="665"/>
                  <a:pt x="924" y="666"/>
                </a:cubicBezTo>
                <a:cubicBezTo>
                  <a:pt x="928" y="666"/>
                  <a:pt x="932" y="666"/>
                  <a:pt x="935" y="666"/>
                </a:cubicBezTo>
                <a:cubicBezTo>
                  <a:pt x="932" y="666"/>
                  <a:pt x="928" y="666"/>
                  <a:pt x="924" y="6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rial Narrow" panose="020B0604020202020204" pitchFamily="34" charset="0"/>
              <a:cs typeface="Arial Narrow" panose="020B0604020202020204" pitchFamily="34" charset="0"/>
            </a:endParaRPr>
          </a:p>
        </p:txBody>
      </p:sp>
      <p:pic>
        <p:nvPicPr>
          <p:cNvPr id="7" name="Picture 6" descr="A group of people standing together&#10;&#10;AI-generated content may be incorrect.">
            <a:extLst>
              <a:ext uri="{FF2B5EF4-FFF2-40B4-BE49-F238E27FC236}">
                <a16:creationId xmlns:a16="http://schemas.microsoft.com/office/drawing/2014/main" id="{11539CAB-6F05-8750-62A3-AB144E5309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2127" y="295908"/>
            <a:ext cx="3751662" cy="2042554"/>
          </a:xfrm>
          <a:prstGeom prst="rect">
            <a:avLst/>
          </a:prstGeom>
        </p:spPr>
      </p:pic>
      <p:pic>
        <p:nvPicPr>
          <p:cNvPr id="9" name="Picture 8" descr="A group of people standing in front of a brick wall&#10;&#10;AI-generated content may be incorrect.">
            <a:extLst>
              <a:ext uri="{FF2B5EF4-FFF2-40B4-BE49-F238E27FC236}">
                <a16:creationId xmlns:a16="http://schemas.microsoft.com/office/drawing/2014/main" id="{83B68FE5-0EEE-5A93-A587-380B6E738B1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68095" y="2430715"/>
            <a:ext cx="3382492" cy="2032688"/>
          </a:xfrm>
          <a:prstGeom prst="rect">
            <a:avLst/>
          </a:prstGeom>
        </p:spPr>
      </p:pic>
      <p:pic>
        <p:nvPicPr>
          <p:cNvPr id="11" name="Picture 10" descr="A group of men standing in front of a brick wall&#10;&#10;AI-generated content may be incorrect.">
            <a:extLst>
              <a:ext uri="{FF2B5EF4-FFF2-40B4-BE49-F238E27FC236}">
                <a16:creationId xmlns:a16="http://schemas.microsoft.com/office/drawing/2014/main" id="{720B49E8-91FB-4B75-10C0-BB51A04A903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72127" y="2431585"/>
            <a:ext cx="3127958" cy="2032688"/>
          </a:xfrm>
          <a:prstGeom prst="rect">
            <a:avLst/>
          </a:prstGeom>
        </p:spPr>
      </p:pic>
      <p:pic>
        <p:nvPicPr>
          <p:cNvPr id="15" name="Picture 14" descr="A group of people posing for a photo&#10;&#10;AI-generated content may be incorrect.">
            <a:extLst>
              <a:ext uri="{FF2B5EF4-FFF2-40B4-BE49-F238E27FC236}">
                <a16:creationId xmlns:a16="http://schemas.microsoft.com/office/drawing/2014/main" id="{BBE36C95-E2FD-17DC-C4BC-CCD32E72D57D}"/>
              </a:ext>
            </a:extLst>
          </p:cNvPr>
          <p:cNvPicPr>
            <a:picLocks noChangeAspect="1"/>
          </p:cNvPicPr>
          <p:nvPr/>
        </p:nvPicPr>
        <p:blipFill>
          <a:blip r:embed="rId6" cstate="screen">
            <a:extLst>
              <a:ext uri="{28A0092B-C50C-407E-A947-70E740481C1C}">
                <a14:useLocalDpi xmlns:a14="http://schemas.microsoft.com/office/drawing/2010/main"/>
              </a:ext>
            </a:extLst>
          </a:blip>
          <a:srcRect l="-1683"/>
          <a:stretch/>
        </p:blipFill>
        <p:spPr>
          <a:xfrm>
            <a:off x="492894" y="4647910"/>
            <a:ext cx="5093142" cy="2072567"/>
          </a:xfrm>
          <a:prstGeom prst="rect">
            <a:avLst/>
          </a:prstGeom>
        </p:spPr>
      </p:pic>
    </p:spTree>
    <p:extLst>
      <p:ext uri="{BB962C8B-B14F-4D97-AF65-F5344CB8AC3E}">
        <p14:creationId xmlns:p14="http://schemas.microsoft.com/office/powerpoint/2010/main" val="117705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ppt_x"/>
                                          </p:val>
                                        </p:tav>
                                        <p:tav tm="100000">
                                          <p:val>
                                            <p:strVal val="#ppt_x"/>
                                          </p:val>
                                        </p:tav>
                                      </p:tavLst>
                                    </p:anim>
                                    <p:anim calcmode="lin" valueType="num">
                                      <p:cBhvr additive="base">
                                        <p:cTn id="8" dur="500" fill="hold"/>
                                        <p:tgtEl>
                                          <p:spTgt spid="7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ppt_x"/>
                                          </p:val>
                                        </p:tav>
                                        <p:tav tm="100000">
                                          <p:val>
                                            <p:strVal val="#ppt_x"/>
                                          </p:val>
                                        </p:tav>
                                      </p:tavLst>
                                    </p:anim>
                                    <p:anim calcmode="lin" valueType="num">
                                      <p:cBhvr additive="base">
                                        <p:cTn id="12" dur="50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anim calcmode="lin" valueType="num">
                                      <p:cBhvr additive="base">
                                        <p:cTn id="15" dur="500" fill="hold"/>
                                        <p:tgtEl>
                                          <p:spTgt spid="134"/>
                                        </p:tgtEl>
                                        <p:attrNameLst>
                                          <p:attrName>ppt_x</p:attrName>
                                        </p:attrNameLst>
                                      </p:cBhvr>
                                      <p:tavLst>
                                        <p:tav tm="0">
                                          <p:val>
                                            <p:strVal val="#ppt_x"/>
                                          </p:val>
                                        </p:tav>
                                        <p:tav tm="100000">
                                          <p:val>
                                            <p:strVal val="#ppt_x"/>
                                          </p:val>
                                        </p:tav>
                                      </p:tavLst>
                                    </p:anim>
                                    <p:anim calcmode="lin" valueType="num">
                                      <p:cBhvr additive="base">
                                        <p:cTn id="16"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cBhvr additive="base">
                                        <p:cTn id="21" dur="500" fill="hold"/>
                                        <p:tgtEl>
                                          <p:spTgt spid="135"/>
                                        </p:tgtEl>
                                        <p:attrNameLst>
                                          <p:attrName>ppt_x</p:attrName>
                                        </p:attrNameLst>
                                      </p:cBhvr>
                                      <p:tavLst>
                                        <p:tav tm="0">
                                          <p:val>
                                            <p:strVal val="#ppt_x"/>
                                          </p:val>
                                        </p:tav>
                                        <p:tav tm="100000">
                                          <p:val>
                                            <p:strVal val="#ppt_x"/>
                                          </p:val>
                                        </p:tav>
                                      </p:tavLst>
                                    </p:anim>
                                    <p:anim calcmode="lin" valueType="num">
                                      <p:cBhvr additive="base">
                                        <p:cTn id="22" dur="500" fill="hold"/>
                                        <p:tgtEl>
                                          <p:spTgt spid="13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500" fill="hold"/>
                                        <p:tgtEl>
                                          <p:spTgt spid="83"/>
                                        </p:tgtEl>
                                        <p:attrNameLst>
                                          <p:attrName>ppt_x</p:attrName>
                                        </p:attrNameLst>
                                      </p:cBhvr>
                                      <p:tavLst>
                                        <p:tav tm="0">
                                          <p:val>
                                            <p:strVal val="#ppt_x"/>
                                          </p:val>
                                        </p:tav>
                                        <p:tav tm="100000">
                                          <p:val>
                                            <p:strVal val="#ppt_x"/>
                                          </p:val>
                                        </p:tav>
                                      </p:tavLst>
                                    </p:anim>
                                    <p:anim calcmode="lin" valueType="num">
                                      <p:cBhvr additive="base">
                                        <p:cTn id="26" dur="500" fill="hold"/>
                                        <p:tgtEl>
                                          <p:spTgt spid="8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5"/>
                                        </p:tgtEl>
                                        <p:attrNameLst>
                                          <p:attrName>style.visibility</p:attrName>
                                        </p:attrNameLst>
                                      </p:cBhvr>
                                      <p:to>
                                        <p:strVal val="visible"/>
                                      </p:to>
                                    </p:set>
                                    <p:anim calcmode="lin" valueType="num">
                                      <p:cBhvr additive="base">
                                        <p:cTn id="29" dur="500" fill="hold"/>
                                        <p:tgtEl>
                                          <p:spTgt spid="105"/>
                                        </p:tgtEl>
                                        <p:attrNameLst>
                                          <p:attrName>ppt_x</p:attrName>
                                        </p:attrNameLst>
                                      </p:cBhvr>
                                      <p:tavLst>
                                        <p:tav tm="0">
                                          <p:val>
                                            <p:strVal val="#ppt_x"/>
                                          </p:val>
                                        </p:tav>
                                        <p:tav tm="100000">
                                          <p:val>
                                            <p:strVal val="#ppt_x"/>
                                          </p:val>
                                        </p:tav>
                                      </p:tavLst>
                                    </p:anim>
                                    <p:anim calcmode="lin" valueType="num">
                                      <p:cBhvr additive="base">
                                        <p:cTn id="30" dur="500" fill="hold"/>
                                        <p:tgtEl>
                                          <p:spTgt spid="10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anim calcmode="lin" valueType="num">
                                      <p:cBhvr additive="base">
                                        <p:cTn id="33" dur="500" fill="hold"/>
                                        <p:tgtEl>
                                          <p:spTgt spid="64"/>
                                        </p:tgtEl>
                                        <p:attrNameLst>
                                          <p:attrName>ppt_x</p:attrName>
                                        </p:attrNameLst>
                                      </p:cBhvr>
                                      <p:tavLst>
                                        <p:tav tm="0">
                                          <p:val>
                                            <p:strVal val="#ppt_x"/>
                                          </p:val>
                                        </p:tav>
                                        <p:tav tm="100000">
                                          <p:val>
                                            <p:strVal val="#ppt_x"/>
                                          </p:val>
                                        </p:tav>
                                      </p:tavLst>
                                    </p:anim>
                                    <p:anim calcmode="lin" valueType="num">
                                      <p:cBhvr additive="base">
                                        <p:cTn id="34" dur="500" fill="hold"/>
                                        <p:tgtEl>
                                          <p:spTgt spid="6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500" fill="hold"/>
                                        <p:tgtEl>
                                          <p:spTgt spid="74"/>
                                        </p:tgtEl>
                                        <p:attrNameLst>
                                          <p:attrName>ppt_x</p:attrName>
                                        </p:attrNameLst>
                                      </p:cBhvr>
                                      <p:tavLst>
                                        <p:tav tm="0">
                                          <p:val>
                                            <p:strVal val="#ppt_x"/>
                                          </p:val>
                                        </p:tav>
                                        <p:tav tm="100000">
                                          <p:val>
                                            <p:strVal val="#ppt_x"/>
                                          </p:val>
                                        </p:tav>
                                      </p:tavLst>
                                    </p:anim>
                                    <p:anim calcmode="lin" valueType="num">
                                      <p:cBhvr additive="base">
                                        <p:cTn id="38" dur="500" fill="hold"/>
                                        <p:tgtEl>
                                          <p:spTgt spid="7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6"/>
                                        </p:tgtEl>
                                        <p:attrNameLst>
                                          <p:attrName>style.visibility</p:attrName>
                                        </p:attrNameLst>
                                      </p:cBhvr>
                                      <p:to>
                                        <p:strVal val="visible"/>
                                      </p:to>
                                    </p:set>
                                    <p:anim calcmode="lin" valueType="num">
                                      <p:cBhvr additive="base">
                                        <p:cTn id="47" dur="500" fill="hold"/>
                                        <p:tgtEl>
                                          <p:spTgt spid="136"/>
                                        </p:tgtEl>
                                        <p:attrNameLst>
                                          <p:attrName>ppt_x</p:attrName>
                                        </p:attrNameLst>
                                      </p:cBhvr>
                                      <p:tavLst>
                                        <p:tav tm="0">
                                          <p:val>
                                            <p:strVal val="#ppt_x"/>
                                          </p:val>
                                        </p:tav>
                                        <p:tav tm="100000">
                                          <p:val>
                                            <p:strVal val="#ppt_x"/>
                                          </p:val>
                                        </p:tav>
                                      </p:tavLst>
                                    </p:anim>
                                    <p:anim calcmode="lin" valueType="num">
                                      <p:cBhvr additive="base">
                                        <p:cTn id="48" dur="500" fill="hold"/>
                                        <p:tgtEl>
                                          <p:spTgt spid="13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4"/>
                                        </p:tgtEl>
                                        <p:attrNameLst>
                                          <p:attrName>style.visibility</p:attrName>
                                        </p:attrNameLst>
                                      </p:cBhvr>
                                      <p:to>
                                        <p:strVal val="visible"/>
                                      </p:to>
                                    </p:set>
                                    <p:anim calcmode="lin" valueType="num">
                                      <p:cBhvr additive="base">
                                        <p:cTn id="51" dur="500" fill="hold"/>
                                        <p:tgtEl>
                                          <p:spTgt spid="84"/>
                                        </p:tgtEl>
                                        <p:attrNameLst>
                                          <p:attrName>ppt_x</p:attrName>
                                        </p:attrNameLst>
                                      </p:cBhvr>
                                      <p:tavLst>
                                        <p:tav tm="0">
                                          <p:val>
                                            <p:strVal val="#ppt_x"/>
                                          </p:val>
                                        </p:tav>
                                        <p:tav tm="100000">
                                          <p:val>
                                            <p:strVal val="#ppt_x"/>
                                          </p:val>
                                        </p:tav>
                                      </p:tavLst>
                                    </p:anim>
                                    <p:anim calcmode="lin" valueType="num">
                                      <p:cBhvr additive="base">
                                        <p:cTn id="52" dur="500" fill="hold"/>
                                        <p:tgtEl>
                                          <p:spTgt spid="8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 calcmode="lin" valueType="num">
                                      <p:cBhvr additive="base">
                                        <p:cTn id="55" dur="500" fill="hold"/>
                                        <p:tgtEl>
                                          <p:spTgt spid="106"/>
                                        </p:tgtEl>
                                        <p:attrNameLst>
                                          <p:attrName>ppt_x</p:attrName>
                                        </p:attrNameLst>
                                      </p:cBhvr>
                                      <p:tavLst>
                                        <p:tav tm="0">
                                          <p:val>
                                            <p:strVal val="#ppt_x"/>
                                          </p:val>
                                        </p:tav>
                                        <p:tav tm="100000">
                                          <p:val>
                                            <p:strVal val="#ppt_x"/>
                                          </p:val>
                                        </p:tav>
                                      </p:tavLst>
                                    </p:anim>
                                    <p:anim calcmode="lin" valueType="num">
                                      <p:cBhvr additive="base">
                                        <p:cTn id="56" dur="500" fill="hold"/>
                                        <p:tgtEl>
                                          <p:spTgt spid="10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anim calcmode="lin" valueType="num">
                                      <p:cBhvr additive="base">
                                        <p:cTn id="59" dur="500" fill="hold"/>
                                        <p:tgtEl>
                                          <p:spTgt spid="75"/>
                                        </p:tgtEl>
                                        <p:attrNameLst>
                                          <p:attrName>ppt_x</p:attrName>
                                        </p:attrNameLst>
                                      </p:cBhvr>
                                      <p:tavLst>
                                        <p:tav tm="0">
                                          <p:val>
                                            <p:strVal val="#ppt_x"/>
                                          </p:val>
                                        </p:tav>
                                        <p:tav tm="100000">
                                          <p:val>
                                            <p:strVal val="#ppt_x"/>
                                          </p:val>
                                        </p:tav>
                                      </p:tavLst>
                                    </p:anim>
                                    <p:anim calcmode="lin" valueType="num">
                                      <p:cBhvr additive="base">
                                        <p:cTn id="60" dur="500" fill="hold"/>
                                        <p:tgtEl>
                                          <p:spTgt spid="7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82" grpId="0" animBg="1"/>
      <p:bldP spid="83" grpId="0" animBg="1"/>
      <p:bldP spid="84" grpId="0" animBg="1"/>
      <p:bldP spid="105" grpId="0" animBg="1"/>
      <p:bldP spid="106" grpId="0"/>
      <p:bldP spid="134" grpId="0" animBg="1"/>
      <p:bldP spid="135" grpId="0" animBg="1"/>
      <p:bldP spid="136" grpId="0" animBg="1"/>
      <p:bldP spid="64" grpId="0" animBg="1"/>
      <p:bldP spid="65"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3328528" y="2728912"/>
            <a:ext cx="8159746" cy="720725"/>
          </a:xfrm>
        </p:spPr>
        <p:txBody>
          <a:bodyPr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400" b="1" dirty="0"/>
              <a:t>Economic Valuation of a Dairy Cow </a:t>
            </a:r>
          </a:p>
        </p:txBody>
      </p:sp>
      <p:sp>
        <p:nvSpPr>
          <p:cNvPr id="9224" name="Rectangle 8"/>
          <p:cNvSpPr>
            <a:spLocks noChangeArrowheads="1"/>
          </p:cNvSpPr>
          <p:nvPr/>
        </p:nvSpPr>
        <p:spPr bwMode="auto">
          <a:xfrm>
            <a:off x="2667002" y="718755"/>
            <a:ext cx="138564" cy="276999"/>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8583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 name="TextBox 2"/>
          <p:cNvSpPr txBox="1"/>
          <p:nvPr/>
        </p:nvSpPr>
        <p:spPr>
          <a:xfrm>
            <a:off x="7943162" y="5824702"/>
            <a:ext cx="3322865" cy="21544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85834"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Ferguson and Galligan, WCDS, 1995.</a:t>
            </a:r>
          </a:p>
        </p:txBody>
      </p:sp>
      <p:pic>
        <p:nvPicPr>
          <p:cNvPr id="1026" name="Picture 2">
            <a:extLst>
              <a:ext uri="{FF2B5EF4-FFF2-40B4-BE49-F238E27FC236}">
                <a16:creationId xmlns:a16="http://schemas.microsoft.com/office/drawing/2014/main" id="{1E922C80-B282-8B7B-B6D3-04733F9146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852"/>
          <a:stretch/>
        </p:blipFill>
        <p:spPr bwMode="auto">
          <a:xfrm>
            <a:off x="1422400" y="134322"/>
            <a:ext cx="5842000" cy="5924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318BFE-78CE-BB9F-31D5-676D8DAD16E8}"/>
              </a:ext>
            </a:extLst>
          </p:cNvPr>
          <p:cNvSpPr txBox="1"/>
          <p:nvPr/>
        </p:nvSpPr>
        <p:spPr>
          <a:xfrm>
            <a:off x="7289204" y="151147"/>
            <a:ext cx="4627587" cy="63228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200000"/>
              </a:lnSpc>
            </a:pPr>
            <a:r>
              <a:rPr lang="en-US" sz="1867" b="1" dirty="0"/>
              <a:t>Pregnancy Rate </a:t>
            </a:r>
            <a:r>
              <a:rPr lang="zh-CN" altLang="en-US" sz="2000" b="1" dirty="0"/>
              <a:t>怀孕率</a:t>
            </a:r>
            <a:endParaRPr lang="en-US" sz="1867" b="1" dirty="0"/>
          </a:p>
          <a:p>
            <a:pPr>
              <a:lnSpc>
                <a:spcPct val="200000"/>
              </a:lnSpc>
            </a:pPr>
            <a:r>
              <a:rPr lang="en-US" sz="1867" b="1" dirty="0"/>
              <a:t>Calf Health Events </a:t>
            </a:r>
            <a:r>
              <a:rPr lang="zh-CN" altLang="en-US" sz="2000" b="1" dirty="0"/>
              <a:t>犊牛健康事件</a:t>
            </a:r>
            <a:endParaRPr lang="en-US" sz="1867" b="1" dirty="0"/>
          </a:p>
          <a:p>
            <a:pPr>
              <a:lnSpc>
                <a:spcPct val="200000"/>
              </a:lnSpc>
            </a:pPr>
            <a:r>
              <a:rPr lang="en-US" sz="1867" b="1" dirty="0"/>
              <a:t>Age at calving </a:t>
            </a:r>
            <a:r>
              <a:rPr lang="zh-CN" altLang="en-US" sz="2000" b="1" dirty="0"/>
              <a:t>产犊月龄</a:t>
            </a:r>
            <a:endParaRPr lang="en-US" sz="2000" b="1" dirty="0"/>
          </a:p>
          <a:p>
            <a:pPr>
              <a:lnSpc>
                <a:spcPct val="200000"/>
              </a:lnSpc>
            </a:pPr>
            <a:r>
              <a:rPr lang="en-US" sz="1867" b="1" dirty="0"/>
              <a:t>Production </a:t>
            </a:r>
            <a:r>
              <a:rPr lang="zh-CN" altLang="en-US" sz="2000" b="1" dirty="0"/>
              <a:t>产量</a:t>
            </a:r>
            <a:endParaRPr lang="en-US" sz="1867" b="1" dirty="0"/>
          </a:p>
          <a:p>
            <a:pPr>
              <a:lnSpc>
                <a:spcPct val="200000"/>
              </a:lnSpc>
            </a:pPr>
            <a:r>
              <a:rPr lang="en-US" sz="1867" b="1" dirty="0"/>
              <a:t>Cow Health Events </a:t>
            </a:r>
            <a:r>
              <a:rPr lang="zh-CN" altLang="en-US" sz="2000" b="1" dirty="0"/>
              <a:t>奶牛健康事件</a:t>
            </a:r>
            <a:endParaRPr lang="en-US" sz="2000" b="1" dirty="0"/>
          </a:p>
          <a:p>
            <a:pPr>
              <a:lnSpc>
                <a:spcPct val="200000"/>
              </a:lnSpc>
            </a:pPr>
            <a:r>
              <a:rPr lang="en-US" sz="1867" b="1" dirty="0"/>
              <a:t>Production </a:t>
            </a:r>
            <a:r>
              <a:rPr lang="zh-CN" altLang="en-US" sz="2000" b="1" dirty="0"/>
              <a:t>产量</a:t>
            </a:r>
            <a:endParaRPr lang="en-US" sz="2000" b="1" dirty="0"/>
          </a:p>
          <a:p>
            <a:pPr>
              <a:lnSpc>
                <a:spcPct val="200000"/>
              </a:lnSpc>
            </a:pPr>
            <a:r>
              <a:rPr lang="en-US" sz="1867" b="1" dirty="0"/>
              <a:t>Calving Interval </a:t>
            </a:r>
            <a:r>
              <a:rPr lang="zh-CN" altLang="en-US" sz="2000" b="1" dirty="0"/>
              <a:t>产犊间隔</a:t>
            </a:r>
            <a:endParaRPr lang="en-US" sz="2000" b="1" dirty="0"/>
          </a:p>
          <a:p>
            <a:pPr>
              <a:lnSpc>
                <a:spcPct val="200000"/>
              </a:lnSpc>
            </a:pPr>
            <a:r>
              <a:rPr lang="en-US" sz="2400" b="1" dirty="0">
                <a:solidFill>
                  <a:schemeClr val="accent1"/>
                </a:solidFill>
              </a:rPr>
              <a:t>Repeat….Repeat….Repeat</a:t>
            </a:r>
          </a:p>
          <a:p>
            <a:pPr>
              <a:lnSpc>
                <a:spcPct val="200000"/>
              </a:lnSpc>
            </a:pPr>
            <a:r>
              <a:rPr lang="zh-CN" altLang="en-US" sz="2400" b="1" dirty="0">
                <a:solidFill>
                  <a:schemeClr val="accent1"/>
                </a:solidFill>
              </a:rPr>
              <a:t>重复</a:t>
            </a:r>
            <a:r>
              <a:rPr lang="en-US" altLang="zh-CN" sz="2400" b="1" dirty="0">
                <a:solidFill>
                  <a:schemeClr val="accent1"/>
                </a:solidFill>
              </a:rPr>
              <a:t>….</a:t>
            </a:r>
            <a:r>
              <a:rPr lang="zh-CN" altLang="en-US" sz="2400" b="1" dirty="0">
                <a:solidFill>
                  <a:schemeClr val="accent1"/>
                </a:solidFill>
              </a:rPr>
              <a:t>重复</a:t>
            </a:r>
            <a:r>
              <a:rPr lang="en-US" altLang="zh-CN" sz="2400" b="1" dirty="0">
                <a:solidFill>
                  <a:schemeClr val="accent1"/>
                </a:solidFill>
              </a:rPr>
              <a:t>….</a:t>
            </a:r>
            <a:r>
              <a:rPr lang="zh-CN" altLang="en-US" sz="2400" b="1" dirty="0">
                <a:solidFill>
                  <a:schemeClr val="accent1"/>
                </a:solidFill>
              </a:rPr>
              <a:t>重复</a:t>
            </a:r>
            <a:endParaRPr lang="en-US" sz="2400" b="1" dirty="0">
              <a:solidFill>
                <a:schemeClr val="accent1"/>
              </a:solidFill>
            </a:endParaRPr>
          </a:p>
          <a:p>
            <a:pPr>
              <a:lnSpc>
                <a:spcPct val="200000"/>
              </a:lnSpc>
            </a:pPr>
            <a:endParaRPr lang="en-US" sz="1867" b="1" dirty="0"/>
          </a:p>
        </p:txBody>
      </p:sp>
      <p:sp>
        <p:nvSpPr>
          <p:cNvPr id="8" name="Arrow: Left-Right 7">
            <a:extLst>
              <a:ext uri="{FF2B5EF4-FFF2-40B4-BE49-F238E27FC236}">
                <a16:creationId xmlns:a16="http://schemas.microsoft.com/office/drawing/2014/main" id="{9C13D7AF-8301-D725-A0B1-795D1A26E2C7}"/>
              </a:ext>
            </a:extLst>
          </p:cNvPr>
          <p:cNvSpPr/>
          <p:nvPr/>
        </p:nvSpPr>
        <p:spPr>
          <a:xfrm rot="5400000">
            <a:off x="4673600" y="2398615"/>
            <a:ext cx="1216152" cy="17983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a:extLst>
              <a:ext uri="{FF2B5EF4-FFF2-40B4-BE49-F238E27FC236}">
                <a16:creationId xmlns:a16="http://schemas.microsoft.com/office/drawing/2014/main" id="{754822CA-E757-262A-AFD2-2DF1CDE5EF4C}"/>
              </a:ext>
            </a:extLst>
          </p:cNvPr>
          <p:cNvSpPr txBox="1"/>
          <p:nvPr/>
        </p:nvSpPr>
        <p:spPr>
          <a:xfrm>
            <a:off x="868402" y="485996"/>
            <a:ext cx="553998" cy="4974646"/>
          </a:xfrm>
          <a:prstGeom prst="rect">
            <a:avLst/>
          </a:prstGeom>
          <a:noFill/>
        </p:spPr>
        <p:txBody>
          <a:bodyPr vert="eaVert" wrap="square" rtlCol="0">
            <a:spAutoFit/>
          </a:bodyPr>
          <a:lstStyle/>
          <a:p>
            <a:r>
              <a:rPr lang="zh-CN" altLang="en-US" sz="2400" dirty="0"/>
              <a:t>  奶牛的经济价值评估</a:t>
            </a:r>
          </a:p>
        </p:txBody>
      </p:sp>
      <p:sp>
        <p:nvSpPr>
          <p:cNvPr id="7" name="文本框 6">
            <a:extLst>
              <a:ext uri="{FF2B5EF4-FFF2-40B4-BE49-F238E27FC236}">
                <a16:creationId xmlns:a16="http://schemas.microsoft.com/office/drawing/2014/main" id="{A616F9CA-7F6C-4CFB-9F3C-0B30FA02B8B6}"/>
              </a:ext>
            </a:extLst>
          </p:cNvPr>
          <p:cNvSpPr txBox="1"/>
          <p:nvPr/>
        </p:nvSpPr>
        <p:spPr>
          <a:xfrm>
            <a:off x="4241442" y="368941"/>
            <a:ext cx="1757966" cy="307777"/>
          </a:xfrm>
          <a:prstGeom prst="rect">
            <a:avLst/>
          </a:prstGeom>
          <a:noFill/>
        </p:spPr>
        <p:txBody>
          <a:bodyPr wrap="square" rtlCol="0">
            <a:spAutoFit/>
          </a:bodyPr>
          <a:lstStyle/>
          <a:p>
            <a:r>
              <a:rPr lang="zh-CN" altLang="en-US" sz="1400" dirty="0"/>
              <a:t>累计净收益</a:t>
            </a:r>
            <a:r>
              <a:rPr lang="en-US" altLang="zh-CN" sz="1400" dirty="0"/>
              <a:t>$(</a:t>
            </a:r>
            <a:r>
              <a:rPr lang="zh-CN" altLang="en-US" sz="1400" dirty="0"/>
              <a:t>千</a:t>
            </a:r>
            <a:r>
              <a:rPr lang="en-US" altLang="zh-CN" sz="1400" dirty="0"/>
              <a:t>)</a:t>
            </a:r>
            <a:endParaRPr lang="zh-CN" altLang="en-US" sz="1400" dirty="0"/>
          </a:p>
        </p:txBody>
      </p:sp>
      <p:sp>
        <p:nvSpPr>
          <p:cNvPr id="9" name="文本框 8">
            <a:extLst>
              <a:ext uri="{FF2B5EF4-FFF2-40B4-BE49-F238E27FC236}">
                <a16:creationId xmlns:a16="http://schemas.microsoft.com/office/drawing/2014/main" id="{B64AD414-ADA3-17DD-D405-29E1124473E8}"/>
              </a:ext>
            </a:extLst>
          </p:cNvPr>
          <p:cNvSpPr txBox="1"/>
          <p:nvPr/>
        </p:nvSpPr>
        <p:spPr>
          <a:xfrm>
            <a:off x="1733092" y="377180"/>
            <a:ext cx="1757966" cy="307777"/>
          </a:xfrm>
          <a:prstGeom prst="rect">
            <a:avLst/>
          </a:prstGeom>
          <a:noFill/>
        </p:spPr>
        <p:txBody>
          <a:bodyPr wrap="square" rtlCol="0">
            <a:spAutoFit/>
          </a:bodyPr>
          <a:lstStyle/>
          <a:p>
            <a:r>
              <a:rPr lang="zh-CN" altLang="en-US" sz="1400" dirty="0"/>
              <a:t>净收益</a:t>
            </a:r>
            <a:r>
              <a:rPr lang="en-US" altLang="zh-CN" sz="1400" dirty="0"/>
              <a:t>$</a:t>
            </a:r>
            <a:endParaRPr lang="zh-CN" altLang="en-US" sz="1400" dirty="0"/>
          </a:p>
        </p:txBody>
      </p:sp>
      <p:sp>
        <p:nvSpPr>
          <p:cNvPr id="10" name="文本框 9">
            <a:extLst>
              <a:ext uri="{FF2B5EF4-FFF2-40B4-BE49-F238E27FC236}">
                <a16:creationId xmlns:a16="http://schemas.microsoft.com/office/drawing/2014/main" id="{3ACE9DB3-3EB0-B239-C757-F7E1A028E86B}"/>
              </a:ext>
            </a:extLst>
          </p:cNvPr>
          <p:cNvSpPr txBox="1"/>
          <p:nvPr/>
        </p:nvSpPr>
        <p:spPr>
          <a:xfrm>
            <a:off x="4966832" y="995754"/>
            <a:ext cx="1757966" cy="307777"/>
          </a:xfrm>
          <a:prstGeom prst="rect">
            <a:avLst/>
          </a:prstGeom>
          <a:noFill/>
        </p:spPr>
        <p:txBody>
          <a:bodyPr wrap="square" rtlCol="0">
            <a:spAutoFit/>
          </a:bodyPr>
          <a:lstStyle/>
          <a:p>
            <a:r>
              <a:rPr lang="zh-CN" altLang="en-US" sz="1400" dirty="0"/>
              <a:t>胎次</a:t>
            </a:r>
          </a:p>
        </p:txBody>
      </p:sp>
      <p:sp>
        <p:nvSpPr>
          <p:cNvPr id="11" name="文本框 10">
            <a:extLst>
              <a:ext uri="{FF2B5EF4-FFF2-40B4-BE49-F238E27FC236}">
                <a16:creationId xmlns:a16="http://schemas.microsoft.com/office/drawing/2014/main" id="{294E5450-558A-9C01-5074-B2A76D198A19}"/>
              </a:ext>
            </a:extLst>
          </p:cNvPr>
          <p:cNvSpPr txBox="1"/>
          <p:nvPr/>
        </p:nvSpPr>
        <p:spPr>
          <a:xfrm>
            <a:off x="2539285" y="1429299"/>
            <a:ext cx="1757966" cy="307777"/>
          </a:xfrm>
          <a:prstGeom prst="rect">
            <a:avLst/>
          </a:prstGeom>
          <a:noFill/>
        </p:spPr>
        <p:txBody>
          <a:bodyPr wrap="square" rtlCol="0">
            <a:spAutoFit/>
          </a:bodyPr>
          <a:lstStyle/>
          <a:p>
            <a:r>
              <a:rPr lang="zh-CN" altLang="en-US" sz="1400" dirty="0"/>
              <a:t>净收益</a:t>
            </a:r>
          </a:p>
        </p:txBody>
      </p:sp>
      <p:sp>
        <p:nvSpPr>
          <p:cNvPr id="12" name="文本框 11">
            <a:extLst>
              <a:ext uri="{FF2B5EF4-FFF2-40B4-BE49-F238E27FC236}">
                <a16:creationId xmlns:a16="http://schemas.microsoft.com/office/drawing/2014/main" id="{4085C2B4-A9F5-12AD-70FD-C9DD45C5E6D1}"/>
              </a:ext>
            </a:extLst>
          </p:cNvPr>
          <p:cNvSpPr txBox="1"/>
          <p:nvPr/>
        </p:nvSpPr>
        <p:spPr>
          <a:xfrm>
            <a:off x="2274742" y="4120986"/>
            <a:ext cx="1757966" cy="307777"/>
          </a:xfrm>
          <a:prstGeom prst="rect">
            <a:avLst/>
          </a:prstGeom>
          <a:noFill/>
        </p:spPr>
        <p:txBody>
          <a:bodyPr wrap="square" rtlCol="0">
            <a:spAutoFit/>
          </a:bodyPr>
          <a:lstStyle/>
          <a:p>
            <a:r>
              <a:rPr lang="zh-CN" altLang="en-US" sz="1400" dirty="0"/>
              <a:t>冻精成本</a:t>
            </a:r>
          </a:p>
        </p:txBody>
      </p:sp>
      <p:sp>
        <p:nvSpPr>
          <p:cNvPr id="13" name="文本框 12">
            <a:extLst>
              <a:ext uri="{FF2B5EF4-FFF2-40B4-BE49-F238E27FC236}">
                <a16:creationId xmlns:a16="http://schemas.microsoft.com/office/drawing/2014/main" id="{349E2618-5E86-8030-B307-F0DAFD046312}"/>
              </a:ext>
            </a:extLst>
          </p:cNvPr>
          <p:cNvSpPr txBox="1"/>
          <p:nvPr/>
        </p:nvSpPr>
        <p:spPr>
          <a:xfrm>
            <a:off x="2539285" y="2992928"/>
            <a:ext cx="1757966" cy="307777"/>
          </a:xfrm>
          <a:prstGeom prst="rect">
            <a:avLst/>
          </a:prstGeom>
          <a:noFill/>
        </p:spPr>
        <p:txBody>
          <a:bodyPr wrap="square" rtlCol="0">
            <a:spAutoFit/>
          </a:bodyPr>
          <a:lstStyle/>
          <a:p>
            <a:r>
              <a:rPr lang="zh-CN" altLang="en-US" sz="1400" dirty="0"/>
              <a:t>后备牛饲养成本</a:t>
            </a:r>
          </a:p>
        </p:txBody>
      </p:sp>
      <p:sp>
        <p:nvSpPr>
          <p:cNvPr id="14" name="文本框 13">
            <a:extLst>
              <a:ext uri="{FF2B5EF4-FFF2-40B4-BE49-F238E27FC236}">
                <a16:creationId xmlns:a16="http://schemas.microsoft.com/office/drawing/2014/main" id="{A16F1454-9865-2EC7-11CE-D844311CCCAC}"/>
              </a:ext>
            </a:extLst>
          </p:cNvPr>
          <p:cNvSpPr txBox="1"/>
          <p:nvPr/>
        </p:nvSpPr>
        <p:spPr>
          <a:xfrm>
            <a:off x="4781973" y="4116084"/>
            <a:ext cx="1757966" cy="307777"/>
          </a:xfrm>
          <a:prstGeom prst="rect">
            <a:avLst/>
          </a:prstGeom>
          <a:noFill/>
        </p:spPr>
        <p:txBody>
          <a:bodyPr wrap="square" rtlCol="0">
            <a:spAutoFit/>
          </a:bodyPr>
          <a:lstStyle/>
          <a:p>
            <a:r>
              <a:rPr lang="zh-CN" altLang="en-US" sz="1400" dirty="0"/>
              <a:t>后备牛总成本</a:t>
            </a:r>
          </a:p>
        </p:txBody>
      </p:sp>
      <p:sp>
        <p:nvSpPr>
          <p:cNvPr id="15" name="文本框 14">
            <a:extLst>
              <a:ext uri="{FF2B5EF4-FFF2-40B4-BE49-F238E27FC236}">
                <a16:creationId xmlns:a16="http://schemas.microsoft.com/office/drawing/2014/main" id="{4C396FAC-3511-F318-48DD-168758A72870}"/>
              </a:ext>
            </a:extLst>
          </p:cNvPr>
          <p:cNvSpPr txBox="1"/>
          <p:nvPr/>
        </p:nvSpPr>
        <p:spPr>
          <a:xfrm>
            <a:off x="4876371" y="5135561"/>
            <a:ext cx="1757966" cy="307777"/>
          </a:xfrm>
          <a:prstGeom prst="rect">
            <a:avLst/>
          </a:prstGeom>
          <a:noFill/>
        </p:spPr>
        <p:txBody>
          <a:bodyPr wrap="square" rtlCol="0">
            <a:spAutoFit/>
          </a:bodyPr>
          <a:lstStyle/>
          <a:p>
            <a:r>
              <a:rPr lang="zh-CN" altLang="en-US" sz="1400" dirty="0"/>
              <a:t>月龄</a:t>
            </a:r>
          </a:p>
        </p:txBody>
      </p:sp>
      <p:sp>
        <p:nvSpPr>
          <p:cNvPr id="17" name="文本框 16">
            <a:extLst>
              <a:ext uri="{FF2B5EF4-FFF2-40B4-BE49-F238E27FC236}">
                <a16:creationId xmlns:a16="http://schemas.microsoft.com/office/drawing/2014/main" id="{0ACED900-31B2-F214-6055-18A23A746D55}"/>
              </a:ext>
            </a:extLst>
          </p:cNvPr>
          <p:cNvSpPr txBox="1"/>
          <p:nvPr/>
        </p:nvSpPr>
        <p:spPr>
          <a:xfrm>
            <a:off x="4449648" y="5898483"/>
            <a:ext cx="2331079" cy="830997"/>
          </a:xfrm>
          <a:prstGeom prst="rect">
            <a:avLst/>
          </a:prstGeom>
          <a:noFill/>
        </p:spPr>
        <p:txBody>
          <a:bodyPr wrap="square" rtlCol="0">
            <a:spAutoFit/>
          </a:bodyPr>
          <a:lstStyle/>
          <a:p>
            <a:r>
              <a:rPr lang="zh-CN" altLang="en-US" sz="1600" dirty="0"/>
              <a:t>一头奶牛在其整个生命周期内所实现的每日及累计新增现金流总额</a:t>
            </a:r>
          </a:p>
        </p:txBody>
      </p:sp>
    </p:spTree>
    <p:custDataLst>
      <p:tags r:id="rId1"/>
    </p:custDataLst>
    <p:extLst>
      <p:ext uri="{BB962C8B-B14F-4D97-AF65-F5344CB8AC3E}">
        <p14:creationId xmlns:p14="http://schemas.microsoft.com/office/powerpoint/2010/main" val="17161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 calcmode="lin" valueType="num">
                                      <p:cBhvr additive="base">
                                        <p:cTn id="4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B9F667-5D54-F15B-6B9A-91D4DAC2AEFF}"/>
              </a:ext>
            </a:extLst>
          </p:cNvPr>
          <p:cNvSpPr txBox="1"/>
          <p:nvPr/>
        </p:nvSpPr>
        <p:spPr>
          <a:xfrm>
            <a:off x="6654800" y="4191000"/>
            <a:ext cx="3792919" cy="1938992"/>
          </a:xfrm>
          <a:prstGeom prst="rect">
            <a:avLst/>
          </a:prstGeom>
          <a:solidFill>
            <a:srgbClr val="92D050"/>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400" dirty="0"/>
              <a:t>What Happens when </a:t>
            </a:r>
          </a:p>
          <a:p>
            <a:pPr algn="ctr"/>
            <a:r>
              <a:rPr lang="en-US" sz="2400" dirty="0"/>
              <a:t>maximizing Genetic inputs </a:t>
            </a:r>
          </a:p>
          <a:p>
            <a:pPr algn="ctr"/>
            <a:r>
              <a:rPr lang="en-US" sz="2400" dirty="0"/>
              <a:t>Begin!</a:t>
            </a:r>
          </a:p>
          <a:p>
            <a:pPr algn="ctr"/>
            <a:r>
              <a:rPr lang="zh-CN" altLang="en-US" sz="2400" dirty="0"/>
              <a:t>开始最大化遗传输入后所发生的情况！</a:t>
            </a:r>
            <a:endParaRPr lang="en-US" sz="2400" dirty="0"/>
          </a:p>
        </p:txBody>
      </p:sp>
      <p:pic>
        <p:nvPicPr>
          <p:cNvPr id="12" name="Picture 11" descr="A graph showing the growth of a genetic experiment&#10;&#10;AI-generated content may be incorrect.">
            <a:extLst>
              <a:ext uri="{FF2B5EF4-FFF2-40B4-BE49-F238E27FC236}">
                <a16:creationId xmlns:a16="http://schemas.microsoft.com/office/drawing/2014/main" id="{EDEE5A28-AC08-69E2-E2BC-31173A770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431800"/>
            <a:ext cx="5384800" cy="3589867"/>
          </a:xfrm>
          <a:prstGeom prst="rect">
            <a:avLst/>
          </a:prstGeom>
        </p:spPr>
      </p:pic>
      <p:pic>
        <p:nvPicPr>
          <p:cNvPr id="14" name="Picture 13" descr="A graph showing the growth of a number of people&#10;&#10;AI-generated content may be incorrect.">
            <a:extLst>
              <a:ext uri="{FF2B5EF4-FFF2-40B4-BE49-F238E27FC236}">
                <a16:creationId xmlns:a16="http://schemas.microsoft.com/office/drawing/2014/main" id="{9E4B3E59-DFAB-D313-C9FB-718A0635C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79" y="2514600"/>
            <a:ext cx="5384800" cy="3589867"/>
          </a:xfrm>
          <a:prstGeom prst="rect">
            <a:avLst/>
          </a:prstGeom>
        </p:spPr>
      </p:pic>
      <p:sp>
        <p:nvSpPr>
          <p:cNvPr id="15" name="Rectangle 14">
            <a:extLst>
              <a:ext uri="{FF2B5EF4-FFF2-40B4-BE49-F238E27FC236}">
                <a16:creationId xmlns:a16="http://schemas.microsoft.com/office/drawing/2014/main" id="{CA2CC673-FCD2-194D-19AC-A2E0419BCD2E}"/>
              </a:ext>
            </a:extLst>
          </p:cNvPr>
          <p:cNvSpPr/>
          <p:nvPr/>
        </p:nvSpPr>
        <p:spPr>
          <a:xfrm>
            <a:off x="2540000" y="2870200"/>
            <a:ext cx="18796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6" name="Rectangle 15">
            <a:extLst>
              <a:ext uri="{FF2B5EF4-FFF2-40B4-BE49-F238E27FC236}">
                <a16:creationId xmlns:a16="http://schemas.microsoft.com/office/drawing/2014/main" id="{FBF55AC4-B04A-2E1D-87BB-7D8C441119D4}"/>
              </a:ext>
            </a:extLst>
          </p:cNvPr>
          <p:cNvSpPr/>
          <p:nvPr/>
        </p:nvSpPr>
        <p:spPr>
          <a:xfrm>
            <a:off x="8001000" y="812800"/>
            <a:ext cx="18796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2" name="Freeform 5">
            <a:extLst>
              <a:ext uri="{FF2B5EF4-FFF2-40B4-BE49-F238E27FC236}">
                <a16:creationId xmlns:a16="http://schemas.microsoft.com/office/drawing/2014/main" id="{314B1883-05EB-DDD2-B50F-DF9E745A55E5}"/>
              </a:ext>
            </a:extLst>
          </p:cNvPr>
          <p:cNvSpPr/>
          <p:nvPr/>
        </p:nvSpPr>
        <p:spPr>
          <a:xfrm rot="6979616">
            <a:off x="285253" y="-482980"/>
            <a:ext cx="3576379" cy="2857135"/>
          </a:xfrm>
          <a:custGeom>
            <a:avLst/>
            <a:gdLst/>
            <a:ahLst/>
            <a:cxnLst/>
            <a:rect l="l" t="t" r="r" b="b"/>
            <a:pathLst>
              <a:path w="11173984" h="7393795">
                <a:moveTo>
                  <a:pt x="0" y="0"/>
                </a:moveTo>
                <a:lnTo>
                  <a:pt x="11173984" y="0"/>
                </a:lnTo>
                <a:lnTo>
                  <a:pt x="11173984" y="7393795"/>
                </a:lnTo>
                <a:lnTo>
                  <a:pt x="0" y="7393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pt-BR" sz="800"/>
          </a:p>
        </p:txBody>
      </p:sp>
      <p:sp>
        <p:nvSpPr>
          <p:cNvPr id="3" name="文本框 2">
            <a:extLst>
              <a:ext uri="{FF2B5EF4-FFF2-40B4-BE49-F238E27FC236}">
                <a16:creationId xmlns:a16="http://schemas.microsoft.com/office/drawing/2014/main" id="{39B8CB32-552B-5E11-0A22-2675E813B254}"/>
              </a:ext>
            </a:extLst>
          </p:cNvPr>
          <p:cNvSpPr txBox="1"/>
          <p:nvPr/>
        </p:nvSpPr>
        <p:spPr>
          <a:xfrm>
            <a:off x="2749639" y="2163651"/>
            <a:ext cx="1622738" cy="369332"/>
          </a:xfrm>
          <a:prstGeom prst="rect">
            <a:avLst/>
          </a:prstGeom>
          <a:noFill/>
        </p:spPr>
        <p:txBody>
          <a:bodyPr wrap="square" rtlCol="0">
            <a:spAutoFit/>
          </a:bodyPr>
          <a:lstStyle/>
          <a:p>
            <a:r>
              <a:rPr lang="zh-CN" altLang="en-US" dirty="0"/>
              <a:t>遗传进展</a:t>
            </a:r>
          </a:p>
        </p:txBody>
      </p:sp>
      <p:sp>
        <p:nvSpPr>
          <p:cNvPr id="4" name="文本框 3">
            <a:extLst>
              <a:ext uri="{FF2B5EF4-FFF2-40B4-BE49-F238E27FC236}">
                <a16:creationId xmlns:a16="http://schemas.microsoft.com/office/drawing/2014/main" id="{F2454842-DA50-3A61-E68F-AF0AE2304DE7}"/>
              </a:ext>
            </a:extLst>
          </p:cNvPr>
          <p:cNvSpPr txBox="1"/>
          <p:nvPr/>
        </p:nvSpPr>
        <p:spPr>
          <a:xfrm>
            <a:off x="8369120" y="77801"/>
            <a:ext cx="1622738" cy="369332"/>
          </a:xfrm>
          <a:prstGeom prst="rect">
            <a:avLst/>
          </a:prstGeom>
          <a:noFill/>
        </p:spPr>
        <p:txBody>
          <a:bodyPr wrap="square" rtlCol="0">
            <a:spAutoFit/>
          </a:bodyPr>
          <a:lstStyle/>
          <a:p>
            <a:r>
              <a:rPr lang="zh-CN" altLang="en-US" dirty="0"/>
              <a:t>遗传进展</a:t>
            </a:r>
          </a:p>
        </p:txBody>
      </p:sp>
      <p:sp>
        <p:nvSpPr>
          <p:cNvPr id="5" name="文本框 4">
            <a:extLst>
              <a:ext uri="{FF2B5EF4-FFF2-40B4-BE49-F238E27FC236}">
                <a16:creationId xmlns:a16="http://schemas.microsoft.com/office/drawing/2014/main" id="{3CE8F872-BD20-52ED-3192-A87CD8A74FB1}"/>
              </a:ext>
            </a:extLst>
          </p:cNvPr>
          <p:cNvSpPr txBox="1"/>
          <p:nvPr/>
        </p:nvSpPr>
        <p:spPr>
          <a:xfrm>
            <a:off x="392136" y="3802726"/>
            <a:ext cx="461665" cy="1522688"/>
          </a:xfrm>
          <a:prstGeom prst="rect">
            <a:avLst/>
          </a:prstGeom>
          <a:noFill/>
        </p:spPr>
        <p:txBody>
          <a:bodyPr vert="eaVert" wrap="square" rtlCol="0">
            <a:spAutoFit/>
          </a:bodyPr>
          <a:lstStyle/>
          <a:p>
            <a:r>
              <a:rPr lang="zh-CN" altLang="en-US" dirty="0"/>
              <a:t>综合性能指数</a:t>
            </a:r>
          </a:p>
        </p:txBody>
      </p:sp>
      <p:sp>
        <p:nvSpPr>
          <p:cNvPr id="6" name="文本框 5">
            <a:extLst>
              <a:ext uri="{FF2B5EF4-FFF2-40B4-BE49-F238E27FC236}">
                <a16:creationId xmlns:a16="http://schemas.microsoft.com/office/drawing/2014/main" id="{4636D404-A144-87AB-8029-029BD87A06E2}"/>
              </a:ext>
            </a:extLst>
          </p:cNvPr>
          <p:cNvSpPr txBox="1"/>
          <p:nvPr/>
        </p:nvSpPr>
        <p:spPr>
          <a:xfrm>
            <a:off x="5917666" y="1493949"/>
            <a:ext cx="461665" cy="1376251"/>
          </a:xfrm>
          <a:prstGeom prst="rect">
            <a:avLst/>
          </a:prstGeom>
          <a:noFill/>
        </p:spPr>
        <p:txBody>
          <a:bodyPr vert="eaVert" wrap="square" rtlCol="0">
            <a:spAutoFit/>
          </a:bodyPr>
          <a:lstStyle/>
          <a:p>
            <a:r>
              <a:rPr lang="zh-CN" altLang="en-US" dirty="0"/>
              <a:t>净价值指数</a:t>
            </a:r>
          </a:p>
        </p:txBody>
      </p:sp>
      <p:sp>
        <p:nvSpPr>
          <p:cNvPr id="7" name="文本框 6">
            <a:extLst>
              <a:ext uri="{FF2B5EF4-FFF2-40B4-BE49-F238E27FC236}">
                <a16:creationId xmlns:a16="http://schemas.microsoft.com/office/drawing/2014/main" id="{9E4C3650-455B-C954-E9BA-E64BF7E9286D}"/>
              </a:ext>
            </a:extLst>
          </p:cNvPr>
          <p:cNvSpPr txBox="1"/>
          <p:nvPr/>
        </p:nvSpPr>
        <p:spPr>
          <a:xfrm>
            <a:off x="5781308" y="3464581"/>
            <a:ext cx="873492" cy="523220"/>
          </a:xfrm>
          <a:prstGeom prst="rect">
            <a:avLst/>
          </a:prstGeom>
          <a:noFill/>
        </p:spPr>
        <p:txBody>
          <a:bodyPr wrap="square" rtlCol="0">
            <a:spAutoFit/>
          </a:bodyPr>
          <a:lstStyle/>
          <a:p>
            <a:r>
              <a:rPr lang="en-US" altLang="zh-CN" sz="1400" dirty="0">
                <a:solidFill>
                  <a:srgbClr val="00B0F0"/>
                </a:solidFill>
              </a:rPr>
              <a:t>--</a:t>
            </a:r>
            <a:r>
              <a:rPr lang="zh-CN" altLang="en-US" sz="1400" dirty="0">
                <a:solidFill>
                  <a:srgbClr val="00B0F0"/>
                </a:solidFill>
              </a:rPr>
              <a:t>牛群</a:t>
            </a:r>
            <a:endParaRPr lang="en-US" altLang="zh-CN" sz="1400" dirty="0">
              <a:solidFill>
                <a:srgbClr val="00B0F0"/>
              </a:solidFill>
            </a:endParaRPr>
          </a:p>
          <a:p>
            <a:r>
              <a:rPr lang="en-US" altLang="zh-CN" sz="1400" dirty="0"/>
              <a:t>--</a:t>
            </a:r>
            <a:r>
              <a:rPr lang="zh-CN" altLang="en-US" sz="1400" dirty="0"/>
              <a:t>品种</a:t>
            </a:r>
          </a:p>
        </p:txBody>
      </p:sp>
      <p:sp>
        <p:nvSpPr>
          <p:cNvPr id="9" name="文本框 8">
            <a:extLst>
              <a:ext uri="{FF2B5EF4-FFF2-40B4-BE49-F238E27FC236}">
                <a16:creationId xmlns:a16="http://schemas.microsoft.com/office/drawing/2014/main" id="{4EA8984A-EBB0-5F87-B811-BAAD2FA4D871}"/>
              </a:ext>
            </a:extLst>
          </p:cNvPr>
          <p:cNvSpPr txBox="1"/>
          <p:nvPr/>
        </p:nvSpPr>
        <p:spPr>
          <a:xfrm>
            <a:off x="11318508" y="1356739"/>
            <a:ext cx="873492" cy="523220"/>
          </a:xfrm>
          <a:prstGeom prst="rect">
            <a:avLst/>
          </a:prstGeom>
          <a:noFill/>
        </p:spPr>
        <p:txBody>
          <a:bodyPr wrap="square" rtlCol="0">
            <a:spAutoFit/>
          </a:bodyPr>
          <a:lstStyle/>
          <a:p>
            <a:r>
              <a:rPr lang="en-US" altLang="zh-CN" sz="1400" dirty="0">
                <a:solidFill>
                  <a:srgbClr val="00B0F0"/>
                </a:solidFill>
              </a:rPr>
              <a:t>--</a:t>
            </a:r>
            <a:r>
              <a:rPr lang="zh-CN" altLang="en-US" sz="1400" dirty="0">
                <a:solidFill>
                  <a:srgbClr val="00B0F0"/>
                </a:solidFill>
              </a:rPr>
              <a:t>牛群</a:t>
            </a:r>
            <a:endParaRPr lang="en-US" altLang="zh-CN" sz="1400" dirty="0">
              <a:solidFill>
                <a:srgbClr val="00B0F0"/>
              </a:solidFill>
            </a:endParaRPr>
          </a:p>
          <a:p>
            <a:r>
              <a:rPr lang="en-US" altLang="zh-CN" sz="1400" dirty="0"/>
              <a:t>--</a:t>
            </a:r>
            <a:r>
              <a:rPr lang="zh-CN" altLang="en-US" sz="1400" dirty="0"/>
              <a:t>品种</a:t>
            </a:r>
          </a:p>
        </p:txBody>
      </p:sp>
      <p:sp>
        <p:nvSpPr>
          <p:cNvPr id="10" name="文本框 9">
            <a:extLst>
              <a:ext uri="{FF2B5EF4-FFF2-40B4-BE49-F238E27FC236}">
                <a16:creationId xmlns:a16="http://schemas.microsoft.com/office/drawing/2014/main" id="{D6F60A70-71D5-E7F0-1DBE-9A6D2B78C11E}"/>
              </a:ext>
            </a:extLst>
          </p:cNvPr>
          <p:cNvSpPr txBox="1"/>
          <p:nvPr/>
        </p:nvSpPr>
        <p:spPr>
          <a:xfrm>
            <a:off x="3496617" y="5776177"/>
            <a:ext cx="907961" cy="338554"/>
          </a:xfrm>
          <a:prstGeom prst="rect">
            <a:avLst/>
          </a:prstGeom>
          <a:noFill/>
        </p:spPr>
        <p:txBody>
          <a:bodyPr wrap="square" rtlCol="0">
            <a:spAutoFit/>
          </a:bodyPr>
          <a:lstStyle/>
          <a:p>
            <a:r>
              <a:rPr lang="zh-CN" altLang="en-US" sz="1600" dirty="0"/>
              <a:t>年份</a:t>
            </a:r>
          </a:p>
        </p:txBody>
      </p:sp>
      <p:sp>
        <p:nvSpPr>
          <p:cNvPr id="11" name="文本框 10">
            <a:extLst>
              <a:ext uri="{FF2B5EF4-FFF2-40B4-BE49-F238E27FC236}">
                <a16:creationId xmlns:a16="http://schemas.microsoft.com/office/drawing/2014/main" id="{E395C243-01C4-0B59-2976-4CB430D9C844}"/>
              </a:ext>
            </a:extLst>
          </p:cNvPr>
          <p:cNvSpPr txBox="1"/>
          <p:nvPr/>
        </p:nvSpPr>
        <p:spPr>
          <a:xfrm>
            <a:off x="9083897" y="3683113"/>
            <a:ext cx="907961" cy="338554"/>
          </a:xfrm>
          <a:prstGeom prst="rect">
            <a:avLst/>
          </a:prstGeom>
          <a:noFill/>
        </p:spPr>
        <p:txBody>
          <a:bodyPr wrap="square" rtlCol="0">
            <a:spAutoFit/>
          </a:bodyPr>
          <a:lstStyle/>
          <a:p>
            <a:r>
              <a:rPr lang="zh-CN" altLang="en-US" sz="1600" dirty="0"/>
              <a:t>年份</a:t>
            </a:r>
          </a:p>
        </p:txBody>
      </p:sp>
    </p:spTree>
    <p:extLst>
      <p:ext uri="{BB962C8B-B14F-4D97-AF65-F5344CB8AC3E}">
        <p14:creationId xmlns:p14="http://schemas.microsoft.com/office/powerpoint/2010/main" val="18289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BA063-7D79-DF46-FBFE-FE85861004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1437466-1D05-A235-1903-C7098A3FFB67}"/>
              </a:ext>
            </a:extLst>
          </p:cNvPr>
          <p:cNvPicPr>
            <a:picLocks noChangeAspect="1"/>
          </p:cNvPicPr>
          <p:nvPr/>
        </p:nvPicPr>
        <p:blipFill>
          <a:blip r:embed="rId2"/>
          <a:stretch>
            <a:fillRect/>
          </a:stretch>
        </p:blipFill>
        <p:spPr>
          <a:xfrm>
            <a:off x="762000" y="2939268"/>
            <a:ext cx="5969021" cy="3232932"/>
          </a:xfrm>
          <a:prstGeom prst="rect">
            <a:avLst/>
          </a:prstGeom>
        </p:spPr>
      </p:pic>
      <p:pic>
        <p:nvPicPr>
          <p:cNvPr id="7" name="Picture 6">
            <a:extLst>
              <a:ext uri="{FF2B5EF4-FFF2-40B4-BE49-F238E27FC236}">
                <a16:creationId xmlns:a16="http://schemas.microsoft.com/office/drawing/2014/main" id="{14EA988E-5D3E-C2B7-47A0-F9617F638587}"/>
              </a:ext>
            </a:extLst>
          </p:cNvPr>
          <p:cNvPicPr>
            <a:picLocks noChangeAspect="1"/>
          </p:cNvPicPr>
          <p:nvPr/>
        </p:nvPicPr>
        <p:blipFill>
          <a:blip r:embed="rId3"/>
          <a:stretch>
            <a:fillRect/>
          </a:stretch>
        </p:blipFill>
        <p:spPr>
          <a:xfrm>
            <a:off x="5638800" y="685800"/>
            <a:ext cx="6294483" cy="3411060"/>
          </a:xfrm>
          <a:prstGeom prst="rect">
            <a:avLst/>
          </a:prstGeom>
        </p:spPr>
      </p:pic>
      <p:sp>
        <p:nvSpPr>
          <p:cNvPr id="8" name="TextBox 7">
            <a:extLst>
              <a:ext uri="{FF2B5EF4-FFF2-40B4-BE49-F238E27FC236}">
                <a16:creationId xmlns:a16="http://schemas.microsoft.com/office/drawing/2014/main" id="{8265BAB5-435C-4394-C3A0-398F948A8200}"/>
              </a:ext>
            </a:extLst>
          </p:cNvPr>
          <p:cNvSpPr txBox="1"/>
          <p:nvPr/>
        </p:nvSpPr>
        <p:spPr>
          <a:xfrm>
            <a:off x="7487674" y="4380607"/>
            <a:ext cx="3792919" cy="1938992"/>
          </a:xfrm>
          <a:prstGeom prst="rect">
            <a:avLst/>
          </a:prstGeom>
          <a:solidFill>
            <a:schemeClr val="accent2"/>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400" dirty="0"/>
              <a:t>What Happens when </a:t>
            </a:r>
          </a:p>
          <a:p>
            <a:pPr algn="ctr"/>
            <a:r>
              <a:rPr lang="en-US" sz="2400" dirty="0"/>
              <a:t>maximizing Genetic inputs </a:t>
            </a:r>
          </a:p>
          <a:p>
            <a:pPr algn="ctr"/>
            <a:r>
              <a:rPr lang="en-US" sz="2400" dirty="0"/>
              <a:t>are sacrificed!</a:t>
            </a:r>
          </a:p>
          <a:p>
            <a:pPr algn="ctr"/>
            <a:r>
              <a:rPr lang="zh-CN" altLang="en-US" sz="2400" dirty="0"/>
              <a:t>当牺牲最大化遗传输入后发生的情况！</a:t>
            </a:r>
            <a:endParaRPr lang="en-US" sz="2400" dirty="0"/>
          </a:p>
        </p:txBody>
      </p:sp>
      <p:sp>
        <p:nvSpPr>
          <p:cNvPr id="9" name="Rectangle 8">
            <a:extLst>
              <a:ext uri="{FF2B5EF4-FFF2-40B4-BE49-F238E27FC236}">
                <a16:creationId xmlns:a16="http://schemas.microsoft.com/office/drawing/2014/main" id="{BB8B4F18-4AFE-ECF9-DFC5-C8FC90A227D2}"/>
              </a:ext>
            </a:extLst>
          </p:cNvPr>
          <p:cNvSpPr/>
          <p:nvPr/>
        </p:nvSpPr>
        <p:spPr>
          <a:xfrm>
            <a:off x="4030059" y="3327400"/>
            <a:ext cx="1117600" cy="6096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0" name="Rectangle 9">
            <a:extLst>
              <a:ext uri="{FF2B5EF4-FFF2-40B4-BE49-F238E27FC236}">
                <a16:creationId xmlns:a16="http://schemas.microsoft.com/office/drawing/2014/main" id="{9AE55982-962D-C313-C10F-C5CF7E9742C6}"/>
              </a:ext>
            </a:extLst>
          </p:cNvPr>
          <p:cNvSpPr/>
          <p:nvPr/>
        </p:nvSpPr>
        <p:spPr>
          <a:xfrm>
            <a:off x="9245600" y="895684"/>
            <a:ext cx="1117600" cy="6096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2" name="Freeform 5">
            <a:extLst>
              <a:ext uri="{FF2B5EF4-FFF2-40B4-BE49-F238E27FC236}">
                <a16:creationId xmlns:a16="http://schemas.microsoft.com/office/drawing/2014/main" id="{CEA001C0-BFFA-8FAA-183E-F886B93431C0}"/>
              </a:ext>
            </a:extLst>
          </p:cNvPr>
          <p:cNvSpPr/>
          <p:nvPr/>
        </p:nvSpPr>
        <p:spPr>
          <a:xfrm rot="6979616">
            <a:off x="285253" y="-482980"/>
            <a:ext cx="3576379" cy="2857135"/>
          </a:xfrm>
          <a:custGeom>
            <a:avLst/>
            <a:gdLst/>
            <a:ahLst/>
            <a:cxnLst/>
            <a:rect l="l" t="t" r="r" b="b"/>
            <a:pathLst>
              <a:path w="11173984" h="7393795">
                <a:moveTo>
                  <a:pt x="0" y="0"/>
                </a:moveTo>
                <a:lnTo>
                  <a:pt x="11173984" y="0"/>
                </a:lnTo>
                <a:lnTo>
                  <a:pt x="11173984" y="7393795"/>
                </a:lnTo>
                <a:lnTo>
                  <a:pt x="0" y="7393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pt-BR" sz="800"/>
          </a:p>
        </p:txBody>
      </p:sp>
      <p:sp>
        <p:nvSpPr>
          <p:cNvPr id="3" name="文本框 2">
            <a:extLst>
              <a:ext uri="{FF2B5EF4-FFF2-40B4-BE49-F238E27FC236}">
                <a16:creationId xmlns:a16="http://schemas.microsoft.com/office/drawing/2014/main" id="{7ABF1D72-24A3-653D-E7E2-1BC065F36FD3}"/>
              </a:ext>
            </a:extLst>
          </p:cNvPr>
          <p:cNvSpPr txBox="1"/>
          <p:nvPr/>
        </p:nvSpPr>
        <p:spPr>
          <a:xfrm>
            <a:off x="289495" y="3827415"/>
            <a:ext cx="430887" cy="1522688"/>
          </a:xfrm>
          <a:prstGeom prst="rect">
            <a:avLst/>
          </a:prstGeom>
          <a:noFill/>
        </p:spPr>
        <p:txBody>
          <a:bodyPr vert="eaVert" wrap="square" rtlCol="0">
            <a:spAutoFit/>
          </a:bodyPr>
          <a:lstStyle/>
          <a:p>
            <a:r>
              <a:rPr lang="zh-CN" altLang="en-US" sz="1600" dirty="0"/>
              <a:t>综合性能指数</a:t>
            </a:r>
          </a:p>
        </p:txBody>
      </p:sp>
      <p:sp>
        <p:nvSpPr>
          <p:cNvPr id="4" name="文本框 3">
            <a:extLst>
              <a:ext uri="{FF2B5EF4-FFF2-40B4-BE49-F238E27FC236}">
                <a16:creationId xmlns:a16="http://schemas.microsoft.com/office/drawing/2014/main" id="{C001DE4D-AFF0-E746-5C2C-33A2581787C7}"/>
              </a:ext>
            </a:extLst>
          </p:cNvPr>
          <p:cNvSpPr txBox="1"/>
          <p:nvPr/>
        </p:nvSpPr>
        <p:spPr>
          <a:xfrm>
            <a:off x="5207913" y="1805611"/>
            <a:ext cx="430887" cy="1376251"/>
          </a:xfrm>
          <a:prstGeom prst="rect">
            <a:avLst/>
          </a:prstGeom>
          <a:noFill/>
        </p:spPr>
        <p:txBody>
          <a:bodyPr vert="eaVert" wrap="square" rtlCol="0">
            <a:spAutoFit/>
          </a:bodyPr>
          <a:lstStyle/>
          <a:p>
            <a:r>
              <a:rPr lang="zh-CN" altLang="en-US" sz="1600" dirty="0"/>
              <a:t>净价值指数</a:t>
            </a:r>
          </a:p>
        </p:txBody>
      </p:sp>
      <p:sp>
        <p:nvSpPr>
          <p:cNvPr id="6" name="文本框 5">
            <a:extLst>
              <a:ext uri="{FF2B5EF4-FFF2-40B4-BE49-F238E27FC236}">
                <a16:creationId xmlns:a16="http://schemas.microsoft.com/office/drawing/2014/main" id="{965D5474-A301-571B-DFF8-3F6B31FEE9DB}"/>
              </a:ext>
            </a:extLst>
          </p:cNvPr>
          <p:cNvSpPr txBox="1"/>
          <p:nvPr/>
        </p:nvSpPr>
        <p:spPr>
          <a:xfrm>
            <a:off x="3129566" y="2560536"/>
            <a:ext cx="1622738" cy="369332"/>
          </a:xfrm>
          <a:prstGeom prst="rect">
            <a:avLst/>
          </a:prstGeom>
          <a:noFill/>
        </p:spPr>
        <p:txBody>
          <a:bodyPr wrap="square" rtlCol="0">
            <a:spAutoFit/>
          </a:bodyPr>
          <a:lstStyle/>
          <a:p>
            <a:r>
              <a:rPr lang="zh-CN" altLang="en-US" dirty="0"/>
              <a:t>遗传进展</a:t>
            </a:r>
          </a:p>
        </p:txBody>
      </p:sp>
      <p:sp>
        <p:nvSpPr>
          <p:cNvPr id="11" name="文本框 10">
            <a:extLst>
              <a:ext uri="{FF2B5EF4-FFF2-40B4-BE49-F238E27FC236}">
                <a16:creationId xmlns:a16="http://schemas.microsoft.com/office/drawing/2014/main" id="{0553D496-D602-7F86-A2D1-6A7D052DA2B2}"/>
              </a:ext>
            </a:extLst>
          </p:cNvPr>
          <p:cNvSpPr txBox="1"/>
          <p:nvPr/>
        </p:nvSpPr>
        <p:spPr>
          <a:xfrm>
            <a:off x="8306873" y="316468"/>
            <a:ext cx="1622738" cy="369332"/>
          </a:xfrm>
          <a:prstGeom prst="rect">
            <a:avLst/>
          </a:prstGeom>
          <a:noFill/>
        </p:spPr>
        <p:txBody>
          <a:bodyPr wrap="square" rtlCol="0">
            <a:spAutoFit/>
          </a:bodyPr>
          <a:lstStyle/>
          <a:p>
            <a:r>
              <a:rPr lang="zh-CN" altLang="en-US" dirty="0"/>
              <a:t>遗传进展</a:t>
            </a:r>
          </a:p>
        </p:txBody>
      </p:sp>
      <p:sp>
        <p:nvSpPr>
          <p:cNvPr id="12" name="文本框 11">
            <a:extLst>
              <a:ext uri="{FF2B5EF4-FFF2-40B4-BE49-F238E27FC236}">
                <a16:creationId xmlns:a16="http://schemas.microsoft.com/office/drawing/2014/main" id="{5399C6DF-A8CB-A96B-9D1A-F2DDFBD88223}"/>
              </a:ext>
            </a:extLst>
          </p:cNvPr>
          <p:cNvSpPr txBox="1"/>
          <p:nvPr/>
        </p:nvSpPr>
        <p:spPr>
          <a:xfrm>
            <a:off x="1146775" y="2821930"/>
            <a:ext cx="1010436" cy="523220"/>
          </a:xfrm>
          <a:prstGeom prst="rect">
            <a:avLst/>
          </a:prstGeom>
          <a:noFill/>
        </p:spPr>
        <p:txBody>
          <a:bodyPr wrap="square" rtlCol="0">
            <a:spAutoFit/>
          </a:bodyPr>
          <a:lstStyle/>
          <a:p>
            <a:r>
              <a:rPr lang="zh-CN" altLang="en-US" sz="1400" dirty="0"/>
              <a:t>平均遗传进展：</a:t>
            </a:r>
            <a:r>
              <a:rPr lang="en-US" altLang="zh-CN" sz="1400" dirty="0"/>
              <a:t>84</a:t>
            </a:r>
            <a:endParaRPr lang="zh-CN" altLang="en-US" sz="1400" dirty="0"/>
          </a:p>
        </p:txBody>
      </p:sp>
      <p:sp>
        <p:nvSpPr>
          <p:cNvPr id="13" name="文本框 12">
            <a:extLst>
              <a:ext uri="{FF2B5EF4-FFF2-40B4-BE49-F238E27FC236}">
                <a16:creationId xmlns:a16="http://schemas.microsoft.com/office/drawing/2014/main" id="{7E067E94-EB96-86C3-CD9B-C43BAA931710}"/>
              </a:ext>
            </a:extLst>
          </p:cNvPr>
          <p:cNvSpPr txBox="1"/>
          <p:nvPr/>
        </p:nvSpPr>
        <p:spPr>
          <a:xfrm>
            <a:off x="6160949" y="797800"/>
            <a:ext cx="1010436" cy="523220"/>
          </a:xfrm>
          <a:prstGeom prst="rect">
            <a:avLst/>
          </a:prstGeom>
          <a:noFill/>
        </p:spPr>
        <p:txBody>
          <a:bodyPr wrap="square" rtlCol="0">
            <a:spAutoFit/>
          </a:bodyPr>
          <a:lstStyle/>
          <a:p>
            <a:r>
              <a:rPr lang="zh-CN" altLang="en-US" sz="1400" dirty="0"/>
              <a:t>平均遗传进展：</a:t>
            </a:r>
            <a:r>
              <a:rPr lang="en-US" altLang="zh-CN" sz="1400" dirty="0"/>
              <a:t>83</a:t>
            </a:r>
            <a:endParaRPr lang="zh-CN" altLang="en-US" sz="1400" dirty="0"/>
          </a:p>
        </p:txBody>
      </p:sp>
      <p:sp>
        <p:nvSpPr>
          <p:cNvPr id="14" name="文本框 13">
            <a:extLst>
              <a:ext uri="{FF2B5EF4-FFF2-40B4-BE49-F238E27FC236}">
                <a16:creationId xmlns:a16="http://schemas.microsoft.com/office/drawing/2014/main" id="{B020B998-6C1C-0AE1-A184-EFBE38056547}"/>
              </a:ext>
            </a:extLst>
          </p:cNvPr>
          <p:cNvSpPr txBox="1"/>
          <p:nvPr/>
        </p:nvSpPr>
        <p:spPr>
          <a:xfrm>
            <a:off x="5287457" y="4872920"/>
            <a:ext cx="1306526" cy="738664"/>
          </a:xfrm>
          <a:prstGeom prst="rect">
            <a:avLst/>
          </a:prstGeom>
          <a:noFill/>
        </p:spPr>
        <p:txBody>
          <a:bodyPr wrap="square" rtlCol="0">
            <a:spAutoFit/>
          </a:bodyPr>
          <a:lstStyle/>
          <a:p>
            <a:r>
              <a:rPr lang="en-US" altLang="zh-CN" sz="1400" dirty="0">
                <a:solidFill>
                  <a:srgbClr val="00B0F0"/>
                </a:solidFill>
              </a:rPr>
              <a:t>--</a:t>
            </a:r>
            <a:r>
              <a:rPr lang="zh-CN" altLang="en-US" sz="1400" dirty="0">
                <a:solidFill>
                  <a:srgbClr val="00B0F0"/>
                </a:solidFill>
              </a:rPr>
              <a:t>牛群</a:t>
            </a:r>
            <a:endParaRPr lang="en-US" altLang="zh-CN" sz="1400" dirty="0">
              <a:solidFill>
                <a:srgbClr val="00B0F0"/>
              </a:solidFill>
            </a:endParaRPr>
          </a:p>
          <a:p>
            <a:r>
              <a:rPr lang="en-US" altLang="zh-CN" sz="1400" dirty="0"/>
              <a:t>--</a:t>
            </a:r>
            <a:r>
              <a:rPr lang="zh-CN" altLang="en-US" sz="1400" dirty="0"/>
              <a:t>美国硕腾基因组检测平均</a:t>
            </a:r>
          </a:p>
        </p:txBody>
      </p:sp>
      <p:sp>
        <p:nvSpPr>
          <p:cNvPr id="15" name="文本框 14">
            <a:extLst>
              <a:ext uri="{FF2B5EF4-FFF2-40B4-BE49-F238E27FC236}">
                <a16:creationId xmlns:a16="http://schemas.microsoft.com/office/drawing/2014/main" id="{5FB75FA5-DE8C-FD52-8BD3-23E054379AC1}"/>
              </a:ext>
            </a:extLst>
          </p:cNvPr>
          <p:cNvSpPr txBox="1"/>
          <p:nvPr/>
        </p:nvSpPr>
        <p:spPr>
          <a:xfrm>
            <a:off x="10438329" y="2690336"/>
            <a:ext cx="1306526" cy="738664"/>
          </a:xfrm>
          <a:prstGeom prst="rect">
            <a:avLst/>
          </a:prstGeom>
          <a:noFill/>
        </p:spPr>
        <p:txBody>
          <a:bodyPr wrap="square" rtlCol="0">
            <a:spAutoFit/>
          </a:bodyPr>
          <a:lstStyle/>
          <a:p>
            <a:r>
              <a:rPr lang="en-US" altLang="zh-CN" sz="1400" dirty="0">
                <a:solidFill>
                  <a:srgbClr val="00B0F0"/>
                </a:solidFill>
              </a:rPr>
              <a:t>--</a:t>
            </a:r>
            <a:r>
              <a:rPr lang="zh-CN" altLang="en-US" sz="1400" dirty="0">
                <a:solidFill>
                  <a:srgbClr val="00B0F0"/>
                </a:solidFill>
              </a:rPr>
              <a:t>牛群</a:t>
            </a:r>
            <a:endParaRPr lang="en-US" altLang="zh-CN" sz="1400" dirty="0">
              <a:solidFill>
                <a:srgbClr val="00B0F0"/>
              </a:solidFill>
            </a:endParaRPr>
          </a:p>
          <a:p>
            <a:r>
              <a:rPr lang="en-US" altLang="zh-CN" sz="1400" dirty="0"/>
              <a:t>--</a:t>
            </a:r>
            <a:r>
              <a:rPr lang="zh-CN" altLang="en-US" sz="1400" dirty="0"/>
              <a:t>美国硕腾基因组检测平均</a:t>
            </a:r>
          </a:p>
        </p:txBody>
      </p:sp>
      <p:sp>
        <p:nvSpPr>
          <p:cNvPr id="16" name="文本框 15">
            <a:extLst>
              <a:ext uri="{FF2B5EF4-FFF2-40B4-BE49-F238E27FC236}">
                <a16:creationId xmlns:a16="http://schemas.microsoft.com/office/drawing/2014/main" id="{AEB7EF57-FB46-4CFF-2279-CF8779A2E150}"/>
              </a:ext>
            </a:extLst>
          </p:cNvPr>
          <p:cNvSpPr txBox="1"/>
          <p:nvPr/>
        </p:nvSpPr>
        <p:spPr>
          <a:xfrm>
            <a:off x="3450296" y="5920206"/>
            <a:ext cx="1622738" cy="307777"/>
          </a:xfrm>
          <a:prstGeom prst="rect">
            <a:avLst/>
          </a:prstGeom>
          <a:noFill/>
        </p:spPr>
        <p:txBody>
          <a:bodyPr wrap="square" rtlCol="0">
            <a:spAutoFit/>
          </a:bodyPr>
          <a:lstStyle/>
          <a:p>
            <a:r>
              <a:rPr lang="zh-CN" altLang="en-US" sz="1400" dirty="0"/>
              <a:t>出生年份</a:t>
            </a:r>
          </a:p>
        </p:txBody>
      </p:sp>
      <p:sp>
        <p:nvSpPr>
          <p:cNvPr id="17" name="文本框 16">
            <a:extLst>
              <a:ext uri="{FF2B5EF4-FFF2-40B4-BE49-F238E27FC236}">
                <a16:creationId xmlns:a16="http://schemas.microsoft.com/office/drawing/2014/main" id="{0ABE4FF0-EDAC-6EEF-E57A-F7067A0996C5}"/>
              </a:ext>
            </a:extLst>
          </p:cNvPr>
          <p:cNvSpPr txBox="1"/>
          <p:nvPr/>
        </p:nvSpPr>
        <p:spPr>
          <a:xfrm>
            <a:off x="8520783" y="3930956"/>
            <a:ext cx="1622738" cy="307777"/>
          </a:xfrm>
          <a:prstGeom prst="rect">
            <a:avLst/>
          </a:prstGeom>
          <a:noFill/>
        </p:spPr>
        <p:txBody>
          <a:bodyPr wrap="square" rtlCol="0">
            <a:spAutoFit/>
          </a:bodyPr>
          <a:lstStyle/>
          <a:p>
            <a:r>
              <a:rPr lang="zh-CN" altLang="en-US" sz="1400" dirty="0"/>
              <a:t>出生年份</a:t>
            </a:r>
          </a:p>
        </p:txBody>
      </p:sp>
    </p:spTree>
    <p:extLst>
      <p:ext uri="{BB962C8B-B14F-4D97-AF65-F5344CB8AC3E}">
        <p14:creationId xmlns:p14="http://schemas.microsoft.com/office/powerpoint/2010/main" val="126940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C3011-BFEC-C17D-B43A-964A678004A1}"/>
            </a:ext>
          </a:extLst>
        </p:cNvPr>
        <p:cNvGrpSpPr/>
        <p:nvPr/>
      </p:nvGrpSpPr>
      <p:grpSpPr>
        <a:xfrm>
          <a:off x="0" y="0"/>
          <a:ext cx="0" cy="0"/>
          <a:chOff x="0" y="0"/>
          <a:chExt cx="0" cy="0"/>
        </a:xfrm>
      </p:grpSpPr>
      <p:sp>
        <p:nvSpPr>
          <p:cNvPr id="31" name="Diagonal Stripe 30">
            <a:extLst>
              <a:ext uri="{FF2B5EF4-FFF2-40B4-BE49-F238E27FC236}">
                <a16:creationId xmlns:a16="http://schemas.microsoft.com/office/drawing/2014/main" id="{28C8BAEB-F834-0712-68C5-DD5F5DD667EF}"/>
              </a:ext>
            </a:extLst>
          </p:cNvPr>
          <p:cNvSpPr/>
          <p:nvPr/>
        </p:nvSpPr>
        <p:spPr>
          <a:xfrm rot="16200000">
            <a:off x="218690" y="2670749"/>
            <a:ext cx="3968562" cy="4405940"/>
          </a:xfrm>
          <a:prstGeom prst="diagStrip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solidFill>
                <a:schemeClr val="tx1"/>
              </a:solidFill>
            </a:endParaRPr>
          </a:p>
        </p:txBody>
      </p:sp>
      <p:sp>
        <p:nvSpPr>
          <p:cNvPr id="2" name="Title 1">
            <a:extLst>
              <a:ext uri="{FF2B5EF4-FFF2-40B4-BE49-F238E27FC236}">
                <a16:creationId xmlns:a16="http://schemas.microsoft.com/office/drawing/2014/main" id="{3182172A-BFD0-61F4-A3B0-E37A459E6C71}"/>
              </a:ext>
            </a:extLst>
          </p:cNvPr>
          <p:cNvSpPr>
            <a:spLocks noGrp="1"/>
          </p:cNvSpPr>
          <p:nvPr>
            <p:ph type="title" idx="4294967295"/>
          </p:nvPr>
        </p:nvSpPr>
        <p:spPr>
          <a:xfrm>
            <a:off x="357469" y="359051"/>
            <a:ext cx="8142587" cy="671512"/>
          </a:xfr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r>
              <a:rPr lang="en-US" sz="2400" b="1" dirty="0"/>
              <a:t>Why are cows leaving the herd?</a:t>
            </a:r>
            <a:br>
              <a:rPr lang="en-US" sz="3200" b="1" dirty="0"/>
            </a:br>
            <a:r>
              <a:rPr lang="zh-CN" altLang="en-US" sz="3600" b="1" dirty="0"/>
              <a:t>为什么奶牛在离群？</a:t>
            </a:r>
            <a:endParaRPr lang="en-US" sz="3200" b="1" dirty="0"/>
          </a:p>
        </p:txBody>
      </p:sp>
      <p:sp>
        <p:nvSpPr>
          <p:cNvPr id="5" name="Rectangle 4">
            <a:extLst>
              <a:ext uri="{FF2B5EF4-FFF2-40B4-BE49-F238E27FC236}">
                <a16:creationId xmlns:a16="http://schemas.microsoft.com/office/drawing/2014/main" id="{3C26710C-D83C-C671-66BD-D270CCE52AF8}"/>
              </a:ext>
            </a:extLst>
          </p:cNvPr>
          <p:cNvSpPr/>
          <p:nvPr/>
        </p:nvSpPr>
        <p:spPr>
          <a:xfrm>
            <a:off x="4286227" y="2889438"/>
            <a:ext cx="5271247" cy="523220"/>
          </a:xfrm>
          <a:prstGeom prst="rect">
            <a:avLst/>
          </a:prstGeom>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buClr>
                <a:schemeClr val="tx2"/>
              </a:buClr>
            </a:pPr>
            <a:r>
              <a:rPr lang="en-US" sz="2800" b="1" dirty="0">
                <a:latin typeface="Arial Narrow" panose="020B0604020202020204" pitchFamily="34" charset="0"/>
                <a:ea typeface="Lato" panose="020F0502020204030203" pitchFamily="34" charset="0"/>
                <a:cs typeface="Arial Narrow" panose="020B0604020202020204" pitchFamily="34" charset="0"/>
              </a:rPr>
              <a:t>Mastitis </a:t>
            </a:r>
            <a:r>
              <a:rPr lang="zh-CN" altLang="en-US" sz="2800" b="1" dirty="0">
                <a:latin typeface="Arial Narrow" panose="020B0604020202020204" pitchFamily="34" charset="0"/>
                <a:ea typeface="Lato" panose="020F0502020204030203" pitchFamily="34" charset="0"/>
                <a:cs typeface="Arial Narrow" panose="020B0604020202020204" pitchFamily="34" charset="0"/>
              </a:rPr>
              <a:t>乳房炎</a:t>
            </a:r>
            <a:endParaRPr lang="en-US" sz="2800" b="1" dirty="0">
              <a:latin typeface="Arial Narrow" panose="020B0604020202020204" pitchFamily="34" charset="0"/>
              <a:ea typeface="Lato" panose="020F0502020204030203" pitchFamily="34" charset="0"/>
              <a:cs typeface="Arial Narrow" panose="020B0604020202020204" pitchFamily="34" charset="0"/>
            </a:endParaRPr>
          </a:p>
        </p:txBody>
      </p:sp>
      <p:sp>
        <p:nvSpPr>
          <p:cNvPr id="14" name="Freeform 5">
            <a:extLst>
              <a:ext uri="{FF2B5EF4-FFF2-40B4-BE49-F238E27FC236}">
                <a16:creationId xmlns:a16="http://schemas.microsoft.com/office/drawing/2014/main" id="{BAA7006F-8C5B-36B9-EA4E-0F9F42EFC095}"/>
              </a:ext>
            </a:extLst>
          </p:cNvPr>
          <p:cNvSpPr>
            <a:spLocks noEditPoints="1"/>
          </p:cNvSpPr>
          <p:nvPr/>
        </p:nvSpPr>
        <p:spPr bwMode="auto">
          <a:xfrm>
            <a:off x="3382719" y="4208865"/>
            <a:ext cx="441273" cy="366816"/>
          </a:xfrm>
          <a:custGeom>
            <a:avLst/>
            <a:gdLst>
              <a:gd name="T0" fmla="*/ 314 w 1670"/>
              <a:gd name="T1" fmla="*/ 679 h 1387"/>
              <a:gd name="T2" fmla="*/ 169 w 1670"/>
              <a:gd name="T3" fmla="*/ 643 h 1387"/>
              <a:gd name="T4" fmla="*/ 108 w 1670"/>
              <a:gd name="T5" fmla="*/ 655 h 1387"/>
              <a:gd name="T6" fmla="*/ 84 w 1670"/>
              <a:gd name="T7" fmla="*/ 664 h 1387"/>
              <a:gd name="T8" fmla="*/ 35 w 1670"/>
              <a:gd name="T9" fmla="*/ 689 h 1387"/>
              <a:gd name="T10" fmla="*/ 24 w 1670"/>
              <a:gd name="T11" fmla="*/ 695 h 1387"/>
              <a:gd name="T12" fmla="*/ 13 w 1670"/>
              <a:gd name="T13" fmla="*/ 703 h 1387"/>
              <a:gd name="T14" fmla="*/ 6 w 1670"/>
              <a:gd name="T15" fmla="*/ 709 h 1387"/>
              <a:gd name="T16" fmla="*/ 25 w 1670"/>
              <a:gd name="T17" fmla="*/ 730 h 1387"/>
              <a:gd name="T18" fmla="*/ 281 w 1670"/>
              <a:gd name="T19" fmla="*/ 1034 h 1387"/>
              <a:gd name="T20" fmla="*/ 395 w 1670"/>
              <a:gd name="T21" fmla="*/ 1368 h 1387"/>
              <a:gd name="T22" fmla="*/ 420 w 1670"/>
              <a:gd name="T23" fmla="*/ 1382 h 1387"/>
              <a:gd name="T24" fmla="*/ 589 w 1670"/>
              <a:gd name="T25" fmla="*/ 1332 h 1387"/>
              <a:gd name="T26" fmla="*/ 614 w 1670"/>
              <a:gd name="T27" fmla="*/ 1307 h 1387"/>
              <a:gd name="T28" fmla="*/ 745 w 1670"/>
              <a:gd name="T29" fmla="*/ 1012 h 1387"/>
              <a:gd name="T30" fmla="*/ 746 w 1670"/>
              <a:gd name="T31" fmla="*/ 1011 h 1387"/>
              <a:gd name="T32" fmla="*/ 801 w 1670"/>
              <a:gd name="T33" fmla="*/ 902 h 1387"/>
              <a:gd name="T34" fmla="*/ 831 w 1670"/>
              <a:gd name="T35" fmla="*/ 849 h 1387"/>
              <a:gd name="T36" fmla="*/ 859 w 1670"/>
              <a:gd name="T37" fmla="*/ 799 h 1387"/>
              <a:gd name="T38" fmla="*/ 866 w 1670"/>
              <a:gd name="T39" fmla="*/ 787 h 1387"/>
              <a:gd name="T40" fmla="*/ 869 w 1670"/>
              <a:gd name="T41" fmla="*/ 780 h 1387"/>
              <a:gd name="T42" fmla="*/ 870 w 1670"/>
              <a:gd name="T43" fmla="*/ 777 h 1387"/>
              <a:gd name="T44" fmla="*/ 872 w 1670"/>
              <a:gd name="T45" fmla="*/ 774 h 1387"/>
              <a:gd name="T46" fmla="*/ 874 w 1670"/>
              <a:gd name="T47" fmla="*/ 770 h 1387"/>
              <a:gd name="T48" fmla="*/ 879 w 1670"/>
              <a:gd name="T49" fmla="*/ 763 h 1387"/>
              <a:gd name="T50" fmla="*/ 884 w 1670"/>
              <a:gd name="T51" fmla="*/ 756 h 1387"/>
              <a:gd name="T52" fmla="*/ 888 w 1670"/>
              <a:gd name="T53" fmla="*/ 749 h 1387"/>
              <a:gd name="T54" fmla="*/ 891 w 1670"/>
              <a:gd name="T55" fmla="*/ 744 h 1387"/>
              <a:gd name="T56" fmla="*/ 912 w 1670"/>
              <a:gd name="T57" fmla="*/ 711 h 1387"/>
              <a:gd name="T58" fmla="*/ 932 w 1670"/>
              <a:gd name="T59" fmla="*/ 679 h 1387"/>
              <a:gd name="T60" fmla="*/ 941 w 1670"/>
              <a:gd name="T61" fmla="*/ 666 h 1387"/>
              <a:gd name="T62" fmla="*/ 975 w 1670"/>
              <a:gd name="T63" fmla="*/ 619 h 1387"/>
              <a:gd name="T64" fmla="*/ 1075 w 1670"/>
              <a:gd name="T65" fmla="*/ 484 h 1387"/>
              <a:gd name="T66" fmla="*/ 1658 w 1670"/>
              <a:gd name="T67" fmla="*/ 16 h 1387"/>
              <a:gd name="T68" fmla="*/ 1665 w 1670"/>
              <a:gd name="T69" fmla="*/ 13 h 1387"/>
              <a:gd name="T70" fmla="*/ 1669 w 1670"/>
              <a:gd name="T71" fmla="*/ 4 h 1387"/>
              <a:gd name="T72" fmla="*/ 1661 w 1670"/>
              <a:gd name="T73" fmla="*/ 1 h 1387"/>
              <a:gd name="T74" fmla="*/ 1649 w 1670"/>
              <a:gd name="T75" fmla="*/ 3 h 1387"/>
              <a:gd name="T76" fmla="*/ 929 w 1670"/>
              <a:gd name="T77" fmla="*/ 368 h 1387"/>
              <a:gd name="T78" fmla="*/ 928 w 1670"/>
              <a:gd name="T79" fmla="*/ 368 h 1387"/>
              <a:gd name="T80" fmla="*/ 536 w 1670"/>
              <a:gd name="T81" fmla="*/ 870 h 1387"/>
              <a:gd name="T82" fmla="*/ 534 w 1670"/>
              <a:gd name="T83" fmla="*/ 874 h 1387"/>
              <a:gd name="T84" fmla="*/ 517 w 1670"/>
              <a:gd name="T85" fmla="*/ 906 h 1387"/>
              <a:gd name="T86" fmla="*/ 498 w 1670"/>
              <a:gd name="T87" fmla="*/ 877 h 1387"/>
              <a:gd name="T88" fmla="*/ 447 w 1670"/>
              <a:gd name="T89" fmla="*/ 808 h 1387"/>
              <a:gd name="T90" fmla="*/ 412 w 1670"/>
              <a:gd name="T91" fmla="*/ 763 h 1387"/>
              <a:gd name="T92" fmla="*/ 394 w 1670"/>
              <a:gd name="T93" fmla="*/ 741 h 1387"/>
              <a:gd name="T94" fmla="*/ 384 w 1670"/>
              <a:gd name="T95" fmla="*/ 730 h 1387"/>
              <a:gd name="T96" fmla="*/ 318 w 1670"/>
              <a:gd name="T97" fmla="*/ 681 h 1387"/>
              <a:gd name="T98" fmla="*/ 314 w 1670"/>
              <a:gd name="T99" fmla="*/ 679 h 1387"/>
              <a:gd name="T100" fmla="*/ 924 w 1670"/>
              <a:gd name="T101" fmla="*/ 666 h 1387"/>
              <a:gd name="T102" fmla="*/ 913 w 1670"/>
              <a:gd name="T103" fmla="*/ 665 h 1387"/>
              <a:gd name="T104" fmla="*/ 924 w 1670"/>
              <a:gd name="T105" fmla="*/ 666 h 1387"/>
              <a:gd name="T106" fmla="*/ 935 w 1670"/>
              <a:gd name="T107" fmla="*/ 666 h 1387"/>
              <a:gd name="T108" fmla="*/ 924 w 1670"/>
              <a:gd name="T109" fmla="*/ 66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0" h="1387">
                <a:moveTo>
                  <a:pt x="314" y="679"/>
                </a:moveTo>
                <a:cubicBezTo>
                  <a:pt x="269" y="654"/>
                  <a:pt x="220" y="639"/>
                  <a:pt x="169" y="643"/>
                </a:cubicBezTo>
                <a:cubicBezTo>
                  <a:pt x="148" y="644"/>
                  <a:pt x="127" y="649"/>
                  <a:pt x="108" y="655"/>
                </a:cubicBezTo>
                <a:cubicBezTo>
                  <a:pt x="100" y="658"/>
                  <a:pt x="92" y="661"/>
                  <a:pt x="84" y="664"/>
                </a:cubicBezTo>
                <a:cubicBezTo>
                  <a:pt x="67" y="672"/>
                  <a:pt x="52" y="680"/>
                  <a:pt x="35" y="689"/>
                </a:cubicBezTo>
                <a:cubicBezTo>
                  <a:pt x="32" y="692"/>
                  <a:pt x="28" y="693"/>
                  <a:pt x="24" y="695"/>
                </a:cubicBezTo>
                <a:cubicBezTo>
                  <a:pt x="20" y="698"/>
                  <a:pt x="16" y="700"/>
                  <a:pt x="13" y="703"/>
                </a:cubicBezTo>
                <a:cubicBezTo>
                  <a:pt x="10" y="705"/>
                  <a:pt x="8" y="707"/>
                  <a:pt x="6" y="709"/>
                </a:cubicBezTo>
                <a:cubicBezTo>
                  <a:pt x="0" y="720"/>
                  <a:pt x="19" y="725"/>
                  <a:pt x="25" y="730"/>
                </a:cubicBezTo>
                <a:cubicBezTo>
                  <a:pt x="151" y="803"/>
                  <a:pt x="240" y="954"/>
                  <a:pt x="281" y="1034"/>
                </a:cubicBezTo>
                <a:cubicBezTo>
                  <a:pt x="333" y="1140"/>
                  <a:pt x="368" y="1252"/>
                  <a:pt x="395" y="1368"/>
                </a:cubicBezTo>
                <a:cubicBezTo>
                  <a:pt x="399" y="1386"/>
                  <a:pt x="405" y="1387"/>
                  <a:pt x="420" y="1382"/>
                </a:cubicBezTo>
                <a:cubicBezTo>
                  <a:pt x="476" y="1365"/>
                  <a:pt x="532" y="1348"/>
                  <a:pt x="589" y="1332"/>
                </a:cubicBezTo>
                <a:cubicBezTo>
                  <a:pt x="602" y="1328"/>
                  <a:pt x="609" y="1320"/>
                  <a:pt x="614" y="1307"/>
                </a:cubicBezTo>
                <a:cubicBezTo>
                  <a:pt x="654" y="1207"/>
                  <a:pt x="697" y="1109"/>
                  <a:pt x="745" y="1012"/>
                </a:cubicBezTo>
                <a:cubicBezTo>
                  <a:pt x="745" y="1012"/>
                  <a:pt x="746" y="1011"/>
                  <a:pt x="746" y="1011"/>
                </a:cubicBezTo>
                <a:cubicBezTo>
                  <a:pt x="764" y="974"/>
                  <a:pt x="782" y="938"/>
                  <a:pt x="801" y="902"/>
                </a:cubicBezTo>
                <a:cubicBezTo>
                  <a:pt x="811" y="884"/>
                  <a:pt x="820" y="867"/>
                  <a:pt x="831" y="849"/>
                </a:cubicBezTo>
                <a:cubicBezTo>
                  <a:pt x="841" y="832"/>
                  <a:pt x="851" y="817"/>
                  <a:pt x="859" y="799"/>
                </a:cubicBezTo>
                <a:cubicBezTo>
                  <a:pt x="861" y="795"/>
                  <a:pt x="864" y="791"/>
                  <a:pt x="866" y="787"/>
                </a:cubicBezTo>
                <a:cubicBezTo>
                  <a:pt x="867" y="785"/>
                  <a:pt x="868" y="783"/>
                  <a:pt x="869" y="780"/>
                </a:cubicBezTo>
                <a:cubicBezTo>
                  <a:pt x="869" y="779"/>
                  <a:pt x="870" y="778"/>
                  <a:pt x="870" y="777"/>
                </a:cubicBezTo>
                <a:cubicBezTo>
                  <a:pt x="871" y="776"/>
                  <a:pt x="871" y="775"/>
                  <a:pt x="872" y="774"/>
                </a:cubicBezTo>
                <a:cubicBezTo>
                  <a:pt x="873" y="773"/>
                  <a:pt x="874" y="772"/>
                  <a:pt x="874" y="770"/>
                </a:cubicBezTo>
                <a:cubicBezTo>
                  <a:pt x="876" y="768"/>
                  <a:pt x="878" y="766"/>
                  <a:pt x="879" y="763"/>
                </a:cubicBezTo>
                <a:cubicBezTo>
                  <a:pt x="881" y="761"/>
                  <a:pt x="883" y="759"/>
                  <a:pt x="884" y="756"/>
                </a:cubicBezTo>
                <a:cubicBezTo>
                  <a:pt x="886" y="754"/>
                  <a:pt x="887" y="751"/>
                  <a:pt x="888" y="749"/>
                </a:cubicBezTo>
                <a:cubicBezTo>
                  <a:pt x="889" y="747"/>
                  <a:pt x="890" y="746"/>
                  <a:pt x="891" y="744"/>
                </a:cubicBezTo>
                <a:cubicBezTo>
                  <a:pt x="898" y="733"/>
                  <a:pt x="905" y="722"/>
                  <a:pt x="912" y="711"/>
                </a:cubicBezTo>
                <a:cubicBezTo>
                  <a:pt x="918" y="700"/>
                  <a:pt x="924" y="689"/>
                  <a:pt x="932" y="679"/>
                </a:cubicBezTo>
                <a:cubicBezTo>
                  <a:pt x="935" y="674"/>
                  <a:pt x="938" y="670"/>
                  <a:pt x="941" y="666"/>
                </a:cubicBezTo>
                <a:cubicBezTo>
                  <a:pt x="975" y="619"/>
                  <a:pt x="975" y="619"/>
                  <a:pt x="975" y="619"/>
                </a:cubicBezTo>
                <a:cubicBezTo>
                  <a:pt x="1005" y="571"/>
                  <a:pt x="1040" y="527"/>
                  <a:pt x="1075" y="484"/>
                </a:cubicBezTo>
                <a:cubicBezTo>
                  <a:pt x="1235" y="285"/>
                  <a:pt x="1423" y="121"/>
                  <a:pt x="1658" y="16"/>
                </a:cubicBezTo>
                <a:cubicBezTo>
                  <a:pt x="1660" y="15"/>
                  <a:pt x="1663" y="14"/>
                  <a:pt x="1665" y="13"/>
                </a:cubicBezTo>
                <a:cubicBezTo>
                  <a:pt x="1668" y="11"/>
                  <a:pt x="1670" y="8"/>
                  <a:pt x="1669" y="4"/>
                </a:cubicBezTo>
                <a:cubicBezTo>
                  <a:pt x="1668" y="0"/>
                  <a:pt x="1664" y="1"/>
                  <a:pt x="1661" y="1"/>
                </a:cubicBezTo>
                <a:cubicBezTo>
                  <a:pt x="1657" y="1"/>
                  <a:pt x="1653" y="2"/>
                  <a:pt x="1649" y="3"/>
                </a:cubicBezTo>
                <a:cubicBezTo>
                  <a:pt x="1376" y="64"/>
                  <a:pt x="1134" y="184"/>
                  <a:pt x="929" y="368"/>
                </a:cubicBezTo>
                <a:cubicBezTo>
                  <a:pt x="928" y="368"/>
                  <a:pt x="928" y="368"/>
                  <a:pt x="928" y="368"/>
                </a:cubicBezTo>
                <a:cubicBezTo>
                  <a:pt x="740" y="521"/>
                  <a:pt x="588" y="776"/>
                  <a:pt x="536" y="870"/>
                </a:cubicBezTo>
                <a:cubicBezTo>
                  <a:pt x="535" y="871"/>
                  <a:pt x="534" y="873"/>
                  <a:pt x="534" y="874"/>
                </a:cubicBezTo>
                <a:cubicBezTo>
                  <a:pt x="523" y="894"/>
                  <a:pt x="517" y="906"/>
                  <a:pt x="517" y="906"/>
                </a:cubicBezTo>
                <a:cubicBezTo>
                  <a:pt x="518" y="903"/>
                  <a:pt x="499" y="880"/>
                  <a:pt x="498" y="877"/>
                </a:cubicBezTo>
                <a:cubicBezTo>
                  <a:pt x="481" y="854"/>
                  <a:pt x="464" y="830"/>
                  <a:pt x="447" y="808"/>
                </a:cubicBezTo>
                <a:cubicBezTo>
                  <a:pt x="436" y="793"/>
                  <a:pt x="424" y="778"/>
                  <a:pt x="412" y="763"/>
                </a:cubicBezTo>
                <a:cubicBezTo>
                  <a:pt x="406" y="756"/>
                  <a:pt x="400" y="748"/>
                  <a:pt x="394" y="741"/>
                </a:cubicBezTo>
                <a:cubicBezTo>
                  <a:pt x="391" y="737"/>
                  <a:pt x="388" y="733"/>
                  <a:pt x="384" y="730"/>
                </a:cubicBezTo>
                <a:cubicBezTo>
                  <a:pt x="364" y="712"/>
                  <a:pt x="342" y="695"/>
                  <a:pt x="318" y="681"/>
                </a:cubicBezTo>
                <a:lnTo>
                  <a:pt x="314" y="679"/>
                </a:lnTo>
                <a:close/>
                <a:moveTo>
                  <a:pt x="924" y="666"/>
                </a:moveTo>
                <a:cubicBezTo>
                  <a:pt x="920" y="665"/>
                  <a:pt x="916" y="665"/>
                  <a:pt x="913" y="665"/>
                </a:cubicBezTo>
                <a:cubicBezTo>
                  <a:pt x="916" y="665"/>
                  <a:pt x="920" y="665"/>
                  <a:pt x="924" y="666"/>
                </a:cubicBezTo>
                <a:cubicBezTo>
                  <a:pt x="928" y="666"/>
                  <a:pt x="932" y="666"/>
                  <a:pt x="935" y="666"/>
                </a:cubicBezTo>
                <a:cubicBezTo>
                  <a:pt x="932" y="666"/>
                  <a:pt x="928" y="666"/>
                  <a:pt x="924" y="6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Rectangle 14">
            <a:extLst>
              <a:ext uri="{FF2B5EF4-FFF2-40B4-BE49-F238E27FC236}">
                <a16:creationId xmlns:a16="http://schemas.microsoft.com/office/drawing/2014/main" id="{356E3041-2EC8-125F-D1B9-0EB21B35EAFA}"/>
              </a:ext>
            </a:extLst>
          </p:cNvPr>
          <p:cNvSpPr/>
          <p:nvPr/>
        </p:nvSpPr>
        <p:spPr>
          <a:xfrm>
            <a:off x="4282085" y="1782039"/>
            <a:ext cx="5271247" cy="523220"/>
          </a:xfrm>
          <a:prstGeom prst="rect">
            <a:avLst/>
          </a:prstGeom>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buClr>
                <a:schemeClr val="tx2"/>
              </a:buClr>
            </a:pPr>
            <a:r>
              <a:rPr lang="en-US" sz="2800" b="1" dirty="0">
                <a:latin typeface="Arial Narrow" panose="020B0604020202020204" pitchFamily="34" charset="0"/>
                <a:ea typeface="Lato" panose="020F0502020204030203" pitchFamily="34" charset="0"/>
                <a:cs typeface="Arial Narrow" panose="020B0604020202020204" pitchFamily="34" charset="0"/>
              </a:rPr>
              <a:t>Fertility </a:t>
            </a:r>
            <a:r>
              <a:rPr lang="zh-CN" altLang="en-US" sz="2800" b="1" dirty="0">
                <a:latin typeface="Arial Narrow" panose="020B0604020202020204" pitchFamily="34" charset="0"/>
                <a:ea typeface="Lato" panose="020F0502020204030203" pitchFamily="34" charset="0"/>
                <a:cs typeface="Arial Narrow" panose="020B0604020202020204" pitchFamily="34" charset="0"/>
              </a:rPr>
              <a:t>繁殖性能</a:t>
            </a:r>
            <a:r>
              <a:rPr lang="en-US" sz="2800" dirty="0">
                <a:latin typeface="Arial Narrow" panose="020B0604020202020204" pitchFamily="34" charset="0"/>
                <a:ea typeface="Lato" panose="020F0502020204030203" pitchFamily="34" charset="0"/>
                <a:cs typeface="Arial Narrow" panose="020B0604020202020204" pitchFamily="34" charset="0"/>
              </a:rPr>
              <a:t> </a:t>
            </a:r>
            <a:endParaRPr lang="en-US" sz="2800" b="1" dirty="0">
              <a:latin typeface="Arial Narrow" panose="020B0604020202020204" pitchFamily="34" charset="0"/>
              <a:ea typeface="Lato" panose="020F0502020204030203" pitchFamily="34" charset="0"/>
              <a:cs typeface="Arial Narrow" panose="020B0604020202020204" pitchFamily="34" charset="0"/>
            </a:endParaRPr>
          </a:p>
        </p:txBody>
      </p:sp>
      <p:sp>
        <p:nvSpPr>
          <p:cNvPr id="16" name="Rectangle 15">
            <a:extLst>
              <a:ext uri="{FF2B5EF4-FFF2-40B4-BE49-F238E27FC236}">
                <a16:creationId xmlns:a16="http://schemas.microsoft.com/office/drawing/2014/main" id="{41F7E705-DB58-95B6-5BA8-9CD2ECAFFC2C}"/>
              </a:ext>
            </a:extLst>
          </p:cNvPr>
          <p:cNvSpPr/>
          <p:nvPr/>
        </p:nvSpPr>
        <p:spPr>
          <a:xfrm>
            <a:off x="4306355" y="4130663"/>
            <a:ext cx="5271247" cy="523220"/>
          </a:xfrm>
          <a:prstGeom prst="rect">
            <a:avLst/>
          </a:prstGeom>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buClr>
                <a:schemeClr val="tx2"/>
              </a:buClr>
            </a:pPr>
            <a:r>
              <a:rPr lang="en-US" sz="2800" b="1" dirty="0">
                <a:latin typeface="Arial Narrow" panose="020B0604020202020204" pitchFamily="34" charset="0"/>
                <a:ea typeface="Lato" panose="020F0502020204030203" pitchFamily="34" charset="0"/>
                <a:cs typeface="Arial Narrow" panose="020B0604020202020204" pitchFamily="34" charset="0"/>
              </a:rPr>
              <a:t>Milk Production </a:t>
            </a:r>
            <a:r>
              <a:rPr lang="zh-CN" altLang="en-US" sz="2800" b="1" dirty="0">
                <a:latin typeface="Arial Narrow" panose="020B0604020202020204" pitchFamily="34" charset="0"/>
                <a:ea typeface="Lato" panose="020F0502020204030203" pitchFamily="34" charset="0"/>
                <a:cs typeface="Arial Narrow" panose="020B0604020202020204" pitchFamily="34" charset="0"/>
              </a:rPr>
              <a:t>产奶量</a:t>
            </a:r>
            <a:endParaRPr lang="en-US" sz="2800" b="1" dirty="0">
              <a:latin typeface="Arial Narrow" panose="020B0604020202020204" pitchFamily="34" charset="0"/>
              <a:ea typeface="Lato" panose="020F0502020204030203" pitchFamily="34" charset="0"/>
              <a:cs typeface="Arial Narrow" panose="020B0604020202020204" pitchFamily="34" charset="0"/>
            </a:endParaRPr>
          </a:p>
        </p:txBody>
      </p:sp>
      <p:sp>
        <p:nvSpPr>
          <p:cNvPr id="17" name="TextBox 16">
            <a:extLst>
              <a:ext uri="{FF2B5EF4-FFF2-40B4-BE49-F238E27FC236}">
                <a16:creationId xmlns:a16="http://schemas.microsoft.com/office/drawing/2014/main" id="{48DC1DC6-9735-C82A-91BC-C7C2DAEA1B67}"/>
              </a:ext>
            </a:extLst>
          </p:cNvPr>
          <p:cNvSpPr txBox="1"/>
          <p:nvPr/>
        </p:nvSpPr>
        <p:spPr>
          <a:xfrm>
            <a:off x="4379705" y="2176755"/>
            <a:ext cx="7798695" cy="76944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304831"/>
            <a:r>
              <a:rPr lang="en-US" sz="1400" b="1" spc="200" dirty="0">
                <a:solidFill>
                  <a:schemeClr val="bg2">
                    <a:lumMod val="50000"/>
                  </a:schemeClr>
                </a:solidFill>
                <a:latin typeface="Arial Narrow" panose="020B0604020202020204" pitchFamily="34" charset="0"/>
                <a:cs typeface="Arial Narrow" panose="020B0604020202020204" pitchFamily="34" charset="0"/>
              </a:rPr>
              <a:t>Improving Pregnancy Rate by 6% reduces total herd methane by 10% and increases profit $49 per cow per year</a:t>
            </a:r>
          </a:p>
          <a:p>
            <a:pPr defTabSz="304831"/>
            <a:r>
              <a:rPr lang="zh-CN" altLang="en-US" sz="1600" b="1" dirty="0">
                <a:latin typeface="微软雅黑" panose="020B0503020204020204" pitchFamily="34" charset="-122"/>
                <a:ea typeface="微软雅黑" panose="020B0503020204020204" pitchFamily="34" charset="-122"/>
              </a:rPr>
              <a:t>提高</a:t>
            </a:r>
            <a:r>
              <a:rPr lang="en-US" altLang="zh-CN" sz="1600" b="1" dirty="0">
                <a:latin typeface="微软雅黑" panose="020B0503020204020204" pitchFamily="34" charset="-122"/>
                <a:ea typeface="微软雅黑" panose="020B0503020204020204" pitchFamily="34" charset="-122"/>
              </a:rPr>
              <a:t>6%</a:t>
            </a:r>
            <a:r>
              <a:rPr lang="zh-CN" altLang="en-US" sz="1600" b="1" dirty="0">
                <a:latin typeface="微软雅黑" panose="020B0503020204020204" pitchFamily="34" charset="-122"/>
                <a:ea typeface="微软雅黑" panose="020B0503020204020204" pitchFamily="34" charset="-122"/>
              </a:rPr>
              <a:t>的怀孕率可减少</a:t>
            </a:r>
            <a:r>
              <a:rPr lang="en-US" altLang="zh-CN" sz="1600" b="1" dirty="0">
                <a:latin typeface="微软雅黑" panose="020B0503020204020204" pitchFamily="34" charset="-122"/>
                <a:ea typeface="微软雅黑" panose="020B0503020204020204" pitchFamily="34" charset="-122"/>
              </a:rPr>
              <a:t>10%</a:t>
            </a:r>
            <a:r>
              <a:rPr lang="zh-CN" altLang="en-US" sz="1600" b="1" dirty="0">
                <a:latin typeface="微软雅黑" panose="020B0503020204020204" pitchFamily="34" charset="-122"/>
                <a:ea typeface="微软雅黑" panose="020B0503020204020204" pitchFamily="34" charset="-122"/>
              </a:rPr>
              <a:t>的牛群甲烷总量，每头牛每年可增加</a:t>
            </a:r>
            <a:r>
              <a:rPr lang="en-US" altLang="zh-CN" sz="1600" b="1" dirty="0">
                <a:latin typeface="微软雅黑" panose="020B0503020204020204" pitchFamily="34" charset="-122"/>
                <a:ea typeface="微软雅黑" panose="020B0503020204020204" pitchFamily="34" charset="-122"/>
              </a:rPr>
              <a:t>49</a:t>
            </a:r>
            <a:r>
              <a:rPr lang="zh-CN" altLang="en-US" sz="1600" b="1" dirty="0">
                <a:latin typeface="微软雅黑" panose="020B0503020204020204" pitchFamily="34" charset="-122"/>
                <a:ea typeface="微软雅黑" panose="020B0503020204020204" pitchFamily="34" charset="-122"/>
              </a:rPr>
              <a:t>美元的利润</a:t>
            </a:r>
            <a:endParaRPr lang="en-US" sz="2000" b="1" spc="200" dirty="0">
              <a:solidFill>
                <a:schemeClr val="bg2">
                  <a:lumMod val="50000"/>
                </a:schemeClr>
              </a:solidFill>
              <a:latin typeface="微软雅黑" panose="020B0503020204020204" pitchFamily="34" charset="-122"/>
              <a:ea typeface="微软雅黑" panose="020B0503020204020204" pitchFamily="34" charset="-122"/>
              <a:cs typeface="Arial Narrow" panose="020B0604020202020204" pitchFamily="34" charset="0"/>
            </a:endParaRPr>
          </a:p>
        </p:txBody>
      </p:sp>
      <p:sp>
        <p:nvSpPr>
          <p:cNvPr id="18" name="TextBox 17">
            <a:extLst>
              <a:ext uri="{FF2B5EF4-FFF2-40B4-BE49-F238E27FC236}">
                <a16:creationId xmlns:a16="http://schemas.microsoft.com/office/drawing/2014/main" id="{C7709C9F-B3E6-874E-F664-863B493AE682}"/>
              </a:ext>
            </a:extLst>
          </p:cNvPr>
          <p:cNvSpPr txBox="1"/>
          <p:nvPr/>
        </p:nvSpPr>
        <p:spPr>
          <a:xfrm>
            <a:off x="4379705" y="3325352"/>
            <a:ext cx="7726435" cy="5539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304831"/>
            <a:r>
              <a:rPr lang="en-US" sz="1400" b="1" spc="200" dirty="0">
                <a:solidFill>
                  <a:schemeClr val="bg2">
                    <a:lumMod val="50000"/>
                  </a:schemeClr>
                </a:solidFill>
                <a:latin typeface="Arial Narrow" panose="020B0604020202020204" pitchFamily="34" charset="0"/>
                <a:cs typeface="Arial Narrow" panose="020B0604020202020204" pitchFamily="34" charset="0"/>
              </a:rPr>
              <a:t>Cows with clinical mastitis have 6% higher carbon footprint per unit of milk.</a:t>
            </a:r>
          </a:p>
          <a:p>
            <a:pPr defTabSz="304831"/>
            <a:r>
              <a:rPr lang="zh-CN" altLang="en-US" sz="1600" b="1" dirty="0">
                <a:latin typeface="微软雅黑" panose="020B0503020204020204" pitchFamily="34" charset="-122"/>
                <a:ea typeface="微软雅黑" panose="020B0503020204020204" pitchFamily="34" charset="-122"/>
              </a:rPr>
              <a:t>患有临床乳房炎的奶牛每单位牛奶的碳足迹高出</a:t>
            </a:r>
            <a:r>
              <a:rPr lang="en-US" altLang="zh-CN" sz="1600" b="1" dirty="0">
                <a:latin typeface="微软雅黑" panose="020B0503020204020204" pitchFamily="34" charset="-122"/>
                <a:ea typeface="微软雅黑" panose="020B0503020204020204" pitchFamily="34" charset="-122"/>
              </a:rPr>
              <a:t>6%</a:t>
            </a:r>
            <a:endParaRPr lang="en-US" sz="1600" b="1" dirty="0">
              <a:latin typeface="微软雅黑" panose="020B0503020204020204" pitchFamily="34" charset="-122"/>
              <a:ea typeface="微软雅黑" panose="020B0503020204020204" pitchFamily="34" charset="-122"/>
            </a:endParaRPr>
          </a:p>
        </p:txBody>
      </p:sp>
      <p:sp>
        <p:nvSpPr>
          <p:cNvPr id="19" name="TextBox 18">
            <a:extLst>
              <a:ext uri="{FF2B5EF4-FFF2-40B4-BE49-F238E27FC236}">
                <a16:creationId xmlns:a16="http://schemas.microsoft.com/office/drawing/2014/main" id="{458D09EA-00B7-16D4-9FEC-CE52CCF741A1}"/>
              </a:ext>
            </a:extLst>
          </p:cNvPr>
          <p:cNvSpPr txBox="1"/>
          <p:nvPr/>
        </p:nvSpPr>
        <p:spPr>
          <a:xfrm>
            <a:off x="4379705" y="4530353"/>
            <a:ext cx="7726435" cy="76944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304831"/>
            <a:r>
              <a:rPr lang="en-US" sz="1400" b="1" spc="200" dirty="0">
                <a:solidFill>
                  <a:schemeClr val="bg2">
                    <a:lumMod val="50000"/>
                  </a:schemeClr>
                </a:solidFill>
                <a:latin typeface="Arial Narrow" panose="020B0604020202020204" pitchFamily="34" charset="0"/>
                <a:cs typeface="Arial Narrow" panose="020B0604020202020204" pitchFamily="34" charset="0"/>
              </a:rPr>
              <a:t>High Production equates to more lifetime profit per cow, improving sustainability with fewer cows.</a:t>
            </a:r>
          </a:p>
          <a:p>
            <a:pPr defTabSz="304831"/>
            <a:r>
              <a:rPr lang="zh-CN" altLang="en-US" sz="1600" b="1" dirty="0">
                <a:latin typeface="微软雅黑" panose="020B0503020204020204" pitchFamily="34" charset="-122"/>
                <a:ea typeface="微软雅黑" panose="020B0503020204020204" pitchFamily="34" charset="-122"/>
              </a:rPr>
              <a:t>高产量意味着每头奶牛的终身利润更高，用更少的奶牛提高可持续性。</a:t>
            </a:r>
            <a:endParaRPr lang="en-US" sz="1600" b="1" dirty="0">
              <a:latin typeface="微软雅黑" panose="020B0503020204020204" pitchFamily="34" charset="-122"/>
              <a:ea typeface="微软雅黑" panose="020B0503020204020204" pitchFamily="34" charset="-122"/>
            </a:endParaRPr>
          </a:p>
        </p:txBody>
      </p:sp>
      <p:pic>
        <p:nvPicPr>
          <p:cNvPr id="21" name="Graphic 20" descr="Badge 4 with solid fill">
            <a:extLst>
              <a:ext uri="{FF2B5EF4-FFF2-40B4-BE49-F238E27FC236}">
                <a16:creationId xmlns:a16="http://schemas.microsoft.com/office/drawing/2014/main" id="{5DC137A9-1985-86CE-2B1E-9A5A58A2D7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8414" y="5159627"/>
            <a:ext cx="1137941" cy="1137941"/>
          </a:xfrm>
          <a:prstGeom prst="rect">
            <a:avLst/>
          </a:prstGeom>
        </p:spPr>
      </p:pic>
      <p:pic>
        <p:nvPicPr>
          <p:cNvPr id="23" name="Graphic 22" descr="Badge with solid fill">
            <a:extLst>
              <a:ext uri="{FF2B5EF4-FFF2-40B4-BE49-F238E27FC236}">
                <a16:creationId xmlns:a16="http://schemas.microsoft.com/office/drawing/2014/main" id="{EC722C02-7ABD-9B64-5596-AF73BA05C3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8413" y="2857294"/>
            <a:ext cx="1137941" cy="1137941"/>
          </a:xfrm>
          <a:prstGeom prst="rect">
            <a:avLst/>
          </a:prstGeom>
        </p:spPr>
      </p:pic>
      <p:pic>
        <p:nvPicPr>
          <p:cNvPr id="25" name="Graphic 24" descr="Badge 3 with solid fill">
            <a:extLst>
              <a:ext uri="{FF2B5EF4-FFF2-40B4-BE49-F238E27FC236}">
                <a16:creationId xmlns:a16="http://schemas.microsoft.com/office/drawing/2014/main" id="{A0BDEBD5-9B98-DE88-CBC6-0002A65BF2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68413" y="4000708"/>
            <a:ext cx="1137941" cy="1137941"/>
          </a:xfrm>
          <a:prstGeom prst="rect">
            <a:avLst/>
          </a:prstGeom>
        </p:spPr>
      </p:pic>
      <p:pic>
        <p:nvPicPr>
          <p:cNvPr id="27" name="Graphic 26" descr="Badge 1 with solid fill">
            <a:extLst>
              <a:ext uri="{FF2B5EF4-FFF2-40B4-BE49-F238E27FC236}">
                <a16:creationId xmlns:a16="http://schemas.microsoft.com/office/drawing/2014/main" id="{8AB96B07-735D-47F0-B8B5-1A0848874A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68413" y="1698375"/>
            <a:ext cx="1137941" cy="1137941"/>
          </a:xfrm>
          <a:prstGeom prst="rect">
            <a:avLst/>
          </a:prstGeom>
          <a:effectLst/>
        </p:spPr>
      </p:pic>
      <p:sp>
        <p:nvSpPr>
          <p:cNvPr id="28" name="TextBox 27">
            <a:extLst>
              <a:ext uri="{FF2B5EF4-FFF2-40B4-BE49-F238E27FC236}">
                <a16:creationId xmlns:a16="http://schemas.microsoft.com/office/drawing/2014/main" id="{99FD6CC5-ED92-906C-BE25-0D4A79C3F52F}"/>
              </a:ext>
            </a:extLst>
          </p:cNvPr>
          <p:cNvSpPr txBox="1"/>
          <p:nvPr/>
        </p:nvSpPr>
        <p:spPr>
          <a:xfrm>
            <a:off x="4306354" y="5626968"/>
            <a:ext cx="7390346" cy="76944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304831"/>
            <a:r>
              <a:rPr lang="en-US" sz="1400" b="1" spc="200" dirty="0">
                <a:solidFill>
                  <a:schemeClr val="bg2">
                    <a:lumMod val="50000"/>
                  </a:schemeClr>
                </a:solidFill>
                <a:latin typeface="Arial Narrow" panose="020B0604020202020204" pitchFamily="34" charset="0"/>
                <a:cs typeface="Arial Narrow" panose="020B0604020202020204" pitchFamily="34" charset="0"/>
              </a:rPr>
              <a:t>Reduce culling, raise fewer replacements and spend less time and money treating cows. </a:t>
            </a:r>
          </a:p>
          <a:p>
            <a:pPr defTabSz="304831"/>
            <a:r>
              <a:rPr lang="zh-CN" altLang="en-US" sz="1600" b="1" dirty="0">
                <a:latin typeface="微软雅黑" panose="020B0503020204020204" pitchFamily="34" charset="-122"/>
                <a:ea typeface="微软雅黑" panose="020B0503020204020204" pitchFamily="34" charset="-122"/>
              </a:rPr>
              <a:t>减少淘汰，减少后备牛饲养，减少治疗奶牛的时间和金钱。</a:t>
            </a:r>
            <a:endParaRPr lang="en-US" sz="1600" b="1" dirty="0">
              <a:latin typeface="微软雅黑" panose="020B0503020204020204" pitchFamily="34" charset="-122"/>
              <a:ea typeface="微软雅黑" panose="020B0503020204020204" pitchFamily="34" charset="-122"/>
            </a:endParaRPr>
          </a:p>
        </p:txBody>
      </p:sp>
      <p:sp>
        <p:nvSpPr>
          <p:cNvPr id="29" name="Rectangle 28">
            <a:extLst>
              <a:ext uri="{FF2B5EF4-FFF2-40B4-BE49-F238E27FC236}">
                <a16:creationId xmlns:a16="http://schemas.microsoft.com/office/drawing/2014/main" id="{8B9132DD-878E-AE56-BA64-30C20BF120C6}"/>
              </a:ext>
            </a:extLst>
          </p:cNvPr>
          <p:cNvSpPr/>
          <p:nvPr/>
        </p:nvSpPr>
        <p:spPr>
          <a:xfrm>
            <a:off x="4286226" y="5205377"/>
            <a:ext cx="5271247" cy="523220"/>
          </a:xfrm>
          <a:prstGeom prst="rect">
            <a:avLst/>
          </a:prstGeom>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buClr>
                <a:schemeClr val="tx2"/>
              </a:buClr>
            </a:pPr>
            <a:r>
              <a:rPr lang="en-US" sz="2800" b="1" dirty="0">
                <a:latin typeface="Arial Narrow" panose="020B0604020202020204" pitchFamily="34" charset="0"/>
                <a:ea typeface="Lato" panose="020F0502020204030203" pitchFamily="34" charset="0"/>
                <a:cs typeface="Arial Narrow" panose="020B0604020202020204" pitchFamily="34" charset="0"/>
              </a:rPr>
              <a:t>Lameness </a:t>
            </a:r>
            <a:r>
              <a:rPr lang="zh-CN" altLang="en-US" sz="2800" b="1" dirty="0">
                <a:latin typeface="Arial Narrow" panose="020B0604020202020204" pitchFamily="34" charset="0"/>
                <a:ea typeface="Lato" panose="020F0502020204030203" pitchFamily="34" charset="0"/>
                <a:cs typeface="Arial Narrow" panose="020B0604020202020204" pitchFamily="34" charset="0"/>
              </a:rPr>
              <a:t>蹄病</a:t>
            </a:r>
            <a:endParaRPr lang="en-US" sz="2800" b="1" dirty="0">
              <a:latin typeface="Arial Narrow" panose="020B0604020202020204" pitchFamily="34" charset="0"/>
              <a:ea typeface="Lato" panose="020F0502020204030203" pitchFamily="34" charset="0"/>
              <a:cs typeface="Arial Narrow" panose="020B0604020202020204" pitchFamily="34" charset="0"/>
            </a:endParaRPr>
          </a:p>
        </p:txBody>
      </p:sp>
      <p:sp>
        <p:nvSpPr>
          <p:cNvPr id="30" name="TextBox 29">
            <a:extLst>
              <a:ext uri="{FF2B5EF4-FFF2-40B4-BE49-F238E27FC236}">
                <a16:creationId xmlns:a16="http://schemas.microsoft.com/office/drawing/2014/main" id="{443D53EB-5C13-C1EC-C3F6-53C1C8CA4590}"/>
              </a:ext>
            </a:extLst>
          </p:cNvPr>
          <p:cNvSpPr txBox="1"/>
          <p:nvPr/>
        </p:nvSpPr>
        <p:spPr>
          <a:xfrm>
            <a:off x="763299" y="979413"/>
            <a:ext cx="3665463" cy="70788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304831"/>
            <a:r>
              <a:rPr lang="en-US" sz="2000" b="1" spc="200" dirty="0">
                <a:solidFill>
                  <a:schemeClr val="tx2">
                    <a:lumMod val="75000"/>
                  </a:schemeClr>
                </a:solidFill>
                <a:latin typeface="Arial Narrow" panose="020B0604020202020204" pitchFamily="34" charset="0"/>
                <a:cs typeface="Arial Narrow" panose="020B0604020202020204" pitchFamily="34" charset="0"/>
              </a:rPr>
              <a:t>And why should we care? </a:t>
            </a:r>
            <a:r>
              <a:rPr lang="zh-CN" altLang="en-US" sz="2000" b="1" spc="200" dirty="0">
                <a:solidFill>
                  <a:schemeClr val="tx2">
                    <a:lumMod val="75000"/>
                  </a:schemeClr>
                </a:solidFill>
                <a:latin typeface="Arial Narrow" panose="020B0604020202020204" pitchFamily="34" charset="0"/>
                <a:cs typeface="Arial Narrow" panose="020B0604020202020204" pitchFamily="34" charset="0"/>
              </a:rPr>
              <a:t>我们为什么需要关注？</a:t>
            </a:r>
            <a:endParaRPr lang="en-US" sz="2000" b="1" spc="200" dirty="0">
              <a:solidFill>
                <a:schemeClr val="tx2">
                  <a:lumMod val="75000"/>
                </a:schemeClr>
              </a:solidFill>
              <a:latin typeface="Arial Narrow" panose="020B0604020202020204" pitchFamily="34" charset="0"/>
              <a:cs typeface="Arial Narrow" panose="020B0604020202020204" pitchFamily="34" charset="0"/>
            </a:endParaRPr>
          </a:p>
        </p:txBody>
      </p:sp>
      <p:pic>
        <p:nvPicPr>
          <p:cNvPr id="32" name="Graphic 31" descr="Hashtag with solid fill">
            <a:extLst>
              <a:ext uri="{FF2B5EF4-FFF2-40B4-BE49-F238E27FC236}">
                <a16:creationId xmlns:a16="http://schemas.microsoft.com/office/drawing/2014/main" id="{6C2BAC28-8CCA-901C-43F4-07ACEAE69CE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95062" y="1990776"/>
            <a:ext cx="508293" cy="508293"/>
          </a:xfrm>
          <a:prstGeom prst="rect">
            <a:avLst/>
          </a:prstGeom>
          <a:effectLst>
            <a:outerShdw blurRad="63500" sx="102000" sy="102000" algn="ctr" rotWithShape="0">
              <a:prstClr val="black">
                <a:alpha val="40000"/>
              </a:prstClr>
            </a:outerShdw>
          </a:effectLst>
        </p:spPr>
      </p:pic>
      <p:pic>
        <p:nvPicPr>
          <p:cNvPr id="34" name="Graphic 33" descr="Hashtag with solid fill">
            <a:extLst>
              <a:ext uri="{FF2B5EF4-FFF2-40B4-BE49-F238E27FC236}">
                <a16:creationId xmlns:a16="http://schemas.microsoft.com/office/drawing/2014/main" id="{8AA0753E-0EA5-3788-6A55-AAAB2C7036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95062" y="3227780"/>
            <a:ext cx="508293" cy="508293"/>
          </a:xfrm>
          <a:prstGeom prst="rect">
            <a:avLst/>
          </a:prstGeom>
          <a:effectLst>
            <a:outerShdw blurRad="63500" sx="102000" sy="102000" algn="ctr" rotWithShape="0">
              <a:prstClr val="black">
                <a:alpha val="40000"/>
              </a:prstClr>
            </a:outerShdw>
          </a:effectLst>
        </p:spPr>
      </p:pic>
      <p:pic>
        <p:nvPicPr>
          <p:cNvPr id="35" name="Graphic 34" descr="Hashtag with solid fill">
            <a:extLst>
              <a:ext uri="{FF2B5EF4-FFF2-40B4-BE49-F238E27FC236}">
                <a16:creationId xmlns:a16="http://schemas.microsoft.com/office/drawing/2014/main" id="{C45A9DDE-52A6-87CF-1334-C4F1B5518A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84690" y="4322780"/>
            <a:ext cx="508293" cy="508293"/>
          </a:xfrm>
          <a:prstGeom prst="rect">
            <a:avLst/>
          </a:prstGeom>
          <a:effectLst>
            <a:outerShdw blurRad="63500" sx="102000" sy="102000" algn="ctr" rotWithShape="0">
              <a:prstClr val="black">
                <a:alpha val="40000"/>
              </a:prstClr>
            </a:outerShdw>
          </a:effectLst>
        </p:spPr>
      </p:pic>
      <p:pic>
        <p:nvPicPr>
          <p:cNvPr id="36" name="Graphic 35" descr="Hashtag with solid fill">
            <a:extLst>
              <a:ext uri="{FF2B5EF4-FFF2-40B4-BE49-F238E27FC236}">
                <a16:creationId xmlns:a16="http://schemas.microsoft.com/office/drawing/2014/main" id="{0B837F6D-BA12-E50B-DF9E-D8296FE090A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79620" y="5550035"/>
            <a:ext cx="508293" cy="4569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54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P spid="18" grpId="0"/>
      <p:bldP spid="19"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0">
            <a:extLst>
              <a:ext uri="{FF2B5EF4-FFF2-40B4-BE49-F238E27FC236}">
                <a16:creationId xmlns:a16="http://schemas.microsoft.com/office/drawing/2014/main" id="{0BD6A6C2-709F-8FDB-FF37-A35F3896AF7A}"/>
              </a:ext>
            </a:extLst>
          </p:cNvPr>
          <p:cNvGraphicFramePr>
            <a:graphicFrameLocks/>
          </p:cNvGraphicFramePr>
          <p:nvPr>
            <p:extLst>
              <p:ext uri="{D42A27DB-BD31-4B8C-83A1-F6EECF244321}">
                <p14:modId xmlns:p14="http://schemas.microsoft.com/office/powerpoint/2010/main" val="1222586860"/>
              </p:ext>
            </p:extLst>
          </p:nvPr>
        </p:nvGraphicFramePr>
        <p:xfrm>
          <a:off x="1456163" y="1961161"/>
          <a:ext cx="10595590" cy="3708400"/>
        </p:xfrm>
        <a:graphic>
          <a:graphicData uri="http://schemas.openxmlformats.org/drawingml/2006/table">
            <a:tbl>
              <a:tblPr firstRow="1" bandRow="1">
                <a:tableStyleId>{5C22544A-7EE6-4342-B048-85BDC9FD1C3A}</a:tableStyleId>
              </a:tblPr>
              <a:tblGrid>
                <a:gridCol w="2771740">
                  <a:extLst>
                    <a:ext uri="{9D8B030D-6E8A-4147-A177-3AD203B41FA5}">
                      <a16:colId xmlns:a16="http://schemas.microsoft.com/office/drawing/2014/main" val="2631022200"/>
                    </a:ext>
                  </a:extLst>
                </a:gridCol>
                <a:gridCol w="1541060">
                  <a:extLst>
                    <a:ext uri="{9D8B030D-6E8A-4147-A177-3AD203B41FA5}">
                      <a16:colId xmlns:a16="http://schemas.microsoft.com/office/drawing/2014/main" val="1571627256"/>
                    </a:ext>
                  </a:extLst>
                </a:gridCol>
                <a:gridCol w="1608801">
                  <a:extLst>
                    <a:ext uri="{9D8B030D-6E8A-4147-A177-3AD203B41FA5}">
                      <a16:colId xmlns:a16="http://schemas.microsoft.com/office/drawing/2014/main" val="2905315658"/>
                    </a:ext>
                  </a:extLst>
                </a:gridCol>
                <a:gridCol w="1388647">
                  <a:extLst>
                    <a:ext uri="{9D8B030D-6E8A-4147-A177-3AD203B41FA5}">
                      <a16:colId xmlns:a16="http://schemas.microsoft.com/office/drawing/2014/main" val="3675690339"/>
                    </a:ext>
                  </a:extLst>
                </a:gridCol>
                <a:gridCol w="1507192">
                  <a:extLst>
                    <a:ext uri="{9D8B030D-6E8A-4147-A177-3AD203B41FA5}">
                      <a16:colId xmlns:a16="http://schemas.microsoft.com/office/drawing/2014/main" val="2335030991"/>
                    </a:ext>
                  </a:extLst>
                </a:gridCol>
                <a:gridCol w="1778150">
                  <a:extLst>
                    <a:ext uri="{9D8B030D-6E8A-4147-A177-3AD203B41FA5}">
                      <a16:colId xmlns:a16="http://schemas.microsoft.com/office/drawing/2014/main" val="3322203732"/>
                    </a:ext>
                  </a:extLst>
                </a:gridCol>
              </a:tblGrid>
              <a:tr h="370840">
                <a:tc>
                  <a:txBody>
                    <a:bodyPr/>
                    <a:lstStyle/>
                    <a:p>
                      <a:endParaRPr lang="en-US" sz="1800" dirty="0"/>
                    </a:p>
                  </a:txBody>
                  <a:tcPr marL="68580" marR="68580" marT="34290" marB="34290" anchor="ctr"/>
                </a:tc>
                <a:tc>
                  <a:txBody>
                    <a:bodyPr/>
                    <a:lstStyle/>
                    <a:p>
                      <a:pPr algn="ctr"/>
                      <a:r>
                        <a:rPr lang="en-US" sz="1800" dirty="0"/>
                        <a:t>TPI</a:t>
                      </a:r>
                      <a:r>
                        <a:rPr lang="en-US" sz="1800" baseline="30000" dirty="0"/>
                        <a:t>®</a:t>
                      </a:r>
                    </a:p>
                  </a:txBody>
                  <a:tcPr marL="68580" marR="68580" marT="34290" marB="34290" anchor="ctr"/>
                </a:tc>
                <a:tc>
                  <a:txBody>
                    <a:bodyPr/>
                    <a:lstStyle/>
                    <a:p>
                      <a:pPr algn="ctr"/>
                      <a:r>
                        <a:rPr lang="en-US" sz="1800" dirty="0"/>
                        <a:t>NM$</a:t>
                      </a:r>
                    </a:p>
                  </a:txBody>
                  <a:tcPr marL="68580" marR="68580" marT="34290" marB="34290" anchor="ctr"/>
                </a:tc>
                <a:tc>
                  <a:txBody>
                    <a:bodyPr/>
                    <a:lstStyle/>
                    <a:p>
                      <a:pPr algn="ctr"/>
                      <a:r>
                        <a:rPr lang="en-US" sz="1800" dirty="0"/>
                        <a:t>CM$</a:t>
                      </a:r>
                    </a:p>
                  </a:txBody>
                  <a:tcPr marL="68580" marR="68580" marT="34290" marB="34290" anchor="ctr"/>
                </a:tc>
                <a:tc>
                  <a:txBody>
                    <a:bodyPr/>
                    <a:lstStyle/>
                    <a:p>
                      <a:pPr algn="ctr"/>
                      <a:r>
                        <a:rPr lang="en-US" sz="1800" dirty="0"/>
                        <a:t>DWP$</a:t>
                      </a:r>
                      <a:r>
                        <a:rPr lang="en-US" sz="1800" baseline="30000" dirty="0"/>
                        <a:t>®</a:t>
                      </a:r>
                    </a:p>
                  </a:txBody>
                  <a:tcPr marL="68580" marR="68580" marT="34290" marB="34290" anchor="ctr"/>
                </a:tc>
                <a:tc>
                  <a:txBody>
                    <a:bodyPr/>
                    <a:lstStyle/>
                    <a:p>
                      <a:pPr algn="ctr"/>
                      <a:r>
                        <a:rPr lang="en-US" sz="1800" dirty="0"/>
                        <a:t>HHP$</a:t>
                      </a:r>
                      <a:r>
                        <a:rPr lang="en-US" sz="1800" baseline="30000" dirty="0"/>
                        <a:t>®</a:t>
                      </a:r>
                      <a:endParaRPr lang="en-US" sz="1800" b="0" dirty="0"/>
                    </a:p>
                  </a:txBody>
                  <a:tcPr marL="68580" marR="68580" marT="34290" marB="34290" anchor="ctr"/>
                </a:tc>
                <a:extLst>
                  <a:ext uri="{0D108BD9-81ED-4DB2-BD59-A6C34878D82A}">
                    <a16:rowId xmlns:a16="http://schemas.microsoft.com/office/drawing/2014/main" val="1029222329"/>
                  </a:ext>
                </a:extLst>
              </a:tr>
              <a:tr h="370840">
                <a:tc>
                  <a:txBody>
                    <a:bodyPr/>
                    <a:lstStyle/>
                    <a:p>
                      <a:r>
                        <a:rPr lang="en-US" sz="1800" dirty="0"/>
                        <a:t>Milk</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3%</a:t>
                      </a:r>
                    </a:p>
                  </a:txBody>
                  <a:tcPr marL="68580" marR="68580" marT="34290" marB="34290"/>
                </a:tc>
                <a:tc>
                  <a:txBody>
                    <a:bodyPr/>
                    <a:lstStyle/>
                    <a:p>
                      <a:pPr algn="ctr"/>
                      <a:r>
                        <a:rPr lang="en-US" sz="1800" dirty="0"/>
                        <a:t>-3%</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extLst>
                  <a:ext uri="{0D108BD9-81ED-4DB2-BD59-A6C34878D82A}">
                    <a16:rowId xmlns:a16="http://schemas.microsoft.com/office/drawing/2014/main" val="432737080"/>
                  </a:ext>
                </a:extLst>
              </a:tr>
              <a:tr h="370840">
                <a:tc>
                  <a:txBody>
                    <a:bodyPr/>
                    <a:lstStyle/>
                    <a:p>
                      <a:r>
                        <a:rPr lang="en-US" sz="1800" dirty="0"/>
                        <a:t>CFP</a:t>
                      </a:r>
                    </a:p>
                  </a:txBody>
                  <a:tcPr marL="68580" marR="68580" marT="34290" marB="34290"/>
                </a:tc>
                <a:tc>
                  <a:txBody>
                    <a:bodyPr/>
                    <a:lstStyle/>
                    <a:p>
                      <a:pPr algn="ctr"/>
                      <a:r>
                        <a:rPr lang="en-US" sz="1800" dirty="0"/>
                        <a:t>44%</a:t>
                      </a:r>
                    </a:p>
                  </a:txBody>
                  <a:tcPr marL="68580" marR="68580" marT="34290" marB="34290"/>
                </a:tc>
                <a:tc>
                  <a:txBody>
                    <a:bodyPr/>
                    <a:lstStyle/>
                    <a:p>
                      <a:pPr algn="ctr"/>
                      <a:r>
                        <a:rPr lang="en-US" sz="1800" dirty="0"/>
                        <a:t>45%</a:t>
                      </a:r>
                    </a:p>
                  </a:txBody>
                  <a:tcPr marL="68580" marR="68580" marT="34290" marB="34290"/>
                </a:tc>
                <a:tc>
                  <a:txBody>
                    <a:bodyPr/>
                    <a:lstStyle/>
                    <a:p>
                      <a:pPr algn="ctr"/>
                      <a:r>
                        <a:rPr lang="en-US" sz="1800" dirty="0"/>
                        <a:t>47%</a:t>
                      </a:r>
                    </a:p>
                  </a:txBody>
                  <a:tcPr marL="68580" marR="68580" marT="34290" marB="34290"/>
                </a:tc>
                <a:tc>
                  <a:txBody>
                    <a:bodyPr/>
                    <a:lstStyle/>
                    <a:p>
                      <a:pPr algn="ctr"/>
                      <a:r>
                        <a:rPr lang="en-US" sz="1800" dirty="0"/>
                        <a:t>34%</a:t>
                      </a:r>
                    </a:p>
                  </a:txBody>
                  <a:tcPr marL="68580" marR="68580" marT="34290" marB="34290"/>
                </a:tc>
                <a:tc>
                  <a:txBody>
                    <a:bodyPr/>
                    <a:lstStyle/>
                    <a:p>
                      <a:pPr algn="ctr"/>
                      <a:r>
                        <a:rPr lang="en-US" sz="1800" dirty="0"/>
                        <a:t>49%</a:t>
                      </a:r>
                    </a:p>
                  </a:txBody>
                  <a:tcPr marL="68580" marR="68580" marT="34290" marB="34290"/>
                </a:tc>
                <a:extLst>
                  <a:ext uri="{0D108BD9-81ED-4DB2-BD59-A6C34878D82A}">
                    <a16:rowId xmlns:a16="http://schemas.microsoft.com/office/drawing/2014/main" val="4248829147"/>
                  </a:ext>
                </a:extLst>
              </a:tr>
              <a:tr h="370840">
                <a:tc>
                  <a:txBody>
                    <a:bodyPr/>
                    <a:lstStyle/>
                    <a:p>
                      <a:r>
                        <a:rPr lang="en-US" sz="1800" dirty="0"/>
                        <a:t>Mastitis, SCS</a:t>
                      </a:r>
                    </a:p>
                  </a:txBody>
                  <a:tcPr marL="68580" marR="68580" marT="34290" marB="34290"/>
                </a:tc>
                <a:tc>
                  <a:txBody>
                    <a:bodyPr/>
                    <a:lstStyle/>
                    <a:p>
                      <a:pPr algn="ctr"/>
                      <a:r>
                        <a:rPr lang="en-US" sz="1800" dirty="0"/>
                        <a:t>5%</a:t>
                      </a:r>
                    </a:p>
                  </a:txBody>
                  <a:tcPr marL="68580" marR="68580" marT="34290" marB="34290"/>
                </a:tc>
                <a:tc>
                  <a:txBody>
                    <a:bodyPr/>
                    <a:lstStyle/>
                    <a:p>
                      <a:pPr algn="ctr"/>
                      <a:r>
                        <a:rPr lang="en-US" sz="1800" dirty="0"/>
                        <a:t>3%</a:t>
                      </a:r>
                    </a:p>
                  </a:txBody>
                  <a:tcPr marL="68580" marR="68580" marT="34290" marB="34290"/>
                </a:tc>
                <a:tc>
                  <a:txBody>
                    <a:bodyPr/>
                    <a:lstStyle/>
                    <a:p>
                      <a:pPr algn="ctr"/>
                      <a:r>
                        <a:rPr lang="en-US" sz="1800" dirty="0"/>
                        <a:t>3%</a:t>
                      </a:r>
                    </a:p>
                  </a:txBody>
                  <a:tcPr marL="68580" marR="68580" marT="34290" marB="34290"/>
                </a:tc>
                <a:tc>
                  <a:txBody>
                    <a:bodyPr/>
                    <a:lstStyle/>
                    <a:p>
                      <a:pPr algn="ctr"/>
                      <a:r>
                        <a:rPr lang="en-US" sz="1800" dirty="0"/>
                        <a:t>13%</a:t>
                      </a:r>
                    </a:p>
                  </a:txBody>
                  <a:tcPr marL="68580" marR="68580" marT="34290" marB="34290"/>
                </a:tc>
                <a:tc>
                  <a:txBody>
                    <a:bodyPr/>
                    <a:lstStyle/>
                    <a:p>
                      <a:pPr algn="ctr"/>
                      <a:r>
                        <a:rPr lang="en-US" sz="1800" dirty="0"/>
                        <a:t>13%</a:t>
                      </a:r>
                    </a:p>
                  </a:txBody>
                  <a:tcPr marL="68580" marR="68580" marT="34290" marB="34290"/>
                </a:tc>
                <a:extLst>
                  <a:ext uri="{0D108BD9-81ED-4DB2-BD59-A6C34878D82A}">
                    <a16:rowId xmlns:a16="http://schemas.microsoft.com/office/drawing/2014/main" val="886572139"/>
                  </a:ext>
                </a:extLst>
              </a:tr>
              <a:tr h="370840">
                <a:tc>
                  <a:txBody>
                    <a:bodyPr/>
                    <a:lstStyle/>
                    <a:p>
                      <a:r>
                        <a:rPr lang="en-US" sz="1800" dirty="0"/>
                        <a:t>Fertility</a:t>
                      </a:r>
                    </a:p>
                  </a:txBody>
                  <a:tcPr marL="68580" marR="68580" marT="34290" marB="34290"/>
                </a:tc>
                <a:tc>
                  <a:txBody>
                    <a:bodyPr/>
                    <a:lstStyle/>
                    <a:p>
                      <a:pPr algn="ctr"/>
                      <a:r>
                        <a:rPr lang="en-US" sz="1800" dirty="0"/>
                        <a:t>13%</a:t>
                      </a:r>
                    </a:p>
                  </a:txBody>
                  <a:tcPr marL="68580" marR="68580" marT="34290" marB="34290"/>
                </a:tc>
                <a:tc>
                  <a:txBody>
                    <a:bodyPr/>
                    <a:lstStyle/>
                    <a:p>
                      <a:pPr algn="ctr"/>
                      <a:r>
                        <a:rPr lang="en-US" sz="1800" dirty="0"/>
                        <a:t>5%</a:t>
                      </a:r>
                    </a:p>
                  </a:txBody>
                  <a:tcPr marL="68580" marR="68580" marT="34290" marB="34290"/>
                </a:tc>
                <a:tc>
                  <a:txBody>
                    <a:bodyPr/>
                    <a:lstStyle/>
                    <a:p>
                      <a:pPr algn="ctr"/>
                      <a:r>
                        <a:rPr lang="en-US" sz="1800" dirty="0"/>
                        <a:t>5%</a:t>
                      </a:r>
                    </a:p>
                  </a:txBody>
                  <a:tcPr marL="68580" marR="68580" marT="34290" marB="34290"/>
                </a:tc>
                <a:tc>
                  <a:txBody>
                    <a:bodyPr/>
                    <a:lstStyle/>
                    <a:p>
                      <a:pPr algn="ctr"/>
                      <a:r>
                        <a:rPr lang="en-US" sz="1800" dirty="0"/>
                        <a:t>12%</a:t>
                      </a:r>
                    </a:p>
                  </a:txBody>
                  <a:tcPr marL="68580" marR="68580" marT="34290" marB="34290"/>
                </a:tc>
                <a:tc>
                  <a:txBody>
                    <a:bodyPr/>
                    <a:lstStyle/>
                    <a:p>
                      <a:pPr algn="ctr"/>
                      <a:r>
                        <a:rPr lang="en-US" sz="1800" dirty="0"/>
                        <a:t>12%</a:t>
                      </a:r>
                    </a:p>
                  </a:txBody>
                  <a:tcPr marL="68580" marR="68580" marT="34290" marB="34290"/>
                </a:tc>
                <a:extLst>
                  <a:ext uri="{0D108BD9-81ED-4DB2-BD59-A6C34878D82A}">
                    <a16:rowId xmlns:a16="http://schemas.microsoft.com/office/drawing/2014/main" val="3966223802"/>
                  </a:ext>
                </a:extLst>
              </a:tr>
              <a:tr h="370840">
                <a:tc>
                  <a:txBody>
                    <a:bodyPr/>
                    <a:lstStyle/>
                    <a:p>
                      <a:r>
                        <a:rPr lang="en-US" sz="1800" dirty="0"/>
                        <a:t>Other Cow Health</a:t>
                      </a:r>
                    </a:p>
                  </a:txBody>
                  <a:tcPr marL="68580" marR="68580" marT="34290" marB="34290"/>
                </a:tc>
                <a:tc>
                  <a:txBody>
                    <a:bodyPr/>
                    <a:lstStyle/>
                    <a:p>
                      <a:pPr algn="ctr"/>
                      <a:r>
                        <a:rPr lang="en-US" sz="1800" dirty="0"/>
                        <a:t>9%</a:t>
                      </a:r>
                    </a:p>
                  </a:txBody>
                  <a:tcPr marL="68580" marR="68580" marT="34290" marB="34290"/>
                </a:tc>
                <a:tc>
                  <a:txBody>
                    <a:bodyPr/>
                    <a:lstStyle/>
                    <a:p>
                      <a:pPr algn="ctr"/>
                      <a:r>
                        <a:rPr lang="en-US" sz="1800" dirty="0"/>
                        <a:t>20%</a:t>
                      </a:r>
                    </a:p>
                  </a:txBody>
                  <a:tcPr marL="68580" marR="68580" marT="34290" marB="34290"/>
                </a:tc>
                <a:tc>
                  <a:txBody>
                    <a:bodyPr/>
                    <a:lstStyle/>
                    <a:p>
                      <a:pPr algn="ctr"/>
                      <a:r>
                        <a:rPr lang="en-US" sz="1800" dirty="0"/>
                        <a:t>19%</a:t>
                      </a:r>
                    </a:p>
                  </a:txBody>
                  <a:tcPr marL="68580" marR="68580" marT="34290" marB="34290"/>
                </a:tc>
                <a:tc>
                  <a:txBody>
                    <a:bodyPr/>
                    <a:lstStyle/>
                    <a:p>
                      <a:pPr algn="ctr"/>
                      <a:r>
                        <a:rPr lang="en-US" sz="1800" dirty="0"/>
                        <a:t>22%</a:t>
                      </a:r>
                    </a:p>
                  </a:txBody>
                  <a:tcPr marL="68580" marR="68580" marT="34290" marB="34290"/>
                </a:tc>
                <a:tc>
                  <a:txBody>
                    <a:bodyPr/>
                    <a:lstStyle/>
                    <a:p>
                      <a:pPr algn="ctr"/>
                      <a:r>
                        <a:rPr lang="en-US" sz="1800" dirty="0"/>
                        <a:t>9%</a:t>
                      </a:r>
                    </a:p>
                  </a:txBody>
                  <a:tcPr marL="68580" marR="68580" marT="34290" marB="34290"/>
                </a:tc>
                <a:extLst>
                  <a:ext uri="{0D108BD9-81ED-4DB2-BD59-A6C34878D82A}">
                    <a16:rowId xmlns:a16="http://schemas.microsoft.com/office/drawing/2014/main" val="3850341416"/>
                  </a:ext>
                </a:extLst>
              </a:tr>
              <a:tr h="370840">
                <a:tc>
                  <a:txBody>
                    <a:bodyPr/>
                    <a:lstStyle/>
                    <a:p>
                      <a:r>
                        <a:rPr lang="en-US" sz="1800" dirty="0"/>
                        <a:t>Calving Ability</a:t>
                      </a:r>
                    </a:p>
                  </a:txBody>
                  <a:tcPr marL="68580" marR="68580" marT="34290" marB="34290"/>
                </a:tc>
                <a:tc>
                  <a:txBody>
                    <a:bodyPr/>
                    <a:lstStyle/>
                    <a:p>
                      <a:pPr algn="ctr"/>
                      <a:r>
                        <a:rPr lang="en-US" sz="1800" dirty="0"/>
                        <a:t>2%</a:t>
                      </a:r>
                    </a:p>
                  </a:txBody>
                  <a:tcPr marL="68580" marR="68580" marT="34290" marB="34290"/>
                </a:tc>
                <a:tc>
                  <a:txBody>
                    <a:bodyPr/>
                    <a:lstStyle/>
                    <a:p>
                      <a:pPr algn="ctr"/>
                      <a:r>
                        <a:rPr lang="en-US" sz="1800" dirty="0"/>
                        <a:t>3%</a:t>
                      </a:r>
                    </a:p>
                  </a:txBody>
                  <a:tcPr marL="68580" marR="68580" marT="34290" marB="34290"/>
                </a:tc>
                <a:tc>
                  <a:txBody>
                    <a:bodyPr/>
                    <a:lstStyle/>
                    <a:p>
                      <a:pPr algn="ctr"/>
                      <a:r>
                        <a:rPr lang="en-US" sz="1800" dirty="0"/>
                        <a:t>3%</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extLst>
                  <a:ext uri="{0D108BD9-81ED-4DB2-BD59-A6C34878D82A}">
                    <a16:rowId xmlns:a16="http://schemas.microsoft.com/office/drawing/2014/main" val="880294738"/>
                  </a:ext>
                </a:extLst>
              </a:tr>
              <a:tr h="370840">
                <a:tc>
                  <a:txBody>
                    <a:bodyPr/>
                    <a:lstStyle/>
                    <a:p>
                      <a:r>
                        <a:rPr lang="en-US" sz="1800" dirty="0"/>
                        <a:t>Calf Health</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5%</a:t>
                      </a:r>
                    </a:p>
                  </a:txBody>
                  <a:tcPr marL="68580" marR="68580" marT="34290" marB="34290"/>
                </a:tc>
                <a:tc>
                  <a:txBody>
                    <a:bodyPr/>
                    <a:lstStyle/>
                    <a:p>
                      <a:pPr algn="ctr"/>
                      <a:r>
                        <a:rPr lang="en-US" sz="1800" dirty="0"/>
                        <a:t>0%</a:t>
                      </a:r>
                    </a:p>
                  </a:txBody>
                  <a:tcPr marL="68580" marR="68580" marT="34290" marB="34290"/>
                </a:tc>
                <a:extLst>
                  <a:ext uri="{0D108BD9-81ED-4DB2-BD59-A6C34878D82A}">
                    <a16:rowId xmlns:a16="http://schemas.microsoft.com/office/drawing/2014/main" val="3805013839"/>
                  </a:ext>
                </a:extLst>
              </a:tr>
              <a:tr h="370840">
                <a:tc>
                  <a:txBody>
                    <a:bodyPr/>
                    <a:lstStyle/>
                    <a:p>
                      <a:r>
                        <a:rPr lang="en-US" sz="1800" dirty="0"/>
                        <a:t>Conformation</a:t>
                      </a:r>
                    </a:p>
                  </a:txBody>
                  <a:tcPr marL="68580" marR="68580" marT="34290" marB="34290"/>
                </a:tc>
                <a:tc>
                  <a:txBody>
                    <a:bodyPr/>
                    <a:lstStyle/>
                    <a:p>
                      <a:pPr algn="ctr"/>
                      <a:r>
                        <a:rPr lang="en-US" sz="1800" dirty="0"/>
                        <a:t>25%</a:t>
                      </a:r>
                    </a:p>
                  </a:txBody>
                  <a:tcPr marL="68580" marR="68580" marT="34290" marB="34290"/>
                </a:tc>
                <a:tc>
                  <a:txBody>
                    <a:bodyPr/>
                    <a:lstStyle/>
                    <a:p>
                      <a:pPr algn="ctr"/>
                      <a:r>
                        <a:rPr lang="en-US" sz="1800" dirty="0"/>
                        <a:t>2%</a:t>
                      </a:r>
                    </a:p>
                  </a:txBody>
                  <a:tcPr marL="68580" marR="68580" marT="34290" marB="34290"/>
                </a:tc>
                <a:tc>
                  <a:txBody>
                    <a:bodyPr/>
                    <a:lstStyle/>
                    <a:p>
                      <a:pPr algn="ctr"/>
                      <a:r>
                        <a:rPr lang="en-US" sz="1800" dirty="0"/>
                        <a:t>2%</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12%</a:t>
                      </a:r>
                    </a:p>
                  </a:txBody>
                  <a:tcPr marL="68580" marR="68580" marT="34290" marB="34290"/>
                </a:tc>
                <a:extLst>
                  <a:ext uri="{0D108BD9-81ED-4DB2-BD59-A6C34878D82A}">
                    <a16:rowId xmlns:a16="http://schemas.microsoft.com/office/drawing/2014/main" val="3848683627"/>
                  </a:ext>
                </a:extLst>
              </a:tr>
              <a:tr h="370840">
                <a:tc>
                  <a:txBody>
                    <a:bodyPr/>
                    <a:lstStyle/>
                    <a:p>
                      <a:r>
                        <a:rPr lang="en-US" sz="1800" dirty="0"/>
                        <a:t>Size/RFI</a:t>
                      </a:r>
                    </a:p>
                  </a:txBody>
                  <a:tcPr marL="68580" marR="68580" marT="34290" marB="34290"/>
                </a:tc>
                <a:tc>
                  <a:txBody>
                    <a:bodyPr/>
                    <a:lstStyle/>
                    <a:p>
                      <a:pPr algn="ctr"/>
                      <a:r>
                        <a:rPr lang="en-US" sz="1800" dirty="0"/>
                        <a:t>-2%</a:t>
                      </a:r>
                    </a:p>
                  </a:txBody>
                  <a:tcPr marL="68580" marR="68580" marT="34290" marB="34290"/>
                </a:tc>
                <a:tc>
                  <a:txBody>
                    <a:bodyPr/>
                    <a:lstStyle/>
                    <a:p>
                      <a:pPr algn="ctr"/>
                      <a:r>
                        <a:rPr lang="en-US" sz="1800" dirty="0"/>
                        <a:t>-18%</a:t>
                      </a:r>
                    </a:p>
                  </a:txBody>
                  <a:tcPr marL="68580" marR="68580" marT="34290" marB="34290"/>
                </a:tc>
                <a:tc>
                  <a:txBody>
                    <a:bodyPr/>
                    <a:lstStyle/>
                    <a:p>
                      <a:pPr algn="ctr"/>
                      <a:r>
                        <a:rPr lang="en-US" sz="1800" dirty="0"/>
                        <a:t>-17%</a:t>
                      </a:r>
                    </a:p>
                  </a:txBody>
                  <a:tcPr marL="68580" marR="68580" marT="34290" marB="34290"/>
                </a:tc>
                <a:tc>
                  <a:txBody>
                    <a:bodyPr/>
                    <a:lstStyle/>
                    <a:p>
                      <a:pPr algn="ctr"/>
                      <a:r>
                        <a:rPr lang="en-US" sz="1800" dirty="0"/>
                        <a:t>-11%</a:t>
                      </a:r>
                    </a:p>
                  </a:txBody>
                  <a:tcPr marL="68580" marR="68580" marT="34290" marB="34290"/>
                </a:tc>
                <a:tc>
                  <a:txBody>
                    <a:bodyPr/>
                    <a:lstStyle/>
                    <a:p>
                      <a:pPr algn="ctr"/>
                      <a:r>
                        <a:rPr lang="en-US" sz="1800" dirty="0"/>
                        <a:t>-5%</a:t>
                      </a:r>
                    </a:p>
                  </a:txBody>
                  <a:tcPr marL="68580" marR="68580" marT="34290" marB="34290"/>
                </a:tc>
                <a:extLst>
                  <a:ext uri="{0D108BD9-81ED-4DB2-BD59-A6C34878D82A}">
                    <a16:rowId xmlns:a16="http://schemas.microsoft.com/office/drawing/2014/main" val="1262029428"/>
                  </a:ext>
                </a:extLst>
              </a:tr>
            </a:tbl>
          </a:graphicData>
        </a:graphic>
      </p:graphicFrame>
      <p:sp>
        <p:nvSpPr>
          <p:cNvPr id="3" name="Title 1">
            <a:extLst>
              <a:ext uri="{FF2B5EF4-FFF2-40B4-BE49-F238E27FC236}">
                <a16:creationId xmlns:a16="http://schemas.microsoft.com/office/drawing/2014/main" id="{C27A65C0-3D8F-18E0-E771-FD30B2DF692C}"/>
              </a:ext>
            </a:extLst>
          </p:cNvPr>
          <p:cNvSpPr txBox="1">
            <a:spLocks/>
          </p:cNvSpPr>
          <p:nvPr/>
        </p:nvSpPr>
        <p:spPr>
          <a:xfrm>
            <a:off x="759854" y="103031"/>
            <a:ext cx="10355186" cy="1012449"/>
          </a:xfrm>
          <a:prstGeom prst="rect">
            <a:avLst/>
          </a:prstGeom>
        </p:spPr>
        <p:txBody>
          <a:bodyPr>
            <a:normAutofit fontScale="85000" lnSpcReduction="20000"/>
          </a:bodyPr>
          <a:lstStyle>
            <a:lvl1pPr algn="ctr" defTabSz="685800" rtl="0" eaLnBrk="1" fontAlgn="base" hangingPunct="1">
              <a:lnSpc>
                <a:spcPct val="90000"/>
              </a:lnSpc>
              <a:spcBef>
                <a:spcPct val="0"/>
              </a:spcBef>
              <a:spcAft>
                <a:spcPct val="0"/>
              </a:spcAft>
              <a:defRPr sz="2700" kern="1200">
                <a:solidFill>
                  <a:schemeClr val="tx1"/>
                </a:solidFill>
                <a:latin typeface="Arial MT Black" panose="01010101010101010101" pitchFamily="2" charset="0"/>
                <a:ea typeface="+mj-ea"/>
                <a:cs typeface="+mj-cs"/>
              </a:defRPr>
            </a:lvl1pPr>
            <a:lvl2pPr algn="ctr" defTabSz="685800" rtl="0" eaLnBrk="1" fontAlgn="base" hangingPunct="1">
              <a:lnSpc>
                <a:spcPct val="90000"/>
              </a:lnSpc>
              <a:spcBef>
                <a:spcPct val="0"/>
              </a:spcBef>
              <a:spcAft>
                <a:spcPct val="0"/>
              </a:spcAft>
              <a:defRPr sz="2700">
                <a:solidFill>
                  <a:schemeClr val="tx1"/>
                </a:solidFill>
                <a:latin typeface="Arial MT Black"/>
              </a:defRPr>
            </a:lvl2pPr>
            <a:lvl3pPr algn="ctr" defTabSz="685800" rtl="0" eaLnBrk="1" fontAlgn="base" hangingPunct="1">
              <a:lnSpc>
                <a:spcPct val="90000"/>
              </a:lnSpc>
              <a:spcBef>
                <a:spcPct val="0"/>
              </a:spcBef>
              <a:spcAft>
                <a:spcPct val="0"/>
              </a:spcAft>
              <a:defRPr sz="2700">
                <a:solidFill>
                  <a:schemeClr val="tx1"/>
                </a:solidFill>
                <a:latin typeface="Arial MT Black"/>
              </a:defRPr>
            </a:lvl3pPr>
            <a:lvl4pPr algn="ctr" defTabSz="685800" rtl="0" eaLnBrk="1" fontAlgn="base" hangingPunct="1">
              <a:lnSpc>
                <a:spcPct val="90000"/>
              </a:lnSpc>
              <a:spcBef>
                <a:spcPct val="0"/>
              </a:spcBef>
              <a:spcAft>
                <a:spcPct val="0"/>
              </a:spcAft>
              <a:defRPr sz="2700">
                <a:solidFill>
                  <a:schemeClr val="tx1"/>
                </a:solidFill>
                <a:latin typeface="Arial MT Black"/>
              </a:defRPr>
            </a:lvl4pPr>
            <a:lvl5pPr algn="ctr" defTabSz="685800" rtl="0" eaLnBrk="1" fontAlgn="base" hangingPunct="1">
              <a:lnSpc>
                <a:spcPct val="90000"/>
              </a:lnSpc>
              <a:spcBef>
                <a:spcPct val="0"/>
              </a:spcBef>
              <a:spcAft>
                <a:spcPct val="0"/>
              </a:spcAft>
              <a:defRPr sz="2700">
                <a:solidFill>
                  <a:schemeClr val="tx1"/>
                </a:solidFill>
                <a:latin typeface="Arial MT Black"/>
              </a:defRPr>
            </a:lvl5pPr>
            <a:lvl6pPr marL="457200" algn="ctr" defTabSz="685800" rtl="0" eaLnBrk="1" fontAlgn="base" hangingPunct="1">
              <a:lnSpc>
                <a:spcPct val="90000"/>
              </a:lnSpc>
              <a:spcBef>
                <a:spcPct val="0"/>
              </a:spcBef>
              <a:spcAft>
                <a:spcPct val="0"/>
              </a:spcAft>
              <a:defRPr sz="2700">
                <a:solidFill>
                  <a:schemeClr val="tx1"/>
                </a:solidFill>
                <a:latin typeface="Arial MT Black"/>
              </a:defRPr>
            </a:lvl6pPr>
            <a:lvl7pPr marL="914400" algn="ctr" defTabSz="685800" rtl="0" eaLnBrk="1" fontAlgn="base" hangingPunct="1">
              <a:lnSpc>
                <a:spcPct val="90000"/>
              </a:lnSpc>
              <a:spcBef>
                <a:spcPct val="0"/>
              </a:spcBef>
              <a:spcAft>
                <a:spcPct val="0"/>
              </a:spcAft>
              <a:defRPr sz="2700">
                <a:solidFill>
                  <a:schemeClr val="tx1"/>
                </a:solidFill>
                <a:latin typeface="Arial MT Black"/>
              </a:defRPr>
            </a:lvl7pPr>
            <a:lvl8pPr marL="1371600" algn="ctr" defTabSz="685800" rtl="0" eaLnBrk="1" fontAlgn="base" hangingPunct="1">
              <a:lnSpc>
                <a:spcPct val="90000"/>
              </a:lnSpc>
              <a:spcBef>
                <a:spcPct val="0"/>
              </a:spcBef>
              <a:spcAft>
                <a:spcPct val="0"/>
              </a:spcAft>
              <a:defRPr sz="2700">
                <a:solidFill>
                  <a:schemeClr val="tx1"/>
                </a:solidFill>
                <a:latin typeface="Arial MT Black"/>
              </a:defRPr>
            </a:lvl8pPr>
            <a:lvl9pPr marL="1828800" algn="ctr" defTabSz="685800" rtl="0" eaLnBrk="1" fontAlgn="base" hangingPunct="1">
              <a:lnSpc>
                <a:spcPct val="90000"/>
              </a:lnSpc>
              <a:spcBef>
                <a:spcPct val="0"/>
              </a:spcBef>
              <a:spcAft>
                <a:spcPct val="0"/>
              </a:spcAft>
              <a:defRPr sz="2700">
                <a:solidFill>
                  <a:schemeClr val="tx1"/>
                </a:solidFill>
                <a:latin typeface="Arial MT Black"/>
              </a:defRPr>
            </a:lvl9pPr>
          </a:lstStyle>
          <a:p>
            <a:pPr>
              <a:lnSpc>
                <a:spcPct val="120000"/>
              </a:lnSpc>
            </a:pPr>
            <a:r>
              <a:rPr lang="en-US" sz="3300" b="1" dirty="0">
                <a:latin typeface="Calibri" panose="020F0502020204030204" pitchFamily="34" charset="0"/>
                <a:ea typeface="Calibri" panose="020F0502020204030204" pitchFamily="34" charset="0"/>
                <a:cs typeface="Calibri" panose="020F0502020204030204" pitchFamily="34" charset="0"/>
              </a:rPr>
              <a:t>Utilize the PROPER index for YOUR herd goals</a:t>
            </a:r>
          </a:p>
          <a:p>
            <a:pPr>
              <a:lnSpc>
                <a:spcPct val="120000"/>
              </a:lnSpc>
            </a:pPr>
            <a:r>
              <a:rPr lang="zh-CN" altLang="en-US" sz="3600" b="0" i="0" dirty="0">
                <a:solidFill>
                  <a:srgbClr val="2A2B2E"/>
                </a:solidFill>
                <a:effectLst/>
                <a:latin typeface="PingFang SC"/>
              </a:rPr>
              <a:t>为你的牛群目标使用合适的指标</a:t>
            </a:r>
            <a:endParaRPr lang="en-US" sz="46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3B3781D0-C8F3-3AB6-DB86-26937CA7EF75}"/>
              </a:ext>
            </a:extLst>
          </p:cNvPr>
          <p:cNvSpPr/>
          <p:nvPr/>
        </p:nvSpPr>
        <p:spPr>
          <a:xfrm>
            <a:off x="8195498" y="5950433"/>
            <a:ext cx="3791575"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dirty="0">
                <a:solidFill>
                  <a:srgbClr val="000000"/>
                </a:solidFill>
                <a:latin typeface="Calibri" panose="020F0502020204030204" pitchFamily="34" charset="0"/>
                <a:ea typeface="Calibri" panose="020F0502020204030204" pitchFamily="34" charset="0"/>
                <a:cs typeface="Calibri" panose="020F0502020204030204" pitchFamily="34" charset="0"/>
              </a:rPr>
              <a:t>®Herd </a:t>
            </a:r>
            <a:r>
              <a:rPr lang="en-US" sz="800" b="1" dirty="0">
                <a:latin typeface="Calibri" panose="020F0502020204030204" pitchFamily="34" charset="0"/>
                <a:ea typeface="Calibri" panose="020F0502020204030204" pitchFamily="34" charset="0"/>
                <a:cs typeface="Calibri" panose="020F0502020204030204" pitchFamily="34" charset="0"/>
              </a:rPr>
              <a:t>Health</a:t>
            </a:r>
            <a:r>
              <a:rPr lang="en-US" sz="800" b="1" dirty="0">
                <a:solidFill>
                  <a:srgbClr val="000000"/>
                </a:solidFill>
                <a:latin typeface="Calibri" panose="020F0502020204030204" pitchFamily="34" charset="0"/>
                <a:ea typeface="Calibri" panose="020F0502020204030204" pitchFamily="34" charset="0"/>
                <a:cs typeface="Calibri" panose="020F0502020204030204" pitchFamily="34" charset="0"/>
              </a:rPr>
              <a:t> Profit Dollars and HHP$ are trademarks of Select Sires Inc.</a:t>
            </a:r>
            <a:endParaRPr kumimoji="0" lang="en-US" sz="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C675BD3-CB24-972E-6A1A-1604610D03FC}"/>
              </a:ext>
            </a:extLst>
          </p:cNvPr>
          <p:cNvSpPr/>
          <p:nvPr/>
        </p:nvSpPr>
        <p:spPr>
          <a:xfrm>
            <a:off x="9011729" y="5781155"/>
            <a:ext cx="2975344"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30000" noProof="0" dirty="0">
                <a:ln>
                  <a:noFill/>
                </a:ln>
                <a:effectLst/>
                <a:uLnTx/>
                <a:uFillTx/>
                <a:latin typeface="Calibri"/>
                <a:ea typeface="+mn-ea"/>
                <a:cs typeface="+mn-cs"/>
              </a:rPr>
              <a:t>®</a:t>
            </a:r>
            <a:r>
              <a:rPr kumimoji="0" lang="en-US" sz="800" b="1" i="0" u="none" strike="noStrike" kern="1200" cap="none" spc="0" normalizeH="0" baseline="0" noProof="0" dirty="0">
                <a:ln>
                  <a:noFill/>
                </a:ln>
                <a:solidFill>
                  <a:prstClr val="black"/>
                </a:solidFill>
                <a:effectLst/>
                <a:uLnTx/>
                <a:uFillTx/>
                <a:latin typeface="Calibri"/>
                <a:ea typeface="+mn-ea"/>
                <a:cs typeface="+mn-cs"/>
              </a:rPr>
              <a:t>TPI is a registered trademark of Holstein Association USA.</a:t>
            </a:r>
          </a:p>
        </p:txBody>
      </p:sp>
      <p:sp>
        <p:nvSpPr>
          <p:cNvPr id="8" name="TextBox 7">
            <a:extLst>
              <a:ext uri="{FF2B5EF4-FFF2-40B4-BE49-F238E27FC236}">
                <a16:creationId xmlns:a16="http://schemas.microsoft.com/office/drawing/2014/main" id="{D89AEDC4-3320-D76F-0613-324F64969F9F}"/>
              </a:ext>
            </a:extLst>
          </p:cNvPr>
          <p:cNvSpPr txBox="1"/>
          <p:nvPr/>
        </p:nvSpPr>
        <p:spPr>
          <a:xfrm>
            <a:off x="9469519" y="6119711"/>
            <a:ext cx="3149564" cy="215444"/>
          </a:xfrm>
          <a:prstGeom prst="rect">
            <a:avLst/>
          </a:prstGeom>
          <a:noFill/>
        </p:spPr>
        <p:txBody>
          <a:bodyPr wrap="square" rtlCol="0">
            <a:spAutoFit/>
          </a:bodyPr>
          <a:lstStyle/>
          <a:p>
            <a:r>
              <a:rPr kumimoji="0" lang="en-US" sz="800" b="1" i="0" u="none" strike="noStrike" kern="1200" cap="none" spc="0" normalizeH="0" baseline="0" noProof="0" dirty="0">
                <a:ln>
                  <a:noFill/>
                </a:ln>
                <a:solidFill>
                  <a:prstClr val="black"/>
                </a:solidFill>
                <a:effectLst/>
                <a:uLnTx/>
                <a:uFillTx/>
                <a:latin typeface="Calibri"/>
                <a:ea typeface="+mn-ea"/>
                <a:cs typeface="+mn-cs"/>
              </a:rPr>
              <a:t>®DWP$ is a registered trademark of Zoetis Services LLC.</a:t>
            </a:r>
            <a:endParaRPr lang="en-US" sz="800" dirty="0"/>
          </a:p>
        </p:txBody>
      </p:sp>
      <p:sp>
        <p:nvSpPr>
          <p:cNvPr id="5" name="TextBox 4">
            <a:extLst>
              <a:ext uri="{FF2B5EF4-FFF2-40B4-BE49-F238E27FC236}">
                <a16:creationId xmlns:a16="http://schemas.microsoft.com/office/drawing/2014/main" id="{BFA2433D-1AAD-6D7E-AA21-48D7C256A5E0}"/>
              </a:ext>
            </a:extLst>
          </p:cNvPr>
          <p:cNvSpPr txBox="1"/>
          <p:nvPr/>
        </p:nvSpPr>
        <p:spPr>
          <a:xfrm>
            <a:off x="5140129" y="1115479"/>
            <a:ext cx="2899192" cy="369332"/>
          </a:xfrm>
          <a:prstGeom prst="rect">
            <a:avLst/>
          </a:prstGeom>
          <a:noFill/>
        </p:spPr>
        <p:txBody>
          <a:bodyPr wrap="none" rtlCol="0">
            <a:spAutoFit/>
          </a:bodyPr>
          <a:lstStyle/>
          <a:p>
            <a:r>
              <a:rPr lang="en-US" dirty="0"/>
              <a:t>Relative Weights </a:t>
            </a:r>
            <a:r>
              <a:rPr lang="zh-CN" altLang="en-US" dirty="0"/>
              <a:t>相对权重</a:t>
            </a:r>
            <a:endParaRPr lang="en-US" dirty="0"/>
          </a:p>
        </p:txBody>
      </p:sp>
      <p:sp>
        <p:nvSpPr>
          <p:cNvPr id="4" name="文本框 3">
            <a:extLst>
              <a:ext uri="{FF2B5EF4-FFF2-40B4-BE49-F238E27FC236}">
                <a16:creationId xmlns:a16="http://schemas.microsoft.com/office/drawing/2014/main" id="{5DF51163-943B-2DBF-CD1F-468D9FD178F3}"/>
              </a:ext>
            </a:extLst>
          </p:cNvPr>
          <p:cNvSpPr txBox="1"/>
          <p:nvPr/>
        </p:nvSpPr>
        <p:spPr>
          <a:xfrm>
            <a:off x="-57955" y="2363266"/>
            <a:ext cx="1514118" cy="3754874"/>
          </a:xfrm>
          <a:prstGeom prst="rect">
            <a:avLst/>
          </a:prstGeom>
          <a:noFill/>
        </p:spPr>
        <p:txBody>
          <a:bodyPr wrap="square" rtlCol="0">
            <a:spAutoFit/>
          </a:bodyPr>
          <a:lstStyle/>
          <a:p>
            <a:pPr algn="r">
              <a:lnSpc>
                <a:spcPct val="150000"/>
              </a:lnSpc>
            </a:pPr>
            <a:r>
              <a:rPr lang="zh-CN" altLang="en-US" sz="1600" dirty="0"/>
              <a:t>奶产量</a:t>
            </a:r>
            <a:endParaRPr lang="en-US" altLang="zh-CN" sz="1600" dirty="0"/>
          </a:p>
          <a:p>
            <a:pPr algn="r">
              <a:lnSpc>
                <a:spcPct val="150000"/>
              </a:lnSpc>
            </a:pPr>
            <a:r>
              <a:rPr lang="zh-CN" altLang="en-US" sz="1600" dirty="0"/>
              <a:t>碳足迹</a:t>
            </a:r>
            <a:endParaRPr lang="en-US" altLang="zh-CN" sz="1600" dirty="0"/>
          </a:p>
          <a:p>
            <a:pPr algn="r">
              <a:lnSpc>
                <a:spcPct val="150000"/>
              </a:lnSpc>
            </a:pPr>
            <a:r>
              <a:rPr lang="zh-CN" altLang="en-US" sz="1400" dirty="0"/>
              <a:t>乳房炎、体细胞</a:t>
            </a:r>
            <a:endParaRPr lang="en-US" altLang="zh-CN" sz="1400" dirty="0"/>
          </a:p>
          <a:p>
            <a:pPr algn="r">
              <a:lnSpc>
                <a:spcPct val="150000"/>
              </a:lnSpc>
            </a:pPr>
            <a:r>
              <a:rPr lang="zh-CN" altLang="en-US" sz="1600" dirty="0"/>
              <a:t>繁殖性能</a:t>
            </a:r>
            <a:endParaRPr lang="en-US" altLang="zh-CN" sz="1600" dirty="0"/>
          </a:p>
          <a:p>
            <a:pPr algn="r">
              <a:lnSpc>
                <a:spcPct val="150000"/>
              </a:lnSpc>
            </a:pPr>
            <a:r>
              <a:rPr lang="zh-CN" altLang="en-US" sz="1400" dirty="0"/>
              <a:t>其他奶牛健康</a:t>
            </a:r>
            <a:endParaRPr lang="en-US" altLang="zh-CN" sz="1400" dirty="0"/>
          </a:p>
          <a:p>
            <a:pPr algn="r">
              <a:lnSpc>
                <a:spcPct val="150000"/>
              </a:lnSpc>
            </a:pPr>
            <a:r>
              <a:rPr lang="zh-CN" altLang="en-US" sz="1600" dirty="0"/>
              <a:t>产犊能力</a:t>
            </a:r>
            <a:endParaRPr lang="en-US" altLang="zh-CN" sz="1600" dirty="0"/>
          </a:p>
          <a:p>
            <a:pPr algn="r">
              <a:lnSpc>
                <a:spcPct val="150000"/>
              </a:lnSpc>
            </a:pPr>
            <a:r>
              <a:rPr lang="zh-CN" altLang="en-US" sz="1600" dirty="0"/>
              <a:t>犊牛健康</a:t>
            </a:r>
            <a:endParaRPr lang="en-US" altLang="zh-CN" sz="1600" dirty="0"/>
          </a:p>
          <a:p>
            <a:pPr algn="r">
              <a:lnSpc>
                <a:spcPct val="150000"/>
              </a:lnSpc>
            </a:pPr>
            <a:r>
              <a:rPr lang="zh-CN" altLang="en-US" sz="1600" dirty="0"/>
              <a:t>构造</a:t>
            </a:r>
            <a:endParaRPr lang="en-US" altLang="zh-CN" sz="1600" dirty="0"/>
          </a:p>
          <a:p>
            <a:pPr algn="r">
              <a:lnSpc>
                <a:spcPct val="150000"/>
              </a:lnSpc>
            </a:pPr>
            <a:r>
              <a:rPr lang="zh-CN" altLang="en-US" sz="1600" dirty="0"/>
              <a:t>体型</a:t>
            </a:r>
            <a:r>
              <a:rPr lang="en-US" altLang="zh-CN" sz="1600" dirty="0"/>
              <a:t>/</a:t>
            </a:r>
            <a:r>
              <a:rPr lang="zh-CN" altLang="en-US" sz="1600" dirty="0"/>
              <a:t>饲料效率</a:t>
            </a:r>
            <a:endParaRPr lang="en-US" altLang="zh-CN" sz="1600" dirty="0"/>
          </a:p>
          <a:p>
            <a:pPr algn="r"/>
            <a:endParaRPr lang="en-US" altLang="zh-CN" sz="1400" dirty="0"/>
          </a:p>
          <a:p>
            <a:pPr algn="r"/>
            <a:endParaRPr lang="zh-CN" altLang="en-US" sz="1400" dirty="0"/>
          </a:p>
        </p:txBody>
      </p:sp>
      <p:sp>
        <p:nvSpPr>
          <p:cNvPr id="9" name="文本框 8">
            <a:extLst>
              <a:ext uri="{FF2B5EF4-FFF2-40B4-BE49-F238E27FC236}">
                <a16:creationId xmlns:a16="http://schemas.microsoft.com/office/drawing/2014/main" id="{E597FF7D-43CF-786F-D48F-24A271EFC545}"/>
              </a:ext>
            </a:extLst>
          </p:cNvPr>
          <p:cNvSpPr txBox="1"/>
          <p:nvPr/>
        </p:nvSpPr>
        <p:spPr>
          <a:xfrm>
            <a:off x="4301546" y="1571223"/>
            <a:ext cx="7798155" cy="338554"/>
          </a:xfrm>
          <a:prstGeom prst="rect">
            <a:avLst/>
          </a:prstGeom>
          <a:noFill/>
        </p:spPr>
        <p:txBody>
          <a:bodyPr wrap="square" rtlCol="0">
            <a:spAutoFit/>
          </a:bodyPr>
          <a:lstStyle/>
          <a:p>
            <a:r>
              <a:rPr lang="zh-CN" altLang="en-US" sz="1600" dirty="0"/>
              <a:t>综合性能指数       净收益指数     产犊难易度指数    乳成分价值指数     健康收益指数         </a:t>
            </a:r>
          </a:p>
        </p:txBody>
      </p:sp>
    </p:spTree>
    <p:extLst>
      <p:ext uri="{BB962C8B-B14F-4D97-AF65-F5344CB8AC3E}">
        <p14:creationId xmlns:p14="http://schemas.microsoft.com/office/powerpoint/2010/main" val="1658682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9BC253-8E36-16A1-9E8B-12F8C268DF38}"/>
              </a:ext>
            </a:extLst>
          </p:cNvPr>
          <p:cNvSpPr txBox="1"/>
          <p:nvPr/>
        </p:nvSpPr>
        <p:spPr>
          <a:xfrm>
            <a:off x="521594" y="28769"/>
            <a:ext cx="10882701" cy="138499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400" b="1" dirty="0"/>
              <a:t>Utilize Programs that have built in diversity…</a:t>
            </a:r>
          </a:p>
          <a:p>
            <a:pPr algn="ctr"/>
            <a:r>
              <a:rPr lang="en-US" sz="2400" b="1" dirty="0"/>
              <a:t>	Not singular focus on Few Bulls</a:t>
            </a:r>
          </a:p>
          <a:p>
            <a:pPr algn="ctr"/>
            <a:r>
              <a:rPr lang="zh-CN" altLang="en-US" sz="3600" b="0" i="0" dirty="0">
                <a:solidFill>
                  <a:srgbClr val="2A2B2E"/>
                </a:solidFill>
                <a:effectLst/>
                <a:latin typeface="PingFang SC"/>
              </a:rPr>
              <a:t>利用已经建立了多样性的程序</a:t>
            </a:r>
            <a:r>
              <a:rPr lang="en-US" altLang="zh-CN" sz="3600" b="0" i="0" dirty="0">
                <a:solidFill>
                  <a:srgbClr val="2A2B2E"/>
                </a:solidFill>
                <a:effectLst/>
                <a:latin typeface="PingFang SC"/>
              </a:rPr>
              <a:t>… </a:t>
            </a:r>
            <a:r>
              <a:rPr lang="zh-CN" altLang="en-US" sz="3600" b="0" i="0" dirty="0">
                <a:solidFill>
                  <a:srgbClr val="2A2B2E"/>
                </a:solidFill>
                <a:effectLst/>
                <a:latin typeface="PingFang SC"/>
              </a:rPr>
              <a:t>不要只关注少数公牛</a:t>
            </a:r>
            <a:endParaRPr lang="en-US" sz="2400" b="1" dirty="0"/>
          </a:p>
        </p:txBody>
      </p:sp>
      <p:sp>
        <p:nvSpPr>
          <p:cNvPr id="3" name="TextBox 2">
            <a:extLst>
              <a:ext uri="{FF2B5EF4-FFF2-40B4-BE49-F238E27FC236}">
                <a16:creationId xmlns:a16="http://schemas.microsoft.com/office/drawing/2014/main" id="{8BBDD91D-32CD-07F6-9125-6774B7369649}"/>
              </a:ext>
            </a:extLst>
          </p:cNvPr>
          <p:cNvSpPr txBox="1"/>
          <p:nvPr/>
        </p:nvSpPr>
        <p:spPr>
          <a:xfrm>
            <a:off x="770729" y="1413764"/>
            <a:ext cx="7944397" cy="3016210"/>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800" dirty="0">
                <a:solidFill>
                  <a:srgbClr val="FF0000"/>
                </a:solidFill>
              </a:rPr>
              <a:t>Top 0.5% of female population – 10,000 females</a:t>
            </a:r>
          </a:p>
          <a:p>
            <a:r>
              <a:rPr lang="zh-CN" altLang="en-US" sz="2000" dirty="0"/>
              <a:t>母牛前</a:t>
            </a:r>
            <a:r>
              <a:rPr lang="en-US" altLang="zh-CN" sz="2000" dirty="0"/>
              <a:t>0.5%</a:t>
            </a:r>
            <a:r>
              <a:rPr lang="zh-CN" altLang="en-US" sz="2000" dirty="0"/>
              <a:t>的群体</a:t>
            </a:r>
            <a:r>
              <a:rPr lang="en-US" altLang="zh-CN" sz="2000" dirty="0"/>
              <a:t>—10000</a:t>
            </a:r>
            <a:r>
              <a:rPr lang="zh-CN" altLang="en-US" sz="2000" dirty="0"/>
              <a:t>头母牛</a:t>
            </a:r>
            <a:endParaRPr lang="en-US" sz="2000" dirty="0"/>
          </a:p>
          <a:p>
            <a:r>
              <a:rPr lang="en-US" sz="1800" dirty="0">
                <a:solidFill>
                  <a:srgbClr val="FF0000"/>
                </a:solidFill>
              </a:rPr>
              <a:t>Top 1% of male population – 75 mating sires</a:t>
            </a:r>
          </a:p>
          <a:p>
            <a:r>
              <a:rPr lang="zh-CN" altLang="en-US" sz="2000" dirty="0"/>
              <a:t>公牛前</a:t>
            </a:r>
            <a:r>
              <a:rPr lang="en-US" altLang="zh-CN" sz="2000" dirty="0"/>
              <a:t>1%</a:t>
            </a:r>
            <a:r>
              <a:rPr lang="zh-CN" altLang="en-US" sz="2000" dirty="0"/>
              <a:t>的群体</a:t>
            </a:r>
            <a:r>
              <a:rPr lang="en-US" altLang="zh-CN" sz="2000" dirty="0"/>
              <a:t>—75</a:t>
            </a:r>
            <a:r>
              <a:rPr lang="zh-CN" altLang="en-US" sz="2000" dirty="0"/>
              <a:t>头种公牛</a:t>
            </a:r>
            <a:endParaRPr lang="en-US" sz="2000" dirty="0"/>
          </a:p>
          <a:p>
            <a:r>
              <a:rPr lang="en-US" sz="1800" dirty="0">
                <a:solidFill>
                  <a:srgbClr val="FF0000"/>
                </a:solidFill>
              </a:rPr>
              <a:t>Create matings for 7500 genomic tested bulls calves</a:t>
            </a:r>
          </a:p>
          <a:p>
            <a:r>
              <a:rPr lang="zh-CN" altLang="en-US" sz="2000" dirty="0"/>
              <a:t>为</a:t>
            </a:r>
            <a:r>
              <a:rPr lang="en-US" altLang="zh-CN" sz="2000" dirty="0"/>
              <a:t>7500</a:t>
            </a:r>
            <a:r>
              <a:rPr lang="zh-CN" altLang="en-US" sz="2000" dirty="0"/>
              <a:t>头经过基因组检测的公犊牛进行配对</a:t>
            </a:r>
            <a:endParaRPr lang="en-US" sz="2000" dirty="0"/>
          </a:p>
          <a:p>
            <a:r>
              <a:rPr lang="en-US" sz="1800" dirty="0">
                <a:solidFill>
                  <a:srgbClr val="FF0000"/>
                </a:solidFill>
              </a:rPr>
              <a:t>Select 500 Bulls to health test – 15:1 selection pressure</a:t>
            </a:r>
          </a:p>
          <a:p>
            <a:r>
              <a:rPr lang="zh-CN" altLang="en-US" sz="2000" dirty="0"/>
              <a:t>选择</a:t>
            </a:r>
            <a:r>
              <a:rPr lang="en-US" altLang="zh-CN" sz="2000" dirty="0"/>
              <a:t>500</a:t>
            </a:r>
            <a:r>
              <a:rPr lang="zh-CN" altLang="en-US" sz="2000" dirty="0"/>
              <a:t>头公牛进行健康测试</a:t>
            </a:r>
            <a:r>
              <a:rPr lang="en-US" altLang="zh-CN" sz="2000" dirty="0"/>
              <a:t>— 15:1</a:t>
            </a:r>
            <a:r>
              <a:rPr lang="zh-CN" altLang="en-US" sz="2000" dirty="0"/>
              <a:t>选择压力</a:t>
            </a:r>
            <a:endParaRPr lang="en-US" sz="2000" dirty="0"/>
          </a:p>
          <a:p>
            <a:r>
              <a:rPr lang="en-US" sz="1800" dirty="0">
                <a:solidFill>
                  <a:srgbClr val="FF0000"/>
                </a:solidFill>
              </a:rPr>
              <a:t>Sample 300 bulls calves annually – 25:1 selection pressure</a:t>
            </a:r>
          </a:p>
          <a:p>
            <a:r>
              <a:rPr lang="zh-CN" altLang="en-US" sz="2000" dirty="0"/>
              <a:t>每年取样</a:t>
            </a:r>
            <a:r>
              <a:rPr lang="en-US" altLang="zh-CN" sz="2000" dirty="0"/>
              <a:t>300</a:t>
            </a:r>
            <a:r>
              <a:rPr lang="zh-CN" altLang="en-US" sz="2000" dirty="0"/>
              <a:t>头公犊牛</a:t>
            </a:r>
            <a:r>
              <a:rPr lang="en-US" altLang="zh-CN" sz="2000" dirty="0"/>
              <a:t>— 25:1</a:t>
            </a:r>
            <a:r>
              <a:rPr lang="zh-CN" altLang="en-US" sz="2000" dirty="0"/>
              <a:t>选择压</a:t>
            </a:r>
            <a:endParaRPr lang="en-US" sz="2000" dirty="0"/>
          </a:p>
        </p:txBody>
      </p:sp>
      <p:sp>
        <p:nvSpPr>
          <p:cNvPr id="4" name="TextBox 3">
            <a:extLst>
              <a:ext uri="{FF2B5EF4-FFF2-40B4-BE49-F238E27FC236}">
                <a16:creationId xmlns:a16="http://schemas.microsoft.com/office/drawing/2014/main" id="{041F0DE4-5D45-DDF7-8BED-347C97414989}"/>
              </a:ext>
            </a:extLst>
          </p:cNvPr>
          <p:cNvSpPr txBox="1"/>
          <p:nvPr/>
        </p:nvSpPr>
        <p:spPr>
          <a:xfrm>
            <a:off x="1412240" y="4454692"/>
            <a:ext cx="8859520" cy="1797223"/>
          </a:xfrm>
          <a:prstGeom prst="rect">
            <a:avLst/>
          </a:prstGeom>
          <a:noFill/>
          <a:ln>
            <a:solidFill>
              <a:srgbClr val="020202"/>
            </a:solidFill>
          </a:ln>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ct val="150000"/>
              </a:lnSpc>
            </a:pPr>
            <a:r>
              <a:rPr lang="en-US" sz="2000" b="1" dirty="0"/>
              <a:t>Select Pressure is our job!</a:t>
            </a:r>
          </a:p>
          <a:p>
            <a:pPr algn="ctr">
              <a:lnSpc>
                <a:spcPct val="150000"/>
              </a:lnSpc>
            </a:pPr>
            <a:r>
              <a:rPr lang="en-US" sz="2000" b="1" dirty="0"/>
              <a:t>Herd breeding goals are your job!</a:t>
            </a:r>
          </a:p>
          <a:p>
            <a:pPr algn="ctr">
              <a:lnSpc>
                <a:spcPct val="150000"/>
              </a:lnSpc>
            </a:pPr>
            <a:r>
              <a:rPr lang="zh-CN" altLang="en-US" sz="1800" b="1" dirty="0"/>
              <a:t>选择压是我们的工作！</a:t>
            </a:r>
            <a:endParaRPr lang="en-US" altLang="zh-CN" sz="1800" b="1" dirty="0"/>
          </a:p>
          <a:p>
            <a:pPr algn="ctr">
              <a:lnSpc>
                <a:spcPct val="150000"/>
              </a:lnSpc>
            </a:pPr>
            <a:r>
              <a:rPr lang="zh-CN" altLang="en-US" sz="1800" b="1" dirty="0"/>
              <a:t>你们负责牛群繁殖工作！</a:t>
            </a:r>
            <a:endParaRPr lang="en-US" sz="4000" b="1" dirty="0"/>
          </a:p>
        </p:txBody>
      </p:sp>
      <p:pic>
        <p:nvPicPr>
          <p:cNvPr id="1026" name="Picture 2" descr="Importance of Goal Setting | Success ...">
            <a:extLst>
              <a:ext uri="{FF2B5EF4-FFF2-40B4-BE49-F238E27FC236}">
                <a16:creationId xmlns:a16="http://schemas.microsoft.com/office/drawing/2014/main" id="{F7A40D3A-1D25-AB68-AFE1-F69E822C8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3010" y="1632556"/>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80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A0955-ED0F-4CED-F496-63BFCF45647B}"/>
              </a:ext>
            </a:extLst>
          </p:cNvPr>
          <p:cNvSpPr>
            <a:spLocks noGrp="1"/>
          </p:cNvSpPr>
          <p:nvPr>
            <p:ph type="title" idx="4294967295"/>
          </p:nvPr>
        </p:nvSpPr>
        <p:spPr>
          <a:xfrm>
            <a:off x="321972" y="72131"/>
            <a:ext cx="10515600" cy="843067"/>
          </a:xfrm>
        </p:spPr>
        <p:txBody>
          <a:bodyPr/>
          <a:lstStyle/>
          <a:p>
            <a:r>
              <a:rPr lang="en-US" sz="3600" b="1" dirty="0"/>
              <a:t>Selection Process</a:t>
            </a:r>
            <a:r>
              <a:rPr lang="en-US" sz="4400" b="1" dirty="0"/>
              <a:t>:</a:t>
            </a:r>
            <a:r>
              <a:rPr lang="zh-CN" altLang="en-US" sz="4400" b="1" dirty="0"/>
              <a:t>选择流程</a:t>
            </a:r>
            <a:r>
              <a:rPr lang="en-US" sz="4400" b="1" dirty="0"/>
              <a:t> </a:t>
            </a:r>
          </a:p>
        </p:txBody>
      </p:sp>
      <p:sp>
        <p:nvSpPr>
          <p:cNvPr id="99" name="Arrow: Right 98">
            <a:extLst>
              <a:ext uri="{FF2B5EF4-FFF2-40B4-BE49-F238E27FC236}">
                <a16:creationId xmlns:a16="http://schemas.microsoft.com/office/drawing/2014/main" id="{60FC66BE-33D1-CED0-11ED-54066706A954}"/>
              </a:ext>
            </a:extLst>
          </p:cNvPr>
          <p:cNvSpPr/>
          <p:nvPr/>
        </p:nvSpPr>
        <p:spPr>
          <a:xfrm>
            <a:off x="0" y="719666"/>
            <a:ext cx="12192000" cy="5418667"/>
          </a:xfrm>
          <a:prstGeom prst="rightArrow">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0" name="Freeform: Shape 99">
            <a:extLst>
              <a:ext uri="{FF2B5EF4-FFF2-40B4-BE49-F238E27FC236}">
                <a16:creationId xmlns:a16="http://schemas.microsoft.com/office/drawing/2014/main" id="{D5254938-C44E-7B7E-10A8-9B9A3CE86028}"/>
              </a:ext>
            </a:extLst>
          </p:cNvPr>
          <p:cNvSpPr/>
          <p:nvPr/>
        </p:nvSpPr>
        <p:spPr>
          <a:xfrm>
            <a:off x="1" y="2405141"/>
            <a:ext cx="4216953" cy="3473688"/>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chemeClr val="tx2">
              <a:lumMod val="75000"/>
              <a:lumOff val="25000"/>
            </a:schemeClr>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957" tIns="162957" rIns="162957" bIns="162957" numCol="1" spcCol="1270" anchor="ctr" anchorCtr="0">
            <a:noAutofit/>
          </a:bodyPr>
          <a:lstStyle/>
          <a:p>
            <a:pPr lvl="0" algn="ctr" defTabSz="666750">
              <a:lnSpc>
                <a:spcPct val="90000"/>
              </a:lnSpc>
              <a:spcBef>
                <a:spcPct val="0"/>
              </a:spcBef>
              <a:spcAft>
                <a:spcPct val="35000"/>
              </a:spcAft>
            </a:pPr>
            <a:r>
              <a:rPr lang="en-US" sz="1200" b="1" kern="1200" spc="100" dirty="0">
                <a:solidFill>
                  <a:schemeClr val="bg1"/>
                </a:solidFill>
              </a:rPr>
              <a:t>Herd Health Profit Dollars</a:t>
            </a:r>
          </a:p>
          <a:p>
            <a:pPr lvl="0" algn="ctr" defTabSz="666750">
              <a:lnSpc>
                <a:spcPct val="90000"/>
              </a:lnSpc>
              <a:spcBef>
                <a:spcPct val="0"/>
              </a:spcBef>
              <a:spcAft>
                <a:spcPct val="35000"/>
              </a:spcAft>
            </a:pPr>
            <a:r>
              <a:rPr lang="zh-CN" altLang="en-US" sz="1400" b="1" kern="1200" spc="100" dirty="0">
                <a:solidFill>
                  <a:schemeClr val="bg1"/>
                </a:solidFill>
              </a:rPr>
              <a:t>健康收益指数</a:t>
            </a:r>
            <a:endParaRPr lang="en-US" sz="1400" b="1" kern="1200" spc="100" dirty="0">
              <a:solidFill>
                <a:schemeClr val="bg1"/>
              </a:solidFill>
            </a:endParaRPr>
          </a:p>
          <a:p>
            <a:pPr marL="0" algn="ctr" defTabSz="666750">
              <a:lnSpc>
                <a:spcPct val="90000"/>
              </a:lnSpc>
              <a:spcAft>
                <a:spcPct val="35000"/>
              </a:spcAft>
            </a:pPr>
            <a:r>
              <a:rPr lang="en-US" sz="1200" b="1" spc="100" dirty="0">
                <a:solidFill>
                  <a:schemeClr val="bg1"/>
                </a:solidFill>
              </a:rPr>
              <a:t>Dairy Wellness Profit Dollars</a:t>
            </a:r>
          </a:p>
          <a:p>
            <a:pPr marL="0" lvl="1" algn="ctr" defTabSz="533400">
              <a:lnSpc>
                <a:spcPct val="90000"/>
              </a:lnSpc>
              <a:spcBef>
                <a:spcPct val="0"/>
              </a:spcBef>
              <a:spcAft>
                <a:spcPct val="15000"/>
              </a:spcAft>
            </a:pPr>
            <a:r>
              <a:rPr lang="zh-CN" altLang="en-US" sz="1400" b="1" spc="100" dirty="0">
                <a:solidFill>
                  <a:schemeClr val="bg1"/>
                </a:solidFill>
              </a:rPr>
              <a:t>奶牛收益指数</a:t>
            </a:r>
            <a:endParaRPr lang="en-US" sz="1400" b="1" kern="1200" spc="100" dirty="0">
              <a:solidFill>
                <a:schemeClr val="bg1"/>
              </a:solidFill>
            </a:endParaRPr>
          </a:p>
          <a:p>
            <a:pPr marL="0" algn="ctr" defTabSz="666750">
              <a:lnSpc>
                <a:spcPct val="90000"/>
              </a:lnSpc>
              <a:spcAft>
                <a:spcPct val="35000"/>
              </a:spcAft>
            </a:pPr>
            <a:r>
              <a:rPr lang="en-US" sz="1200" b="1" spc="100" dirty="0">
                <a:solidFill>
                  <a:schemeClr val="bg1"/>
                </a:solidFill>
              </a:rPr>
              <a:t>Select Sires Dollars </a:t>
            </a:r>
          </a:p>
          <a:p>
            <a:pPr marL="0" lvl="1" algn="ctr" defTabSz="533400">
              <a:lnSpc>
                <a:spcPct val="90000"/>
              </a:lnSpc>
              <a:spcBef>
                <a:spcPct val="0"/>
              </a:spcBef>
              <a:spcAft>
                <a:spcPct val="15000"/>
              </a:spcAft>
            </a:pPr>
            <a:r>
              <a:rPr lang="zh-CN" altLang="en-US" sz="1400" b="1" spc="100" dirty="0">
                <a:solidFill>
                  <a:schemeClr val="bg1"/>
                </a:solidFill>
              </a:rPr>
              <a:t>精选公牛收益指数</a:t>
            </a:r>
            <a:endParaRPr lang="en-US" sz="1400" b="1" kern="1200" spc="100" dirty="0">
              <a:solidFill>
                <a:schemeClr val="bg1"/>
              </a:solidFill>
            </a:endParaRPr>
          </a:p>
          <a:p>
            <a:pPr marL="0" algn="ctr" defTabSz="666750">
              <a:lnSpc>
                <a:spcPct val="90000"/>
              </a:lnSpc>
              <a:spcAft>
                <a:spcPct val="35000"/>
              </a:spcAft>
            </a:pPr>
            <a:r>
              <a:rPr lang="en-US" sz="1200" b="1" spc="100" dirty="0">
                <a:solidFill>
                  <a:schemeClr val="bg1"/>
                </a:solidFill>
              </a:rPr>
              <a:t>Net Merit Dollars</a:t>
            </a:r>
          </a:p>
          <a:p>
            <a:pPr marL="0" lvl="1" algn="ctr" defTabSz="533400">
              <a:lnSpc>
                <a:spcPct val="90000"/>
              </a:lnSpc>
              <a:spcBef>
                <a:spcPct val="0"/>
              </a:spcBef>
              <a:spcAft>
                <a:spcPct val="15000"/>
              </a:spcAft>
            </a:pPr>
            <a:r>
              <a:rPr lang="zh-CN" altLang="en-US" sz="1400" b="1" spc="100" dirty="0">
                <a:solidFill>
                  <a:schemeClr val="bg1"/>
                </a:solidFill>
              </a:rPr>
              <a:t>净收益指数</a:t>
            </a:r>
            <a:endParaRPr lang="en-US" sz="1400" b="1" kern="1200" spc="100" dirty="0">
              <a:solidFill>
                <a:schemeClr val="bg1"/>
              </a:solidFill>
            </a:endParaRPr>
          </a:p>
          <a:p>
            <a:pPr marL="0" algn="ctr" defTabSz="666750">
              <a:lnSpc>
                <a:spcPct val="90000"/>
              </a:lnSpc>
              <a:spcAft>
                <a:spcPct val="35000"/>
              </a:spcAft>
            </a:pPr>
            <a:r>
              <a:rPr lang="en-US" sz="1200" b="1" spc="100" dirty="0">
                <a:solidFill>
                  <a:schemeClr val="bg1"/>
                </a:solidFill>
              </a:rPr>
              <a:t>Cheese Merit Dollars</a:t>
            </a:r>
          </a:p>
          <a:p>
            <a:pPr marL="0" lvl="1" algn="ctr" defTabSz="533400">
              <a:lnSpc>
                <a:spcPct val="90000"/>
              </a:lnSpc>
              <a:spcBef>
                <a:spcPct val="0"/>
              </a:spcBef>
              <a:spcAft>
                <a:spcPct val="15000"/>
              </a:spcAft>
            </a:pPr>
            <a:r>
              <a:rPr lang="zh-CN" altLang="en-US" sz="1400" b="1" spc="100" dirty="0">
                <a:solidFill>
                  <a:schemeClr val="bg1"/>
                </a:solidFill>
              </a:rPr>
              <a:t>奶酪价值指数</a:t>
            </a:r>
            <a:endParaRPr lang="en-US" sz="1400" b="1" kern="1200" spc="100" dirty="0">
              <a:solidFill>
                <a:schemeClr val="bg1"/>
              </a:solidFill>
            </a:endParaRPr>
          </a:p>
          <a:p>
            <a:pPr marL="0" algn="ctr" defTabSz="666750">
              <a:lnSpc>
                <a:spcPct val="90000"/>
              </a:lnSpc>
              <a:spcAft>
                <a:spcPct val="35000"/>
              </a:spcAft>
            </a:pPr>
            <a:r>
              <a:rPr lang="en-US" sz="1200" b="1" spc="100" dirty="0">
                <a:solidFill>
                  <a:schemeClr val="bg1"/>
                </a:solidFill>
              </a:rPr>
              <a:t>Breed Index (TPI and JPI)</a:t>
            </a:r>
          </a:p>
          <a:p>
            <a:pPr marL="0" lvl="1" algn="ctr" defTabSz="533400">
              <a:lnSpc>
                <a:spcPct val="90000"/>
              </a:lnSpc>
              <a:spcBef>
                <a:spcPct val="0"/>
              </a:spcBef>
              <a:spcAft>
                <a:spcPct val="15000"/>
              </a:spcAft>
            </a:pPr>
            <a:r>
              <a:rPr lang="zh-CN" altLang="en-US" sz="1200" b="1" spc="100" dirty="0">
                <a:solidFill>
                  <a:schemeClr val="bg1"/>
                </a:solidFill>
              </a:rPr>
              <a:t>综合育种指数（综合性能和娟姗专用性能）</a:t>
            </a:r>
            <a:endParaRPr lang="en-US" sz="1200" b="1" kern="1200" spc="100" dirty="0">
              <a:solidFill>
                <a:schemeClr val="bg1"/>
              </a:solidFill>
            </a:endParaRPr>
          </a:p>
          <a:p>
            <a:pPr marL="0" algn="ctr" defTabSz="666750">
              <a:lnSpc>
                <a:spcPct val="90000"/>
              </a:lnSpc>
              <a:spcAft>
                <a:spcPct val="35000"/>
              </a:spcAft>
            </a:pPr>
            <a:r>
              <a:rPr lang="en-US" sz="1200" b="1" spc="100" dirty="0">
                <a:solidFill>
                  <a:schemeClr val="bg1"/>
                </a:solidFill>
              </a:rPr>
              <a:t>International Indices</a:t>
            </a:r>
          </a:p>
          <a:p>
            <a:pPr marL="0" algn="ctr" defTabSz="666750">
              <a:lnSpc>
                <a:spcPct val="90000"/>
              </a:lnSpc>
              <a:spcAft>
                <a:spcPct val="35000"/>
              </a:spcAft>
            </a:pPr>
            <a:r>
              <a:rPr lang="zh-CN" altLang="en-US" sz="1400" b="1" spc="100" dirty="0">
                <a:solidFill>
                  <a:schemeClr val="bg1"/>
                </a:solidFill>
              </a:rPr>
              <a:t>国际通用指数</a:t>
            </a:r>
            <a:endParaRPr lang="en-US" sz="1400" b="1" spc="100" dirty="0">
              <a:solidFill>
                <a:schemeClr val="bg1"/>
              </a:solidFill>
            </a:endParaRPr>
          </a:p>
        </p:txBody>
      </p:sp>
      <p:sp>
        <p:nvSpPr>
          <p:cNvPr id="101" name="Freeform: Shape 100">
            <a:extLst>
              <a:ext uri="{FF2B5EF4-FFF2-40B4-BE49-F238E27FC236}">
                <a16:creationId xmlns:a16="http://schemas.microsoft.com/office/drawing/2014/main" id="{A754F086-CC92-F6E1-0A21-B9F93D7BD2F4}"/>
              </a:ext>
            </a:extLst>
          </p:cNvPr>
          <p:cNvSpPr/>
          <p:nvPr/>
        </p:nvSpPr>
        <p:spPr>
          <a:xfrm>
            <a:off x="4371976" y="2405140"/>
            <a:ext cx="3448048" cy="3473689"/>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chemeClr val="tx2">
              <a:lumMod val="75000"/>
              <a:lumOff val="25000"/>
            </a:schemeClr>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957" tIns="162957" rIns="162957" bIns="162957" numCol="1" spcCol="1270" anchor="ctr" anchorCtr="0">
            <a:noAutofit/>
          </a:bodyPr>
          <a:lstStyle/>
          <a:p>
            <a:pPr marL="0" lvl="1" algn="ctr" defTabSz="533400">
              <a:lnSpc>
                <a:spcPct val="90000"/>
              </a:lnSpc>
              <a:spcBef>
                <a:spcPct val="0"/>
              </a:spcBef>
              <a:spcAft>
                <a:spcPct val="15000"/>
              </a:spcAft>
            </a:pPr>
            <a:r>
              <a:rPr lang="en-US" sz="1400" b="1" spc="100" dirty="0">
                <a:solidFill>
                  <a:schemeClr val="bg1"/>
                </a:solidFill>
              </a:rPr>
              <a:t>Combined Fat &amp; Protein</a:t>
            </a:r>
          </a:p>
          <a:p>
            <a:pPr marL="0" lvl="1" algn="ctr" defTabSz="533400">
              <a:lnSpc>
                <a:spcPct val="90000"/>
              </a:lnSpc>
              <a:spcBef>
                <a:spcPct val="0"/>
              </a:spcBef>
              <a:spcAft>
                <a:spcPct val="15000"/>
              </a:spcAft>
            </a:pPr>
            <a:r>
              <a:rPr lang="zh-CN" altLang="en-US" sz="1400" b="1" spc="100" dirty="0">
                <a:solidFill>
                  <a:schemeClr val="bg1"/>
                </a:solidFill>
              </a:rPr>
              <a:t>乳成分综合指数</a:t>
            </a:r>
            <a:endParaRPr lang="en-US" sz="1400" b="1" spc="100" dirty="0">
              <a:solidFill>
                <a:schemeClr val="bg1"/>
              </a:solidFill>
            </a:endParaRPr>
          </a:p>
          <a:p>
            <a:pPr marL="0" lvl="1" algn="ctr" defTabSz="533400">
              <a:lnSpc>
                <a:spcPct val="90000"/>
              </a:lnSpc>
              <a:spcBef>
                <a:spcPct val="0"/>
              </a:spcBef>
              <a:spcAft>
                <a:spcPct val="15000"/>
              </a:spcAft>
            </a:pPr>
            <a:r>
              <a:rPr lang="en-US" sz="1400" b="1" spc="100" dirty="0">
                <a:solidFill>
                  <a:schemeClr val="bg1"/>
                </a:solidFill>
              </a:rPr>
              <a:t>Fertility Traits</a:t>
            </a:r>
          </a:p>
          <a:p>
            <a:pPr marL="0" lvl="1" algn="ctr" defTabSz="533400">
              <a:lnSpc>
                <a:spcPct val="90000"/>
              </a:lnSpc>
              <a:spcBef>
                <a:spcPct val="0"/>
              </a:spcBef>
              <a:spcAft>
                <a:spcPct val="15000"/>
              </a:spcAft>
            </a:pPr>
            <a:r>
              <a:rPr lang="zh-CN" altLang="en-US" sz="1400" b="1" spc="100" dirty="0">
                <a:solidFill>
                  <a:schemeClr val="bg1"/>
                </a:solidFill>
              </a:rPr>
              <a:t>繁殖性能性状</a:t>
            </a:r>
            <a:endParaRPr lang="en-US" sz="1400" b="1" spc="100" dirty="0">
              <a:solidFill>
                <a:schemeClr val="bg1"/>
              </a:solidFill>
            </a:endParaRPr>
          </a:p>
          <a:p>
            <a:pPr marL="0" lvl="1" algn="ctr" defTabSz="533400">
              <a:lnSpc>
                <a:spcPct val="90000"/>
              </a:lnSpc>
              <a:spcBef>
                <a:spcPct val="0"/>
              </a:spcBef>
              <a:spcAft>
                <a:spcPct val="15000"/>
              </a:spcAft>
            </a:pPr>
            <a:r>
              <a:rPr lang="en-US" sz="1400" b="1" spc="100" dirty="0">
                <a:solidFill>
                  <a:schemeClr val="bg1"/>
                </a:solidFill>
              </a:rPr>
              <a:t>Mastitis Traits</a:t>
            </a:r>
          </a:p>
          <a:p>
            <a:pPr marL="0" lvl="1" algn="ctr" defTabSz="533400">
              <a:lnSpc>
                <a:spcPct val="90000"/>
              </a:lnSpc>
              <a:spcBef>
                <a:spcPct val="0"/>
              </a:spcBef>
              <a:spcAft>
                <a:spcPct val="15000"/>
              </a:spcAft>
            </a:pPr>
            <a:r>
              <a:rPr lang="zh-CN" altLang="en-US" sz="1400" b="1" spc="100" dirty="0">
                <a:solidFill>
                  <a:schemeClr val="bg1"/>
                </a:solidFill>
              </a:rPr>
              <a:t>乳房炎抗性性状</a:t>
            </a:r>
            <a:endParaRPr lang="en-US" sz="1400" b="1" spc="100" dirty="0">
              <a:solidFill>
                <a:schemeClr val="bg1"/>
              </a:solidFill>
            </a:endParaRPr>
          </a:p>
          <a:p>
            <a:pPr marL="0" lvl="1" algn="ctr" defTabSz="533400">
              <a:lnSpc>
                <a:spcPct val="90000"/>
              </a:lnSpc>
              <a:spcBef>
                <a:spcPct val="0"/>
              </a:spcBef>
              <a:spcAft>
                <a:spcPct val="15000"/>
              </a:spcAft>
            </a:pPr>
            <a:r>
              <a:rPr lang="en-US" sz="1400" b="1" spc="100" dirty="0">
                <a:solidFill>
                  <a:schemeClr val="bg1"/>
                </a:solidFill>
              </a:rPr>
              <a:t>Productive Life</a:t>
            </a:r>
          </a:p>
          <a:p>
            <a:pPr marL="0" lvl="1" algn="ctr" defTabSz="533400">
              <a:lnSpc>
                <a:spcPct val="90000"/>
              </a:lnSpc>
              <a:spcBef>
                <a:spcPct val="0"/>
              </a:spcBef>
              <a:spcAft>
                <a:spcPct val="15000"/>
              </a:spcAft>
            </a:pPr>
            <a:r>
              <a:rPr lang="zh-CN" altLang="en-US" sz="1400" b="1" spc="100" dirty="0">
                <a:solidFill>
                  <a:schemeClr val="bg1"/>
                </a:solidFill>
              </a:rPr>
              <a:t>生产寿命</a:t>
            </a:r>
            <a:endParaRPr lang="en-US" sz="1400" b="1" spc="100" dirty="0">
              <a:solidFill>
                <a:schemeClr val="bg1"/>
              </a:solidFill>
            </a:endParaRPr>
          </a:p>
          <a:p>
            <a:pPr marL="0" lvl="1" algn="ctr" defTabSz="533400">
              <a:lnSpc>
                <a:spcPct val="90000"/>
              </a:lnSpc>
              <a:spcBef>
                <a:spcPct val="0"/>
              </a:spcBef>
              <a:spcAft>
                <a:spcPct val="15000"/>
              </a:spcAft>
            </a:pPr>
            <a:r>
              <a:rPr lang="en-US" sz="1400" b="1" spc="100" dirty="0">
                <a:solidFill>
                  <a:schemeClr val="bg1"/>
                </a:solidFill>
              </a:rPr>
              <a:t>Udder Composite</a:t>
            </a:r>
          </a:p>
          <a:p>
            <a:pPr marL="0" lvl="1" algn="ctr" defTabSz="533400">
              <a:lnSpc>
                <a:spcPct val="90000"/>
              </a:lnSpc>
              <a:spcBef>
                <a:spcPct val="0"/>
              </a:spcBef>
              <a:spcAft>
                <a:spcPct val="15000"/>
              </a:spcAft>
            </a:pPr>
            <a:r>
              <a:rPr lang="zh-CN" altLang="en-US" sz="1400" b="1" spc="100" dirty="0">
                <a:solidFill>
                  <a:schemeClr val="bg1"/>
                </a:solidFill>
              </a:rPr>
              <a:t>乳房结构综合指数</a:t>
            </a:r>
            <a:endParaRPr lang="en-US" sz="1400" b="1" spc="100" dirty="0">
              <a:solidFill>
                <a:schemeClr val="bg1"/>
              </a:solidFill>
            </a:endParaRPr>
          </a:p>
          <a:p>
            <a:pPr marL="0" lvl="1" algn="ctr" defTabSz="533400">
              <a:lnSpc>
                <a:spcPct val="90000"/>
              </a:lnSpc>
              <a:spcBef>
                <a:spcPct val="0"/>
              </a:spcBef>
              <a:spcAft>
                <a:spcPct val="15000"/>
              </a:spcAft>
            </a:pPr>
            <a:r>
              <a:rPr lang="en-US" sz="1400" b="1" spc="100" dirty="0">
                <a:solidFill>
                  <a:schemeClr val="bg1"/>
                </a:solidFill>
              </a:rPr>
              <a:t>Milk Proteins </a:t>
            </a:r>
          </a:p>
          <a:p>
            <a:pPr marL="0" lvl="1" algn="ctr" defTabSz="533400">
              <a:lnSpc>
                <a:spcPct val="90000"/>
              </a:lnSpc>
              <a:spcBef>
                <a:spcPct val="0"/>
              </a:spcBef>
              <a:spcAft>
                <a:spcPct val="15000"/>
              </a:spcAft>
            </a:pPr>
            <a:r>
              <a:rPr lang="zh-CN" altLang="en-US" sz="1400" b="1" spc="100" dirty="0">
                <a:solidFill>
                  <a:schemeClr val="bg1"/>
                </a:solidFill>
              </a:rPr>
              <a:t>乳蛋白</a:t>
            </a:r>
            <a:endParaRPr lang="en-US" sz="1400" b="1" spc="100" dirty="0">
              <a:solidFill>
                <a:schemeClr val="bg1"/>
              </a:solidFill>
            </a:endParaRPr>
          </a:p>
          <a:p>
            <a:pPr marL="0" lvl="1" algn="ctr" defTabSz="533400">
              <a:lnSpc>
                <a:spcPct val="90000"/>
              </a:lnSpc>
              <a:spcBef>
                <a:spcPct val="0"/>
              </a:spcBef>
              <a:spcAft>
                <a:spcPct val="15000"/>
              </a:spcAft>
            </a:pPr>
            <a:r>
              <a:rPr lang="en-US" sz="1400" b="1" spc="100" dirty="0">
                <a:solidFill>
                  <a:schemeClr val="bg1"/>
                </a:solidFill>
              </a:rPr>
              <a:t>Residual Feed Intake</a:t>
            </a:r>
          </a:p>
          <a:p>
            <a:pPr marL="0" lvl="1" algn="ctr" defTabSz="533400">
              <a:lnSpc>
                <a:spcPct val="90000"/>
              </a:lnSpc>
              <a:spcBef>
                <a:spcPct val="0"/>
              </a:spcBef>
              <a:spcAft>
                <a:spcPct val="15000"/>
              </a:spcAft>
            </a:pPr>
            <a:r>
              <a:rPr lang="zh-CN" altLang="en-US" sz="1400" b="1" spc="100" dirty="0">
                <a:solidFill>
                  <a:schemeClr val="bg1"/>
                </a:solidFill>
              </a:rPr>
              <a:t>饲料效率性状</a:t>
            </a:r>
            <a:endParaRPr lang="en-US" sz="1400" b="1" spc="100" dirty="0">
              <a:solidFill>
                <a:schemeClr val="bg1"/>
              </a:solidFill>
            </a:endParaRPr>
          </a:p>
        </p:txBody>
      </p:sp>
      <p:sp>
        <p:nvSpPr>
          <p:cNvPr id="102" name="Freeform: Shape 101">
            <a:extLst>
              <a:ext uri="{FF2B5EF4-FFF2-40B4-BE49-F238E27FC236}">
                <a16:creationId xmlns:a16="http://schemas.microsoft.com/office/drawing/2014/main" id="{C79C9053-7684-F58F-8DFB-C42A5AE40277}"/>
              </a:ext>
            </a:extLst>
          </p:cNvPr>
          <p:cNvSpPr/>
          <p:nvPr/>
        </p:nvSpPr>
        <p:spPr>
          <a:xfrm>
            <a:off x="8001129" y="2425918"/>
            <a:ext cx="3170033" cy="3432134"/>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chemeClr val="tx2">
              <a:lumMod val="75000"/>
              <a:lumOff val="25000"/>
            </a:schemeClr>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957" tIns="162957" rIns="162957" bIns="162957" numCol="1" spcCol="1270" anchor="ctr" anchorCtr="0">
            <a:noAutofit/>
          </a:bodyPr>
          <a:lstStyle/>
          <a:p>
            <a:pPr marL="0" lvl="0" indent="0" algn="ctr" defTabSz="666750">
              <a:lnSpc>
                <a:spcPct val="90000"/>
              </a:lnSpc>
              <a:spcBef>
                <a:spcPct val="0"/>
              </a:spcBef>
              <a:spcAft>
                <a:spcPct val="35000"/>
              </a:spcAft>
              <a:buNone/>
            </a:pPr>
            <a:r>
              <a:rPr lang="en-US" sz="1200" b="1" kern="1200" spc="100" dirty="0">
                <a:solidFill>
                  <a:schemeClr val="bg1"/>
                </a:solidFill>
              </a:rPr>
              <a:t>Haplotypes</a:t>
            </a:r>
          </a:p>
          <a:p>
            <a:pPr marL="0" lvl="0" indent="0" algn="ctr" defTabSz="666750">
              <a:lnSpc>
                <a:spcPct val="90000"/>
              </a:lnSpc>
              <a:spcBef>
                <a:spcPct val="0"/>
              </a:spcBef>
              <a:spcAft>
                <a:spcPct val="35000"/>
              </a:spcAft>
              <a:buNone/>
            </a:pPr>
            <a:r>
              <a:rPr lang="zh-CN" altLang="en-US" sz="1400" b="1" spc="100" dirty="0">
                <a:solidFill>
                  <a:schemeClr val="bg1"/>
                </a:solidFill>
              </a:rPr>
              <a:t>单倍型分析</a:t>
            </a:r>
            <a:endParaRPr lang="en-US" sz="1400" b="1" kern="1200" spc="100" dirty="0">
              <a:solidFill>
                <a:schemeClr val="bg1"/>
              </a:solidFill>
            </a:endParaRPr>
          </a:p>
          <a:p>
            <a:pPr algn="ctr" defTabSz="666750">
              <a:lnSpc>
                <a:spcPct val="90000"/>
              </a:lnSpc>
              <a:spcAft>
                <a:spcPct val="35000"/>
              </a:spcAft>
            </a:pPr>
            <a:r>
              <a:rPr lang="en-US" sz="1200" b="1" spc="100" dirty="0">
                <a:solidFill>
                  <a:schemeClr val="bg1"/>
                </a:solidFill>
              </a:rPr>
              <a:t>Pedigree</a:t>
            </a:r>
          </a:p>
          <a:p>
            <a:pPr marL="0" lvl="0" indent="0" algn="ctr" defTabSz="666750">
              <a:lnSpc>
                <a:spcPct val="90000"/>
              </a:lnSpc>
              <a:spcBef>
                <a:spcPct val="0"/>
              </a:spcBef>
              <a:spcAft>
                <a:spcPct val="35000"/>
              </a:spcAft>
              <a:buNone/>
            </a:pPr>
            <a:r>
              <a:rPr lang="zh-CN" altLang="en-US" sz="1400" b="1" spc="100" dirty="0">
                <a:solidFill>
                  <a:schemeClr val="bg1"/>
                </a:solidFill>
              </a:rPr>
              <a:t>系谱</a:t>
            </a:r>
            <a:endParaRPr lang="en-US" sz="1400" b="1" kern="1200" spc="100" dirty="0">
              <a:solidFill>
                <a:schemeClr val="bg1"/>
              </a:solidFill>
            </a:endParaRPr>
          </a:p>
          <a:p>
            <a:pPr algn="ctr" defTabSz="666750">
              <a:lnSpc>
                <a:spcPct val="90000"/>
              </a:lnSpc>
              <a:spcAft>
                <a:spcPct val="35000"/>
              </a:spcAft>
            </a:pPr>
            <a:r>
              <a:rPr lang="en-US" sz="1200" b="1" spc="100" dirty="0" err="1">
                <a:solidFill>
                  <a:schemeClr val="bg1"/>
                </a:solidFill>
              </a:rPr>
              <a:t>Linears</a:t>
            </a:r>
            <a:endParaRPr lang="en-US" sz="1200" b="1" spc="100" dirty="0">
              <a:solidFill>
                <a:schemeClr val="bg1"/>
              </a:solidFill>
            </a:endParaRPr>
          </a:p>
          <a:p>
            <a:pPr marL="0" lvl="0" indent="0" algn="ctr" defTabSz="666750">
              <a:lnSpc>
                <a:spcPct val="90000"/>
              </a:lnSpc>
              <a:spcBef>
                <a:spcPct val="0"/>
              </a:spcBef>
              <a:spcAft>
                <a:spcPct val="35000"/>
              </a:spcAft>
              <a:buNone/>
            </a:pPr>
            <a:r>
              <a:rPr lang="zh-CN" altLang="en-US" sz="1400" b="1" spc="100" dirty="0">
                <a:solidFill>
                  <a:schemeClr val="bg1"/>
                </a:solidFill>
              </a:rPr>
              <a:t>线性评分</a:t>
            </a:r>
            <a:endParaRPr lang="en-US" altLang="zh-CN" sz="1400" b="1" spc="100" dirty="0">
              <a:solidFill>
                <a:schemeClr val="bg1"/>
              </a:solidFill>
            </a:endParaRPr>
          </a:p>
          <a:p>
            <a:pPr algn="ctr" defTabSz="666750">
              <a:lnSpc>
                <a:spcPct val="90000"/>
              </a:lnSpc>
              <a:spcAft>
                <a:spcPct val="35000"/>
              </a:spcAft>
            </a:pPr>
            <a:r>
              <a:rPr lang="en-US" sz="1200" b="1" spc="100" dirty="0">
                <a:solidFill>
                  <a:schemeClr val="bg1"/>
                </a:solidFill>
              </a:rPr>
              <a:t>Zoetis Lameness</a:t>
            </a:r>
          </a:p>
          <a:p>
            <a:pPr marL="0" lvl="0" indent="0" algn="ctr" defTabSz="666750">
              <a:lnSpc>
                <a:spcPct val="90000"/>
              </a:lnSpc>
              <a:spcBef>
                <a:spcPct val="0"/>
              </a:spcBef>
              <a:spcAft>
                <a:spcPct val="35000"/>
              </a:spcAft>
              <a:buNone/>
            </a:pPr>
            <a:r>
              <a:rPr lang="zh-CN" altLang="en-US" sz="1400" b="1" spc="100" dirty="0">
                <a:solidFill>
                  <a:schemeClr val="bg1"/>
                </a:solidFill>
              </a:rPr>
              <a:t>硕腾肢蹄健康评估</a:t>
            </a:r>
            <a:endParaRPr lang="en-US" sz="1400" b="1" kern="1200" spc="100" dirty="0">
              <a:solidFill>
                <a:schemeClr val="bg1"/>
              </a:solidFill>
            </a:endParaRPr>
          </a:p>
          <a:p>
            <a:pPr algn="ctr" defTabSz="666750">
              <a:lnSpc>
                <a:spcPct val="90000"/>
              </a:lnSpc>
              <a:spcAft>
                <a:spcPct val="35000"/>
              </a:spcAft>
            </a:pPr>
            <a:r>
              <a:rPr lang="en-US" sz="1200" b="1" spc="100" dirty="0">
                <a:solidFill>
                  <a:schemeClr val="bg1"/>
                </a:solidFill>
              </a:rPr>
              <a:t>Zoetis Calf Wellness</a:t>
            </a:r>
          </a:p>
          <a:p>
            <a:pPr marL="0" lvl="0" indent="0" algn="ctr" defTabSz="666750">
              <a:lnSpc>
                <a:spcPct val="90000"/>
              </a:lnSpc>
              <a:spcBef>
                <a:spcPct val="0"/>
              </a:spcBef>
              <a:spcAft>
                <a:spcPct val="35000"/>
              </a:spcAft>
              <a:buNone/>
            </a:pPr>
            <a:r>
              <a:rPr lang="zh-CN" altLang="en-US" sz="1400" b="1" spc="100" dirty="0">
                <a:solidFill>
                  <a:schemeClr val="bg1"/>
                </a:solidFill>
              </a:rPr>
              <a:t>硕腾犊牛健康评估</a:t>
            </a:r>
            <a:endParaRPr lang="en-US" sz="1400" b="1" kern="1200" spc="100" dirty="0">
              <a:solidFill>
                <a:schemeClr val="bg1"/>
              </a:solidFill>
            </a:endParaRPr>
          </a:p>
          <a:p>
            <a:pPr marL="0" lvl="0" indent="0" algn="ctr" defTabSz="666750">
              <a:lnSpc>
                <a:spcPct val="90000"/>
              </a:lnSpc>
              <a:spcBef>
                <a:spcPct val="0"/>
              </a:spcBef>
              <a:spcAft>
                <a:spcPct val="35000"/>
              </a:spcAft>
              <a:buNone/>
            </a:pPr>
            <a:r>
              <a:rPr lang="en-US" sz="1200" b="1" spc="100" dirty="0">
                <a:solidFill>
                  <a:schemeClr val="bg1"/>
                </a:solidFill>
              </a:rPr>
              <a:t>Marketability</a:t>
            </a:r>
            <a:r>
              <a:rPr lang="en-US" sz="1400" b="1" kern="1200" spc="100" dirty="0">
                <a:solidFill>
                  <a:schemeClr val="bg1"/>
                </a:solidFill>
              </a:rPr>
              <a:t> </a:t>
            </a:r>
          </a:p>
          <a:p>
            <a:pPr marL="0" lvl="0" indent="0" algn="ctr" defTabSz="666750">
              <a:lnSpc>
                <a:spcPct val="90000"/>
              </a:lnSpc>
              <a:spcBef>
                <a:spcPct val="0"/>
              </a:spcBef>
              <a:spcAft>
                <a:spcPct val="35000"/>
              </a:spcAft>
              <a:buNone/>
            </a:pPr>
            <a:r>
              <a:rPr lang="zh-CN" altLang="en-US" sz="1400" b="1" spc="100" dirty="0">
                <a:solidFill>
                  <a:schemeClr val="bg1"/>
                </a:solidFill>
              </a:rPr>
              <a:t>市场适应性</a:t>
            </a:r>
            <a:endParaRPr lang="en-US" sz="1400" b="1" kern="1200" spc="100" dirty="0">
              <a:solidFill>
                <a:schemeClr val="bg1"/>
              </a:solidFill>
            </a:endParaRPr>
          </a:p>
          <a:p>
            <a:pPr algn="ctr" defTabSz="666750">
              <a:lnSpc>
                <a:spcPct val="90000"/>
              </a:lnSpc>
              <a:spcAft>
                <a:spcPct val="35000"/>
              </a:spcAft>
            </a:pPr>
            <a:r>
              <a:rPr lang="en-US" sz="1200" b="1" spc="100" dirty="0">
                <a:solidFill>
                  <a:schemeClr val="bg1"/>
                </a:solidFill>
              </a:rPr>
              <a:t>Overall Need</a:t>
            </a:r>
          </a:p>
          <a:p>
            <a:pPr algn="ctr" defTabSz="666750">
              <a:lnSpc>
                <a:spcPct val="90000"/>
              </a:lnSpc>
              <a:spcAft>
                <a:spcPct val="35000"/>
              </a:spcAft>
            </a:pPr>
            <a:r>
              <a:rPr lang="zh-CN" altLang="en-US" sz="1400" b="1" spc="100" dirty="0">
                <a:solidFill>
                  <a:schemeClr val="bg1"/>
                </a:solidFill>
              </a:rPr>
              <a:t>综合需求指数</a:t>
            </a:r>
            <a:endParaRPr lang="en-US" sz="1400" b="1" spc="100" dirty="0">
              <a:solidFill>
                <a:schemeClr val="bg1"/>
              </a:solidFill>
            </a:endParaRPr>
          </a:p>
        </p:txBody>
      </p:sp>
      <p:sp>
        <p:nvSpPr>
          <p:cNvPr id="103" name="Oval 102">
            <a:extLst>
              <a:ext uri="{FF2B5EF4-FFF2-40B4-BE49-F238E27FC236}">
                <a16:creationId xmlns:a16="http://schemas.microsoft.com/office/drawing/2014/main" id="{48A414DD-BA22-200A-A1D9-B110C084CCE2}"/>
              </a:ext>
            </a:extLst>
          </p:cNvPr>
          <p:cNvSpPr/>
          <p:nvPr/>
        </p:nvSpPr>
        <p:spPr>
          <a:xfrm>
            <a:off x="1361479" y="789700"/>
            <a:ext cx="1722120" cy="1615440"/>
          </a:xfrm>
          <a:prstGeom prst="ellipse">
            <a:avLst/>
          </a:prstGeom>
          <a:solidFill>
            <a:schemeClr val="tx2">
              <a:lumMod val="75000"/>
              <a:lumOff val="2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rPr>
              <a:t>1</a:t>
            </a:r>
          </a:p>
        </p:txBody>
      </p:sp>
      <p:sp>
        <p:nvSpPr>
          <p:cNvPr id="104" name="Oval 103">
            <a:extLst>
              <a:ext uri="{FF2B5EF4-FFF2-40B4-BE49-F238E27FC236}">
                <a16:creationId xmlns:a16="http://schemas.microsoft.com/office/drawing/2014/main" id="{A167F1EE-1FB0-7E65-3A75-6372F4EBC9FC}"/>
              </a:ext>
            </a:extLst>
          </p:cNvPr>
          <p:cNvSpPr/>
          <p:nvPr/>
        </p:nvSpPr>
        <p:spPr>
          <a:xfrm>
            <a:off x="5345310" y="996767"/>
            <a:ext cx="1501379" cy="1408373"/>
          </a:xfrm>
          <a:prstGeom prst="ellipse">
            <a:avLst/>
          </a:prstGeom>
          <a:solidFill>
            <a:schemeClr val="tx2">
              <a:lumMod val="75000"/>
              <a:lumOff val="2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rPr>
              <a:t>2</a:t>
            </a:r>
          </a:p>
        </p:txBody>
      </p:sp>
      <p:sp>
        <p:nvSpPr>
          <p:cNvPr id="105" name="Oval 104">
            <a:extLst>
              <a:ext uri="{FF2B5EF4-FFF2-40B4-BE49-F238E27FC236}">
                <a16:creationId xmlns:a16="http://schemas.microsoft.com/office/drawing/2014/main" id="{5C2A66E3-68C8-F0AC-AC8F-1E8A4EFDB8DA}"/>
              </a:ext>
            </a:extLst>
          </p:cNvPr>
          <p:cNvSpPr/>
          <p:nvPr/>
        </p:nvSpPr>
        <p:spPr>
          <a:xfrm>
            <a:off x="8908429" y="1182611"/>
            <a:ext cx="1303262" cy="1222529"/>
          </a:xfrm>
          <a:prstGeom prst="ellipse">
            <a:avLst/>
          </a:prstGeom>
          <a:solidFill>
            <a:schemeClr val="tx2">
              <a:lumMod val="75000"/>
              <a:lumOff val="2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283553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500" fill="hold"/>
                                        <p:tgtEl>
                                          <p:spTgt spid="104"/>
                                        </p:tgtEl>
                                        <p:attrNameLst>
                                          <p:attrName>ppt_x</p:attrName>
                                        </p:attrNameLst>
                                      </p:cBhvr>
                                      <p:tavLst>
                                        <p:tav tm="0">
                                          <p:val>
                                            <p:strVal val="#ppt_x"/>
                                          </p:val>
                                        </p:tav>
                                        <p:tav tm="100000">
                                          <p:val>
                                            <p:strVal val="#ppt_x"/>
                                          </p:val>
                                        </p:tav>
                                      </p:tavLst>
                                    </p:anim>
                                    <p:anim calcmode="lin" valueType="num">
                                      <p:cBhvr additive="base">
                                        <p:cTn id="1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 calcmode="lin" valueType="num">
                                      <p:cBhvr additive="base">
                                        <p:cTn id="17" dur="500" fill="hold"/>
                                        <p:tgtEl>
                                          <p:spTgt spid="102"/>
                                        </p:tgtEl>
                                        <p:attrNameLst>
                                          <p:attrName>ppt_x</p:attrName>
                                        </p:attrNameLst>
                                      </p:cBhvr>
                                      <p:tavLst>
                                        <p:tav tm="0">
                                          <p:val>
                                            <p:strVal val="#ppt_x"/>
                                          </p:val>
                                        </p:tav>
                                        <p:tav tm="100000">
                                          <p:val>
                                            <p:strVal val="#ppt_x"/>
                                          </p:val>
                                        </p:tav>
                                      </p:tavLst>
                                    </p:anim>
                                    <p:anim calcmode="lin" valueType="num">
                                      <p:cBhvr additive="base">
                                        <p:cTn id="18" dur="500" fill="hold"/>
                                        <p:tgtEl>
                                          <p:spTgt spid="10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anim calcmode="lin" valueType="num">
                                      <p:cBhvr additive="base">
                                        <p:cTn id="21" dur="500" fill="hold"/>
                                        <p:tgtEl>
                                          <p:spTgt spid="105"/>
                                        </p:tgtEl>
                                        <p:attrNameLst>
                                          <p:attrName>ppt_x</p:attrName>
                                        </p:attrNameLst>
                                      </p:cBhvr>
                                      <p:tavLst>
                                        <p:tav tm="0">
                                          <p:val>
                                            <p:strVal val="#ppt_x"/>
                                          </p:val>
                                        </p:tav>
                                        <p:tav tm="100000">
                                          <p:val>
                                            <p:strVal val="#ppt_x"/>
                                          </p:val>
                                        </p:tav>
                                      </p:tavLst>
                                    </p:anim>
                                    <p:anim calcmode="lin" valueType="num">
                                      <p:cBhvr additive="base">
                                        <p:cTn id="22"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animBg="1"/>
      <p:bldP spid="104" grpId="0" animBg="1"/>
      <p:bldP spid="10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DF7EF">
                <a:alpha val="100000"/>
              </a:srgbClr>
            </a:gs>
            <a:gs pos="100000">
              <a:srgbClr val="FFFFFF">
                <a:alpha val="100000"/>
              </a:srgbClr>
            </a:gs>
          </a:gsLst>
          <a:lin ang="0"/>
        </a:gradFill>
        <a:effectLst/>
      </p:bgPr>
    </p:bg>
    <p:spTree>
      <p:nvGrpSpPr>
        <p:cNvPr id="1" name="">
          <a:extLst>
            <a:ext uri="{FF2B5EF4-FFF2-40B4-BE49-F238E27FC236}">
              <a16:creationId xmlns:a16="http://schemas.microsoft.com/office/drawing/2014/main" id="{59C07728-7EE1-B45B-5DDD-1BD6ABFF432F}"/>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71C96C76-EB76-C10C-E5B6-122BCCDC3F95}"/>
              </a:ext>
            </a:extLst>
          </p:cNvPr>
          <p:cNvSpPr/>
          <p:nvPr/>
        </p:nvSpPr>
        <p:spPr>
          <a:xfrm rot="6979616">
            <a:off x="-1871307" y="-1563835"/>
            <a:ext cx="7449323" cy="4929197"/>
          </a:xfrm>
          <a:custGeom>
            <a:avLst/>
            <a:gdLst/>
            <a:ahLst/>
            <a:cxnLst/>
            <a:rect l="l" t="t" r="r" b="b"/>
            <a:pathLst>
              <a:path w="11173984" h="7393795">
                <a:moveTo>
                  <a:pt x="0" y="0"/>
                </a:moveTo>
                <a:lnTo>
                  <a:pt x="11173984" y="0"/>
                </a:lnTo>
                <a:lnTo>
                  <a:pt x="11173984" y="7393795"/>
                </a:lnTo>
                <a:lnTo>
                  <a:pt x="0" y="7393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pt-BR" sz="800"/>
          </a:p>
        </p:txBody>
      </p:sp>
      <p:pic>
        <p:nvPicPr>
          <p:cNvPr id="13" name="Imagem 12" descr="Uma imagem contendo Logotipo&#10;&#10;O conteúdo gerado por IA pode estar incorreto.">
            <a:extLst>
              <a:ext uri="{FF2B5EF4-FFF2-40B4-BE49-F238E27FC236}">
                <a16:creationId xmlns:a16="http://schemas.microsoft.com/office/drawing/2014/main" id="{6153032E-9FAA-112C-8F00-FD1D1C996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550" y="304797"/>
            <a:ext cx="1371604" cy="914403"/>
          </a:xfrm>
          <a:prstGeom prst="rect">
            <a:avLst/>
          </a:prstGeom>
        </p:spPr>
      </p:pic>
      <p:sp>
        <p:nvSpPr>
          <p:cNvPr id="3" name="TextBox 2">
            <a:extLst>
              <a:ext uri="{FF2B5EF4-FFF2-40B4-BE49-F238E27FC236}">
                <a16:creationId xmlns:a16="http://schemas.microsoft.com/office/drawing/2014/main" id="{0DFB5840-E675-DEAF-856F-F71E7D1D611C}"/>
              </a:ext>
            </a:extLst>
          </p:cNvPr>
          <p:cNvSpPr txBox="1"/>
          <p:nvPr/>
        </p:nvSpPr>
        <p:spPr>
          <a:xfrm>
            <a:off x="4216400" y="1219200"/>
            <a:ext cx="3494033" cy="1446550"/>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400" b="1" dirty="0"/>
              <a:t>In Summary….</a:t>
            </a:r>
          </a:p>
        </p:txBody>
      </p:sp>
      <p:pic>
        <p:nvPicPr>
          <p:cNvPr id="2050" name="Picture 2" descr="Lonely Woman Looking At Skyline Horizon ...">
            <a:extLst>
              <a:ext uri="{FF2B5EF4-FFF2-40B4-BE49-F238E27FC236}">
                <a16:creationId xmlns:a16="http://schemas.microsoft.com/office/drawing/2014/main" id="{73F0965D-B438-6DBF-8DD8-AED1E9673B2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19200" y="1058672"/>
            <a:ext cx="10355943" cy="57993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06CC65-0088-A858-F273-A4EFDD2C753D}"/>
              </a:ext>
            </a:extLst>
          </p:cNvPr>
          <p:cNvSpPr txBox="1"/>
          <p:nvPr/>
        </p:nvSpPr>
        <p:spPr>
          <a:xfrm>
            <a:off x="3776871" y="1058672"/>
            <a:ext cx="7357216" cy="347787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000" dirty="0"/>
              <a:t>Genetics is an Investment </a:t>
            </a:r>
          </a:p>
          <a:p>
            <a:r>
              <a:rPr lang="zh-CN" altLang="en-US" sz="2400" dirty="0">
                <a:latin typeface="微软雅黑" panose="020B0503020204020204" pitchFamily="34" charset="-122"/>
                <a:ea typeface="微软雅黑" panose="020B0503020204020204" pitchFamily="34" charset="-122"/>
              </a:rPr>
              <a:t>基因是一种投资</a:t>
            </a:r>
            <a:endParaRPr lang="en-US" sz="2400" dirty="0">
              <a:latin typeface="微软雅黑" panose="020B0503020204020204" pitchFamily="34" charset="-122"/>
              <a:ea typeface="微软雅黑" panose="020B0503020204020204" pitchFamily="34" charset="-122"/>
            </a:endParaRPr>
          </a:p>
          <a:p>
            <a:r>
              <a:rPr lang="en-US" sz="2000" dirty="0"/>
              <a:t>Genetics is Additive</a:t>
            </a:r>
          </a:p>
          <a:p>
            <a:r>
              <a:rPr lang="zh-CN" altLang="en-US" sz="2400" dirty="0">
                <a:latin typeface="微软雅黑" panose="020B0503020204020204" pitchFamily="34" charset="-122"/>
                <a:ea typeface="微软雅黑" panose="020B0503020204020204" pitchFamily="34" charset="-122"/>
              </a:rPr>
              <a:t>基因是可加性的</a:t>
            </a:r>
            <a:endParaRPr lang="en-US" sz="2400" dirty="0">
              <a:latin typeface="微软雅黑" panose="020B0503020204020204" pitchFamily="34" charset="-122"/>
              <a:ea typeface="微软雅黑" panose="020B0503020204020204" pitchFamily="34" charset="-122"/>
            </a:endParaRPr>
          </a:p>
          <a:p>
            <a:r>
              <a:rPr lang="en-US" sz="2000" dirty="0"/>
              <a:t>Genetics creates opportunity for Maximizing Herd Management</a:t>
            </a:r>
          </a:p>
          <a:p>
            <a:r>
              <a:rPr lang="zh-CN" altLang="en-US" sz="2400" dirty="0">
                <a:latin typeface="微软雅黑" panose="020B0503020204020204" pitchFamily="34" charset="-122"/>
                <a:ea typeface="微软雅黑" panose="020B0503020204020204" pitchFamily="34" charset="-122"/>
              </a:rPr>
              <a:t>基因学为最大限度地管理牛群创造了机会</a:t>
            </a:r>
            <a:endParaRPr lang="en-US" sz="2400" dirty="0">
              <a:latin typeface="微软雅黑" panose="020B0503020204020204" pitchFamily="34" charset="-122"/>
              <a:ea typeface="微软雅黑" panose="020B0503020204020204" pitchFamily="34" charset="-122"/>
            </a:endParaRPr>
          </a:p>
          <a:p>
            <a:r>
              <a:rPr lang="en-US" sz="2000" dirty="0"/>
              <a:t>Genetics is the Base Line for Success</a:t>
            </a:r>
          </a:p>
          <a:p>
            <a:r>
              <a:rPr lang="zh-CN" altLang="en-US" sz="2400" dirty="0">
                <a:latin typeface="微软雅黑" panose="020B0503020204020204" pitchFamily="34" charset="-122"/>
                <a:ea typeface="微软雅黑" panose="020B0503020204020204" pitchFamily="34" charset="-122"/>
              </a:rPr>
              <a:t>基因学是成功的底线</a:t>
            </a:r>
            <a:endParaRPr lang="en-US" sz="2400" dirty="0">
              <a:latin typeface="微软雅黑" panose="020B0503020204020204" pitchFamily="34" charset="-122"/>
              <a:ea typeface="微软雅黑" panose="020B0503020204020204" pitchFamily="34" charset="-122"/>
            </a:endParaRPr>
          </a:p>
          <a:p>
            <a:r>
              <a:rPr lang="en-US" sz="2000" dirty="0"/>
              <a:t>Genetics mandates long term planning</a:t>
            </a:r>
          </a:p>
          <a:p>
            <a:r>
              <a:rPr lang="zh-CN" altLang="en-US" sz="2400" dirty="0">
                <a:latin typeface="微软雅黑" panose="020B0503020204020204" pitchFamily="34" charset="-122"/>
                <a:ea typeface="微软雅黑" panose="020B0503020204020204" pitchFamily="34" charset="-122"/>
              </a:rPr>
              <a:t>基因学需要长期规划</a:t>
            </a:r>
            <a:endParaRPr lang="en-US" sz="2400" dirty="0">
              <a:latin typeface="微软雅黑" panose="020B0503020204020204" pitchFamily="34" charset="-122"/>
              <a:ea typeface="微软雅黑" panose="020B0503020204020204" pitchFamily="34" charset="-122"/>
            </a:endParaRPr>
          </a:p>
        </p:txBody>
      </p:sp>
      <p:sp>
        <p:nvSpPr>
          <p:cNvPr id="7" name="TextBox 6">
            <a:extLst>
              <a:ext uri="{FF2B5EF4-FFF2-40B4-BE49-F238E27FC236}">
                <a16:creationId xmlns:a16="http://schemas.microsoft.com/office/drawing/2014/main" id="{89F54000-298A-11D7-FC18-FE1DB39F1DAD}"/>
              </a:ext>
            </a:extLst>
          </p:cNvPr>
          <p:cNvSpPr txBox="1"/>
          <p:nvPr/>
        </p:nvSpPr>
        <p:spPr>
          <a:xfrm>
            <a:off x="5130800" y="4545752"/>
            <a:ext cx="5689122" cy="175432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3600" b="1" dirty="0"/>
              <a:t>Don’t miss your opportunity!</a:t>
            </a:r>
          </a:p>
          <a:p>
            <a:r>
              <a:rPr lang="zh-CN" altLang="en-US" sz="3600" b="1" dirty="0"/>
              <a:t>不要错失机会！</a:t>
            </a:r>
            <a:endParaRPr lang="en-US" sz="3600" b="1" dirty="0"/>
          </a:p>
        </p:txBody>
      </p:sp>
    </p:spTree>
    <p:extLst>
      <p:ext uri="{BB962C8B-B14F-4D97-AF65-F5344CB8AC3E}">
        <p14:creationId xmlns:p14="http://schemas.microsoft.com/office/powerpoint/2010/main" val="123766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DF7EF">
                <a:alpha val="100000"/>
              </a:srgbClr>
            </a:gs>
            <a:gs pos="100000">
              <a:srgbClr val="FFFFFF">
                <a:alpha val="100000"/>
              </a:srgbClr>
            </a:gs>
          </a:gsLst>
          <a:lin ang="0"/>
        </a:gradFill>
        <a:effectLst/>
      </p:bgPr>
    </p:bg>
    <p:spTree>
      <p:nvGrpSpPr>
        <p:cNvPr id="1" name="">
          <a:extLst>
            <a:ext uri="{FF2B5EF4-FFF2-40B4-BE49-F238E27FC236}">
              <a16:creationId xmlns:a16="http://schemas.microsoft.com/office/drawing/2014/main" id="{0E1B8D6B-46FC-5EFE-B374-B6E81E2C41A7}"/>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7553437D-2EEE-D404-6E89-A4066ABCC58A}"/>
              </a:ext>
            </a:extLst>
          </p:cNvPr>
          <p:cNvSpPr/>
          <p:nvPr/>
        </p:nvSpPr>
        <p:spPr>
          <a:xfrm rot="6979616">
            <a:off x="-1871307" y="-1563835"/>
            <a:ext cx="7449323" cy="4929197"/>
          </a:xfrm>
          <a:custGeom>
            <a:avLst/>
            <a:gdLst/>
            <a:ahLst/>
            <a:cxnLst/>
            <a:rect l="l" t="t" r="r" b="b"/>
            <a:pathLst>
              <a:path w="11173984" h="7393795">
                <a:moveTo>
                  <a:pt x="0" y="0"/>
                </a:moveTo>
                <a:lnTo>
                  <a:pt x="11173984" y="0"/>
                </a:lnTo>
                <a:lnTo>
                  <a:pt x="11173984" y="7393795"/>
                </a:lnTo>
                <a:lnTo>
                  <a:pt x="0" y="7393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pt-BR" sz="800"/>
          </a:p>
        </p:txBody>
      </p:sp>
      <p:sp>
        <p:nvSpPr>
          <p:cNvPr id="6" name="AutoShape 6">
            <a:extLst>
              <a:ext uri="{FF2B5EF4-FFF2-40B4-BE49-F238E27FC236}">
                <a16:creationId xmlns:a16="http://schemas.microsoft.com/office/drawing/2014/main" id="{24552677-9FF7-E763-B5C5-E79CBD07AB83}"/>
              </a:ext>
            </a:extLst>
          </p:cNvPr>
          <p:cNvSpPr/>
          <p:nvPr/>
        </p:nvSpPr>
        <p:spPr>
          <a:xfrm>
            <a:off x="1575524" y="1295400"/>
            <a:ext cx="0" cy="831850"/>
          </a:xfrm>
          <a:prstGeom prst="line">
            <a:avLst/>
          </a:prstGeom>
          <a:ln w="133350" cap="flat">
            <a:solidFill>
              <a:srgbClr val="FF0000"/>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pt-BR" sz="800"/>
          </a:p>
        </p:txBody>
      </p:sp>
      <p:pic>
        <p:nvPicPr>
          <p:cNvPr id="13" name="Imagem 12" descr="Uma imagem contendo Logotipo&#10;&#10;O conteúdo gerado por IA pode estar incorreto.">
            <a:extLst>
              <a:ext uri="{FF2B5EF4-FFF2-40B4-BE49-F238E27FC236}">
                <a16:creationId xmlns:a16="http://schemas.microsoft.com/office/drawing/2014/main" id="{AF8ADA29-5349-2792-3890-D91F75041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550" y="304797"/>
            <a:ext cx="1371604" cy="914403"/>
          </a:xfrm>
          <a:prstGeom prst="rect">
            <a:avLst/>
          </a:prstGeom>
        </p:spPr>
      </p:pic>
      <p:sp>
        <p:nvSpPr>
          <p:cNvPr id="2" name="TextBox 1">
            <a:extLst>
              <a:ext uri="{FF2B5EF4-FFF2-40B4-BE49-F238E27FC236}">
                <a16:creationId xmlns:a16="http://schemas.microsoft.com/office/drawing/2014/main" id="{32C3162C-E184-3D57-DBB7-87276CDE8004}"/>
              </a:ext>
            </a:extLst>
          </p:cNvPr>
          <p:cNvSpPr txBox="1"/>
          <p:nvPr/>
        </p:nvSpPr>
        <p:spPr>
          <a:xfrm>
            <a:off x="2082800" y="1005988"/>
            <a:ext cx="7150761" cy="212365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400" dirty="0"/>
              <a:t>Genetic Improvement Formula</a:t>
            </a:r>
          </a:p>
          <a:p>
            <a:r>
              <a:rPr lang="zh-CN" altLang="en-US" sz="4400" dirty="0"/>
              <a:t>          基因改良公式</a:t>
            </a:r>
            <a:endParaRPr lang="en-US" sz="4400" dirty="0"/>
          </a:p>
          <a:p>
            <a:r>
              <a:rPr lang="en-US" sz="4400" dirty="0"/>
              <a:t>	</a:t>
            </a:r>
            <a:endParaRPr lang="en-US" sz="4400" b="1" dirty="0"/>
          </a:p>
        </p:txBody>
      </p:sp>
      <p:sp>
        <p:nvSpPr>
          <p:cNvPr id="3" name="TextBox 2">
            <a:extLst>
              <a:ext uri="{FF2B5EF4-FFF2-40B4-BE49-F238E27FC236}">
                <a16:creationId xmlns:a16="http://schemas.microsoft.com/office/drawing/2014/main" id="{4018F45B-4BAB-6469-1A9F-A327024B3730}"/>
              </a:ext>
            </a:extLst>
          </p:cNvPr>
          <p:cNvSpPr txBox="1"/>
          <p:nvPr/>
        </p:nvSpPr>
        <p:spPr>
          <a:xfrm>
            <a:off x="543339" y="3097698"/>
            <a:ext cx="10184295" cy="206229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400" b="1" dirty="0"/>
              <a:t>Accuracy</a:t>
            </a:r>
            <a:r>
              <a:rPr lang="zh-CN" altLang="en-US" sz="2400" b="1" dirty="0"/>
              <a:t>精确度</a:t>
            </a:r>
            <a:r>
              <a:rPr lang="en-US" sz="2400" b="1" dirty="0"/>
              <a:t> x Selection Intensity </a:t>
            </a:r>
            <a:r>
              <a:rPr lang="zh-CN" altLang="en-US" sz="2400" b="1" dirty="0"/>
              <a:t>选择强度</a:t>
            </a:r>
            <a:r>
              <a:rPr lang="en-US" sz="2400" b="1" dirty="0"/>
              <a:t>x Genetic Variation </a:t>
            </a:r>
            <a:r>
              <a:rPr lang="zh-CN" altLang="en-US" sz="2400" b="1" dirty="0"/>
              <a:t>遗传变异</a:t>
            </a:r>
            <a:endParaRPr lang="en-US" sz="2400" b="1" dirty="0"/>
          </a:p>
          <a:p>
            <a:pPr algn="ctr"/>
            <a:r>
              <a:rPr lang="en-US" sz="2667" b="1" dirty="0"/>
              <a:t>_________________________________________</a:t>
            </a:r>
          </a:p>
          <a:p>
            <a:pPr algn="ctr"/>
            <a:endParaRPr lang="en-US" sz="2667" b="1" dirty="0"/>
          </a:p>
          <a:p>
            <a:pPr algn="ctr"/>
            <a:r>
              <a:rPr lang="en-US" sz="2400" b="1" dirty="0"/>
              <a:t>Generation Interval</a:t>
            </a:r>
          </a:p>
          <a:p>
            <a:pPr algn="ctr"/>
            <a:r>
              <a:rPr lang="en-US" sz="2400" b="1" dirty="0"/>
              <a:t> </a:t>
            </a:r>
            <a:r>
              <a:rPr lang="zh-CN" altLang="en-US" sz="2667" b="1" dirty="0"/>
              <a:t>世代间隔</a:t>
            </a:r>
            <a:endParaRPr lang="en-US" sz="2667" b="1" dirty="0"/>
          </a:p>
        </p:txBody>
      </p:sp>
      <p:sp>
        <p:nvSpPr>
          <p:cNvPr id="4" name="TextBox 3">
            <a:extLst>
              <a:ext uri="{FF2B5EF4-FFF2-40B4-BE49-F238E27FC236}">
                <a16:creationId xmlns:a16="http://schemas.microsoft.com/office/drawing/2014/main" id="{4B8DCEC9-768C-282B-CAAA-A59713B92248}"/>
              </a:ext>
            </a:extLst>
          </p:cNvPr>
          <p:cNvSpPr txBox="1"/>
          <p:nvPr/>
        </p:nvSpPr>
        <p:spPr>
          <a:xfrm>
            <a:off x="2782957" y="5452910"/>
            <a:ext cx="3505200" cy="140525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133" b="1" dirty="0"/>
              <a:t>Pre-Genomics</a:t>
            </a:r>
          </a:p>
          <a:p>
            <a:pPr algn="ctr"/>
            <a:r>
              <a:rPr lang="en-US" sz="2133" b="1" dirty="0"/>
              <a:t>60 months</a:t>
            </a:r>
          </a:p>
          <a:p>
            <a:pPr algn="ctr"/>
            <a:r>
              <a:rPr lang="zh-CN" altLang="en-US" sz="2133" b="1" dirty="0"/>
              <a:t>基因组学前</a:t>
            </a:r>
            <a:endParaRPr lang="en-US" altLang="zh-CN" sz="2133" b="1" dirty="0"/>
          </a:p>
          <a:p>
            <a:pPr algn="ctr"/>
            <a:r>
              <a:rPr lang="en-US" sz="2133" b="1" dirty="0"/>
              <a:t>60</a:t>
            </a:r>
            <a:r>
              <a:rPr lang="zh-CN" altLang="en-US" sz="2133" b="1" dirty="0"/>
              <a:t>个月</a:t>
            </a:r>
            <a:endParaRPr lang="en-US" sz="2133" b="1" dirty="0"/>
          </a:p>
        </p:txBody>
      </p:sp>
      <p:sp>
        <p:nvSpPr>
          <p:cNvPr id="7" name="TextBox 6">
            <a:extLst>
              <a:ext uri="{FF2B5EF4-FFF2-40B4-BE49-F238E27FC236}">
                <a16:creationId xmlns:a16="http://schemas.microsoft.com/office/drawing/2014/main" id="{FC0AFC5F-76B7-0AEB-40D0-F069C49C4B38}"/>
              </a:ext>
            </a:extLst>
          </p:cNvPr>
          <p:cNvSpPr txBox="1"/>
          <p:nvPr/>
        </p:nvSpPr>
        <p:spPr>
          <a:xfrm>
            <a:off x="6477822" y="5420136"/>
            <a:ext cx="1814813" cy="134389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000" b="1" dirty="0"/>
              <a:t>Post-Genomics</a:t>
            </a:r>
          </a:p>
          <a:p>
            <a:pPr algn="ctr"/>
            <a:r>
              <a:rPr lang="en-US" sz="2000" b="1" dirty="0"/>
              <a:t>18 months</a:t>
            </a:r>
          </a:p>
          <a:p>
            <a:pPr algn="ctr"/>
            <a:r>
              <a:rPr lang="zh-CN" altLang="en-US" sz="2000" b="1" dirty="0"/>
              <a:t>基因组学后</a:t>
            </a:r>
            <a:endParaRPr lang="en-US" altLang="zh-CN" sz="2000" b="1" dirty="0"/>
          </a:p>
          <a:p>
            <a:pPr algn="ctr"/>
            <a:r>
              <a:rPr lang="en-US" sz="2000" b="1" dirty="0"/>
              <a:t>18</a:t>
            </a:r>
            <a:r>
              <a:rPr lang="zh-CN" altLang="en-US" sz="2000" b="1" dirty="0"/>
              <a:t>个月</a:t>
            </a:r>
            <a:endParaRPr lang="en-US" sz="2133" b="1" dirty="0"/>
          </a:p>
        </p:txBody>
      </p:sp>
      <p:cxnSp>
        <p:nvCxnSpPr>
          <p:cNvPr id="11" name="Straight Arrow Connector 10">
            <a:extLst>
              <a:ext uri="{FF2B5EF4-FFF2-40B4-BE49-F238E27FC236}">
                <a16:creationId xmlns:a16="http://schemas.microsoft.com/office/drawing/2014/main" id="{C24A6C0E-C764-160D-1950-D65625E5889D}"/>
              </a:ext>
            </a:extLst>
          </p:cNvPr>
          <p:cNvCxnSpPr/>
          <p:nvPr/>
        </p:nvCxnSpPr>
        <p:spPr>
          <a:xfrm flipV="1">
            <a:off x="4661452" y="5052352"/>
            <a:ext cx="312404" cy="43057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9C4424B8-908F-CF21-23D5-DE4E65EFF998}"/>
              </a:ext>
            </a:extLst>
          </p:cNvPr>
          <p:cNvCxnSpPr/>
          <p:nvPr/>
        </p:nvCxnSpPr>
        <p:spPr>
          <a:xfrm flipH="1" flipV="1">
            <a:off x="6410124" y="5039922"/>
            <a:ext cx="203200" cy="43057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46667F3F-E1B4-F92D-72DD-4D7CD94516AC}"/>
              </a:ext>
            </a:extLst>
          </p:cNvPr>
          <p:cNvSpPr txBox="1"/>
          <p:nvPr/>
        </p:nvSpPr>
        <p:spPr>
          <a:xfrm>
            <a:off x="3351154" y="2439089"/>
            <a:ext cx="3497189" cy="46166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400" dirty="0"/>
              <a:t>Professor Jay Lush - 1942</a:t>
            </a:r>
          </a:p>
        </p:txBody>
      </p:sp>
    </p:spTree>
    <p:extLst>
      <p:ext uri="{BB962C8B-B14F-4D97-AF65-F5344CB8AC3E}">
        <p14:creationId xmlns:p14="http://schemas.microsoft.com/office/powerpoint/2010/main" val="392456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967D3-546F-775B-0621-570895ED8CDE}"/>
            </a:ext>
          </a:extLst>
        </p:cNvPr>
        <p:cNvGrpSpPr/>
        <p:nvPr/>
      </p:nvGrpSpPr>
      <p:grpSpPr>
        <a:xfrm>
          <a:off x="0" y="0"/>
          <a:ext cx="0" cy="0"/>
          <a:chOff x="0" y="0"/>
          <a:chExt cx="0" cy="0"/>
        </a:xfrm>
      </p:grpSpPr>
      <p:sp>
        <p:nvSpPr>
          <p:cNvPr id="48" name="Arrow: Left-Right 47">
            <a:extLst>
              <a:ext uri="{FF2B5EF4-FFF2-40B4-BE49-F238E27FC236}">
                <a16:creationId xmlns:a16="http://schemas.microsoft.com/office/drawing/2014/main" id="{188603CB-885C-6945-5590-584D7FF67D55}"/>
              </a:ext>
            </a:extLst>
          </p:cNvPr>
          <p:cNvSpPr/>
          <p:nvPr/>
        </p:nvSpPr>
        <p:spPr>
          <a:xfrm>
            <a:off x="4346537" y="1949125"/>
            <a:ext cx="3498924" cy="819557"/>
          </a:xfrm>
          <a:prstGeom prst="lef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b="1" dirty="0">
                <a:solidFill>
                  <a:srgbClr val="FFFFFF"/>
                </a:solidFill>
                <a:latin typeface="Segoe UI"/>
              </a:rPr>
              <a:t>32 Years 1 Month</a:t>
            </a:r>
          </a:p>
          <a:p>
            <a:pPr algn="ctr" defTabSz="914446" eaLnBrk="0" fontAlgn="base" hangingPunct="0">
              <a:spcBef>
                <a:spcPct val="0"/>
              </a:spcBef>
              <a:spcAft>
                <a:spcPct val="0"/>
              </a:spcAft>
            </a:pPr>
            <a:r>
              <a:rPr lang="en-US" sz="1600" b="1" dirty="0">
                <a:solidFill>
                  <a:srgbClr val="FFFFFF"/>
                </a:solidFill>
                <a:latin typeface="Segoe UI"/>
              </a:rPr>
              <a:t>32</a:t>
            </a:r>
            <a:r>
              <a:rPr lang="zh-CN" altLang="en-US" sz="1600" b="1" dirty="0">
                <a:solidFill>
                  <a:srgbClr val="FFFFFF"/>
                </a:solidFill>
                <a:latin typeface="Segoe UI"/>
              </a:rPr>
              <a:t>年零</a:t>
            </a:r>
            <a:r>
              <a:rPr lang="en-US" altLang="zh-CN" sz="1600" b="1" dirty="0">
                <a:solidFill>
                  <a:srgbClr val="FFFFFF"/>
                </a:solidFill>
                <a:latin typeface="Segoe UI"/>
              </a:rPr>
              <a:t>1</a:t>
            </a:r>
            <a:r>
              <a:rPr lang="zh-CN" altLang="en-US" sz="1600" b="1" dirty="0">
                <a:solidFill>
                  <a:srgbClr val="FFFFFF"/>
                </a:solidFill>
                <a:latin typeface="Segoe UI"/>
              </a:rPr>
              <a:t>个月</a:t>
            </a:r>
            <a:endParaRPr lang="en-US" sz="1600" b="1" dirty="0">
              <a:solidFill>
                <a:srgbClr val="FFFFFF"/>
              </a:solidFill>
              <a:latin typeface="Segoe UI"/>
            </a:endParaRPr>
          </a:p>
        </p:txBody>
      </p:sp>
      <p:sp>
        <p:nvSpPr>
          <p:cNvPr id="51" name="Rectangle 50">
            <a:extLst>
              <a:ext uri="{FF2B5EF4-FFF2-40B4-BE49-F238E27FC236}">
                <a16:creationId xmlns:a16="http://schemas.microsoft.com/office/drawing/2014/main" id="{9CCCE930-73BE-516F-63F7-72A68058ABEB}"/>
              </a:ext>
            </a:extLst>
          </p:cNvPr>
          <p:cNvSpPr/>
          <p:nvPr/>
        </p:nvSpPr>
        <p:spPr>
          <a:xfrm>
            <a:off x="4924617" y="3449127"/>
            <a:ext cx="2342153" cy="451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800" b="1" dirty="0">
                <a:solidFill>
                  <a:srgbClr val="000000"/>
                </a:solidFill>
                <a:latin typeface="Segoe UI"/>
              </a:rPr>
              <a:t>6 Generations</a:t>
            </a:r>
          </a:p>
          <a:p>
            <a:pPr algn="ctr" defTabSz="914446" eaLnBrk="0" fontAlgn="base" hangingPunct="0">
              <a:spcBef>
                <a:spcPct val="0"/>
              </a:spcBef>
              <a:spcAft>
                <a:spcPct val="0"/>
              </a:spcAft>
            </a:pPr>
            <a:r>
              <a:rPr lang="en-US" sz="1800" b="1" dirty="0">
                <a:solidFill>
                  <a:srgbClr val="000000"/>
                </a:solidFill>
                <a:latin typeface="Segoe UI"/>
              </a:rPr>
              <a:t>6</a:t>
            </a:r>
            <a:r>
              <a:rPr lang="zh-CN" altLang="en-US" sz="1800" b="1" dirty="0">
                <a:solidFill>
                  <a:srgbClr val="000000"/>
                </a:solidFill>
                <a:latin typeface="Segoe UI"/>
              </a:rPr>
              <a:t>代公牛</a:t>
            </a:r>
            <a:endParaRPr lang="en-US" sz="1800" b="1" dirty="0">
              <a:solidFill>
                <a:srgbClr val="000000"/>
              </a:solidFill>
              <a:latin typeface="Segoe UI"/>
            </a:endParaRPr>
          </a:p>
        </p:txBody>
      </p:sp>
      <p:sp>
        <p:nvSpPr>
          <p:cNvPr id="52" name="Rectangle 51">
            <a:extLst>
              <a:ext uri="{FF2B5EF4-FFF2-40B4-BE49-F238E27FC236}">
                <a16:creationId xmlns:a16="http://schemas.microsoft.com/office/drawing/2014/main" id="{58C0AAED-5AEE-C474-63EF-0807E8E70115}"/>
              </a:ext>
            </a:extLst>
          </p:cNvPr>
          <p:cNvSpPr/>
          <p:nvPr/>
        </p:nvSpPr>
        <p:spPr>
          <a:xfrm>
            <a:off x="4923161" y="2690378"/>
            <a:ext cx="2342153" cy="451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800" b="1" dirty="0">
                <a:solidFill>
                  <a:srgbClr val="000000"/>
                </a:solidFill>
                <a:latin typeface="Segoe UI"/>
              </a:rPr>
              <a:t>6 Generations</a:t>
            </a:r>
          </a:p>
          <a:p>
            <a:pPr algn="ctr" defTabSz="914446" eaLnBrk="0" fontAlgn="base" hangingPunct="0">
              <a:spcBef>
                <a:spcPct val="0"/>
              </a:spcBef>
              <a:spcAft>
                <a:spcPct val="0"/>
              </a:spcAft>
            </a:pPr>
            <a:r>
              <a:rPr lang="en-US" sz="1800" b="1" dirty="0">
                <a:solidFill>
                  <a:srgbClr val="000000"/>
                </a:solidFill>
                <a:latin typeface="Segoe UI"/>
              </a:rPr>
              <a:t>6</a:t>
            </a:r>
            <a:r>
              <a:rPr lang="zh-CN" altLang="en-US" sz="1800" b="1" dirty="0">
                <a:solidFill>
                  <a:srgbClr val="000000"/>
                </a:solidFill>
                <a:latin typeface="Segoe UI"/>
              </a:rPr>
              <a:t>代公牛</a:t>
            </a:r>
            <a:endParaRPr lang="en-US" sz="1800" b="1" dirty="0">
              <a:solidFill>
                <a:srgbClr val="000000"/>
              </a:solidFill>
              <a:latin typeface="Segoe UI"/>
            </a:endParaRPr>
          </a:p>
        </p:txBody>
      </p:sp>
      <p:pic>
        <p:nvPicPr>
          <p:cNvPr id="5" name="Picture 4" descr="A cow eating grass by a body of water&#10;&#10;Description automatically generated">
            <a:extLst>
              <a:ext uri="{FF2B5EF4-FFF2-40B4-BE49-F238E27FC236}">
                <a16:creationId xmlns:a16="http://schemas.microsoft.com/office/drawing/2014/main" id="{5525FD9F-510C-801C-2C28-36C7C8853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54" y="5114629"/>
            <a:ext cx="1668247" cy="1756007"/>
          </a:xfrm>
          <a:prstGeom prst="rect">
            <a:avLst/>
          </a:prstGeom>
        </p:spPr>
      </p:pic>
      <p:pic>
        <p:nvPicPr>
          <p:cNvPr id="9" name="Picture 8" descr="A cow standing in a field&#10;&#10;Description automatically generated">
            <a:extLst>
              <a:ext uri="{FF2B5EF4-FFF2-40B4-BE49-F238E27FC236}">
                <a16:creationId xmlns:a16="http://schemas.microsoft.com/office/drawing/2014/main" id="{7213D1BB-7E5B-8D03-F9D9-46177A80E578}"/>
              </a:ext>
            </a:extLst>
          </p:cNvPr>
          <p:cNvPicPr>
            <a:picLocks noChangeAspect="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916961" y="4878"/>
            <a:ext cx="2163499" cy="1366269"/>
          </a:xfrm>
          <a:prstGeom prst="rect">
            <a:avLst/>
          </a:prstGeom>
        </p:spPr>
      </p:pic>
      <p:pic>
        <p:nvPicPr>
          <p:cNvPr id="13" name="Picture 12" descr="A black and white cow standing in a field&#10;&#10;Description automatically generated">
            <a:extLst>
              <a:ext uri="{FF2B5EF4-FFF2-40B4-BE49-F238E27FC236}">
                <a16:creationId xmlns:a16="http://schemas.microsoft.com/office/drawing/2014/main" id="{094E68F7-FBA8-5389-0355-41AEA5F30BAB}"/>
              </a:ext>
            </a:extLst>
          </p:cNvPr>
          <p:cNvPicPr>
            <a:picLocks noChangeAspect="1"/>
          </p:cNvPicPr>
          <p:nvPr/>
        </p:nvPicPr>
        <p:blipFill>
          <a:blip r:embed="rId5"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flipH="1">
            <a:off x="1897456" y="-346"/>
            <a:ext cx="2089430" cy="1361610"/>
          </a:xfrm>
          <a:prstGeom prst="rect">
            <a:avLst/>
          </a:prstGeom>
        </p:spPr>
      </p:pic>
      <p:sp>
        <p:nvSpPr>
          <p:cNvPr id="15" name="Rectangle 14">
            <a:extLst>
              <a:ext uri="{FF2B5EF4-FFF2-40B4-BE49-F238E27FC236}">
                <a16:creationId xmlns:a16="http://schemas.microsoft.com/office/drawing/2014/main" id="{8CC68800-25D5-377E-E855-20C16DA2F556}"/>
              </a:ext>
            </a:extLst>
          </p:cNvPr>
          <p:cNvSpPr/>
          <p:nvPr/>
        </p:nvSpPr>
        <p:spPr>
          <a:xfrm>
            <a:off x="-11770" y="-21807"/>
            <a:ext cx="1823266" cy="13929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800">
                <a:solidFill>
                  <a:srgbClr val="FFFFFF"/>
                </a:solidFill>
                <a:latin typeface="Segoe UI"/>
              </a:rPr>
              <a:t> </a:t>
            </a:r>
          </a:p>
        </p:txBody>
      </p:sp>
      <p:sp>
        <p:nvSpPr>
          <p:cNvPr id="17" name="TextBox 16">
            <a:extLst>
              <a:ext uri="{FF2B5EF4-FFF2-40B4-BE49-F238E27FC236}">
                <a16:creationId xmlns:a16="http://schemas.microsoft.com/office/drawing/2014/main" id="{849F1D55-BAFE-9DB8-0CDB-4D0047C86025}"/>
              </a:ext>
            </a:extLst>
          </p:cNvPr>
          <p:cNvSpPr txBox="1"/>
          <p:nvPr/>
        </p:nvSpPr>
        <p:spPr>
          <a:xfrm>
            <a:off x="2329099" y="1464544"/>
            <a:ext cx="1310895" cy="374571"/>
          </a:xfrm>
          <a:prstGeom prst="roundRect">
            <a:avLst/>
          </a:prstGeom>
          <a:solidFill>
            <a:schemeClr val="tx2"/>
          </a:solidFill>
        </p:spPr>
        <p:txBody>
          <a:bodyPr wrap="square" anchor="ctr">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a:solidFill>
                  <a:srgbClr val="FFFFFF"/>
                </a:solidFill>
                <a:latin typeface="Arial Narrow" panose="020B0606020202030204" pitchFamily="34" charset="0"/>
                <a:cs typeface="Arial" panose="020B0604020202020204" pitchFamily="34" charset="0"/>
              </a:rPr>
              <a:t>BLACKSTAR</a:t>
            </a:r>
          </a:p>
        </p:txBody>
      </p:sp>
      <p:pic>
        <p:nvPicPr>
          <p:cNvPr id="3" name="Picture 2" descr="A cow standing in a field&#10;&#10;Description automatically generated">
            <a:extLst>
              <a:ext uri="{FF2B5EF4-FFF2-40B4-BE49-F238E27FC236}">
                <a16:creationId xmlns:a16="http://schemas.microsoft.com/office/drawing/2014/main" id="{7AB024D3-58E2-6CE4-66F5-1B08F4EF2658}"/>
              </a:ext>
            </a:extLst>
          </p:cNvPr>
          <p:cNvPicPr>
            <a:picLocks noChangeAspect="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072844" y="4878"/>
            <a:ext cx="2089430" cy="1369639"/>
          </a:xfrm>
          <a:prstGeom prst="rect">
            <a:avLst/>
          </a:prstGeom>
        </p:spPr>
      </p:pic>
      <p:sp>
        <p:nvSpPr>
          <p:cNvPr id="18" name="TextBox 17">
            <a:extLst>
              <a:ext uri="{FF2B5EF4-FFF2-40B4-BE49-F238E27FC236}">
                <a16:creationId xmlns:a16="http://schemas.microsoft.com/office/drawing/2014/main" id="{9330E165-9233-DB7A-90E9-9FD71529EB9E}"/>
              </a:ext>
            </a:extLst>
          </p:cNvPr>
          <p:cNvSpPr txBox="1"/>
          <p:nvPr/>
        </p:nvSpPr>
        <p:spPr>
          <a:xfrm>
            <a:off x="4508861" y="1464544"/>
            <a:ext cx="974083" cy="374571"/>
          </a:xfrm>
          <a:prstGeom prst="roundRect">
            <a:avLst/>
          </a:prstGeom>
          <a:solidFill>
            <a:schemeClr val="tx2"/>
          </a:solidFill>
        </p:spPr>
        <p:txBody>
          <a:bodyPr wrap="square" anchor="ctr">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a:solidFill>
                  <a:srgbClr val="FFFFFF"/>
                </a:solidFill>
                <a:latin typeface="Arial Narrow" panose="020B0606020202030204" pitchFamily="34" charset="0"/>
                <a:cs typeface="Arial" panose="020B0604020202020204" pitchFamily="34" charset="0"/>
              </a:rPr>
              <a:t>EMORY</a:t>
            </a:r>
          </a:p>
        </p:txBody>
      </p:sp>
      <p:sp>
        <p:nvSpPr>
          <p:cNvPr id="19" name="TextBox 18">
            <a:extLst>
              <a:ext uri="{FF2B5EF4-FFF2-40B4-BE49-F238E27FC236}">
                <a16:creationId xmlns:a16="http://schemas.microsoft.com/office/drawing/2014/main" id="{6EC127DF-D30D-CD58-0892-5447BAC106A5}"/>
              </a:ext>
            </a:extLst>
          </p:cNvPr>
          <p:cNvSpPr txBox="1"/>
          <p:nvPr/>
        </p:nvSpPr>
        <p:spPr>
          <a:xfrm>
            <a:off x="8400356" y="1464544"/>
            <a:ext cx="1180260" cy="374571"/>
          </a:xfrm>
          <a:prstGeom prst="roundRect">
            <a:avLst/>
          </a:prstGeom>
          <a:solidFill>
            <a:schemeClr val="tx2"/>
          </a:solidFill>
        </p:spPr>
        <p:txBody>
          <a:bodyPr wrap="square" anchor="ctr">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a:solidFill>
                  <a:srgbClr val="FFFFFF"/>
                </a:solidFill>
                <a:latin typeface="Arial Narrow" panose="020B0606020202030204" pitchFamily="34" charset="0"/>
                <a:cs typeface="Arial" panose="020B0604020202020204" pitchFamily="34" charset="0"/>
              </a:rPr>
              <a:t>SOCRATES</a:t>
            </a:r>
          </a:p>
        </p:txBody>
      </p:sp>
      <p:pic>
        <p:nvPicPr>
          <p:cNvPr id="21" name="Picture 20" descr="A cow standing on grass&#10;&#10;Description automatically generated">
            <a:extLst>
              <a:ext uri="{FF2B5EF4-FFF2-40B4-BE49-F238E27FC236}">
                <a16:creationId xmlns:a16="http://schemas.microsoft.com/office/drawing/2014/main" id="{FB0E1537-765B-613B-99DF-0971367B9637}"/>
              </a:ext>
            </a:extLst>
          </p:cNvPr>
          <p:cNvPicPr>
            <a:picLocks noChangeAspect="1"/>
          </p:cNvPicPr>
          <p:nvPr/>
        </p:nvPicPr>
        <p:blipFill rotWithShape="1">
          <a:blip r:embed="rId7"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6238906" y="-13153"/>
            <a:ext cx="1565478" cy="1384300"/>
          </a:xfrm>
          <a:prstGeom prst="rect">
            <a:avLst/>
          </a:prstGeom>
        </p:spPr>
      </p:pic>
      <p:sp>
        <p:nvSpPr>
          <p:cNvPr id="23" name="TextBox 22">
            <a:extLst>
              <a:ext uri="{FF2B5EF4-FFF2-40B4-BE49-F238E27FC236}">
                <a16:creationId xmlns:a16="http://schemas.microsoft.com/office/drawing/2014/main" id="{02843FFD-7E2E-136B-90B9-367CC062867D}"/>
              </a:ext>
            </a:extLst>
          </p:cNvPr>
          <p:cNvSpPr txBox="1"/>
          <p:nvPr/>
        </p:nvSpPr>
        <p:spPr>
          <a:xfrm>
            <a:off x="6658860" y="1464543"/>
            <a:ext cx="769318" cy="374571"/>
          </a:xfrm>
          <a:prstGeom prst="roundRect">
            <a:avLst/>
          </a:prstGeom>
          <a:solidFill>
            <a:schemeClr val="tx2"/>
          </a:solidFill>
        </p:spPr>
        <p:txBody>
          <a:bodyPr wrap="square" anchor="ctr">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a:solidFill>
                  <a:srgbClr val="FFFFFF"/>
                </a:solidFill>
                <a:latin typeface="Arial Narrow" panose="020B0606020202030204" pitchFamily="34" charset="0"/>
                <a:cs typeface="Arial" panose="020B0604020202020204" pitchFamily="34" charset="0"/>
              </a:rPr>
              <a:t>BLITZ</a:t>
            </a:r>
          </a:p>
        </p:txBody>
      </p:sp>
      <p:pic>
        <p:nvPicPr>
          <p:cNvPr id="25" name="Picture 24" descr="A cow standing in a field&#10;&#10;Description automatically generated">
            <a:extLst>
              <a:ext uri="{FF2B5EF4-FFF2-40B4-BE49-F238E27FC236}">
                <a16:creationId xmlns:a16="http://schemas.microsoft.com/office/drawing/2014/main" id="{FB8D16BF-2B0E-6C7D-C1DE-0261877497E0}"/>
              </a:ext>
            </a:extLst>
          </p:cNvPr>
          <p:cNvPicPr>
            <a:picLocks noChangeAspect="1"/>
          </p:cNvPicPr>
          <p:nvPr/>
        </p:nvPicPr>
        <p:blipFill>
          <a:blip r:embed="rId8"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180836" y="-5006"/>
            <a:ext cx="2011164" cy="1366269"/>
          </a:xfrm>
          <a:prstGeom prst="rect">
            <a:avLst/>
          </a:prstGeom>
        </p:spPr>
      </p:pic>
      <p:sp>
        <p:nvSpPr>
          <p:cNvPr id="26" name="TextBox 25">
            <a:extLst>
              <a:ext uri="{FF2B5EF4-FFF2-40B4-BE49-F238E27FC236}">
                <a16:creationId xmlns:a16="http://schemas.microsoft.com/office/drawing/2014/main" id="{AC8868AF-31CB-FAF5-D77C-FC79180EC06E}"/>
              </a:ext>
            </a:extLst>
          </p:cNvPr>
          <p:cNvSpPr txBox="1"/>
          <p:nvPr/>
        </p:nvSpPr>
        <p:spPr>
          <a:xfrm>
            <a:off x="10475307" y="1464545"/>
            <a:ext cx="1418219" cy="374571"/>
          </a:xfrm>
          <a:prstGeom prst="roundRect">
            <a:avLst/>
          </a:prstGeom>
          <a:solidFill>
            <a:schemeClr val="tx2"/>
          </a:solidFill>
        </p:spPr>
        <p:txBody>
          <a:bodyPr wrap="square" anchor="ctr">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a:solidFill>
                  <a:srgbClr val="FFFFFF"/>
                </a:solidFill>
                <a:latin typeface="Arial Narrow" panose="020B0606020202030204" pitchFamily="34" charset="0"/>
                <a:cs typeface="Arial" panose="020B0604020202020204" pitchFamily="34" charset="0"/>
              </a:rPr>
              <a:t>ROBUST</a:t>
            </a:r>
          </a:p>
        </p:txBody>
      </p:sp>
      <p:sp>
        <p:nvSpPr>
          <p:cNvPr id="27" name="TextBox 26">
            <a:extLst>
              <a:ext uri="{FF2B5EF4-FFF2-40B4-BE49-F238E27FC236}">
                <a16:creationId xmlns:a16="http://schemas.microsoft.com/office/drawing/2014/main" id="{764F3CCB-89E3-3922-21D5-E39A9D4C3AD6}"/>
              </a:ext>
            </a:extLst>
          </p:cNvPr>
          <p:cNvSpPr txBox="1"/>
          <p:nvPr/>
        </p:nvSpPr>
        <p:spPr>
          <a:xfrm>
            <a:off x="139435" y="4673243"/>
            <a:ext cx="1350559" cy="374571"/>
          </a:xfrm>
          <a:prstGeom prst="roundRect">
            <a:avLst/>
          </a:prstGeom>
          <a:solidFill>
            <a:schemeClr val="accent2"/>
          </a:solid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dirty="0">
                <a:solidFill>
                  <a:srgbClr val="FFFFFF"/>
                </a:solidFill>
                <a:latin typeface="Arial Narrow" panose="020B0606020202030204" pitchFamily="34" charset="0"/>
                <a:cs typeface="Arial" panose="020B0604020202020204" pitchFamily="34" charset="0"/>
              </a:rPr>
              <a:t>SUPERSIRE</a:t>
            </a:r>
          </a:p>
        </p:txBody>
      </p:sp>
      <p:sp>
        <p:nvSpPr>
          <p:cNvPr id="28" name="Rectangle 27">
            <a:extLst>
              <a:ext uri="{FF2B5EF4-FFF2-40B4-BE49-F238E27FC236}">
                <a16:creationId xmlns:a16="http://schemas.microsoft.com/office/drawing/2014/main" id="{5C8C62B8-C300-34A4-79E6-FBB653FDBABD}"/>
              </a:ext>
            </a:extLst>
          </p:cNvPr>
          <p:cNvSpPr/>
          <p:nvPr/>
        </p:nvSpPr>
        <p:spPr>
          <a:xfrm>
            <a:off x="1694283" y="5119755"/>
            <a:ext cx="1832275" cy="174751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endParaRPr lang="en-US" sz="1800">
              <a:solidFill>
                <a:srgbClr val="FFFFFF"/>
              </a:solidFill>
              <a:latin typeface="Segoe UI"/>
            </a:endParaRPr>
          </a:p>
        </p:txBody>
      </p:sp>
      <p:pic>
        <p:nvPicPr>
          <p:cNvPr id="30" name="Picture 29" descr="A cow standing in front of a fence&#10;&#10;Description automatically generated">
            <a:extLst>
              <a:ext uri="{FF2B5EF4-FFF2-40B4-BE49-F238E27FC236}">
                <a16:creationId xmlns:a16="http://schemas.microsoft.com/office/drawing/2014/main" id="{934BAE52-E542-EF3A-8163-6EE12FF7E72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557996" y="5128749"/>
            <a:ext cx="2183504" cy="1738523"/>
          </a:xfrm>
          <a:prstGeom prst="rect">
            <a:avLst/>
          </a:prstGeom>
        </p:spPr>
      </p:pic>
      <p:sp>
        <p:nvSpPr>
          <p:cNvPr id="31" name="TextBox 30">
            <a:extLst>
              <a:ext uri="{FF2B5EF4-FFF2-40B4-BE49-F238E27FC236}">
                <a16:creationId xmlns:a16="http://schemas.microsoft.com/office/drawing/2014/main" id="{940FB858-9B40-051C-B2BA-83702AE484E0}"/>
              </a:ext>
            </a:extLst>
          </p:cNvPr>
          <p:cNvSpPr txBox="1"/>
          <p:nvPr/>
        </p:nvSpPr>
        <p:spPr>
          <a:xfrm>
            <a:off x="4108924" y="4696097"/>
            <a:ext cx="1081648" cy="374571"/>
          </a:xfrm>
          <a:prstGeom prst="roundRect">
            <a:avLst/>
          </a:prstGeom>
          <a:solidFill>
            <a:schemeClr val="accent2"/>
          </a:solid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dirty="0">
                <a:solidFill>
                  <a:srgbClr val="FFFFFF"/>
                </a:solidFill>
                <a:latin typeface="Arial Narrow" panose="020B0606020202030204" pitchFamily="34" charset="0"/>
                <a:cs typeface="Arial" panose="020B0604020202020204" pitchFamily="34" charset="0"/>
              </a:rPr>
              <a:t>FRAZZLED</a:t>
            </a:r>
          </a:p>
        </p:txBody>
      </p:sp>
      <p:pic>
        <p:nvPicPr>
          <p:cNvPr id="33" name="Picture 32" descr="A cow standing in a field&#10;&#10;Description automatically generated">
            <a:extLst>
              <a:ext uri="{FF2B5EF4-FFF2-40B4-BE49-F238E27FC236}">
                <a16:creationId xmlns:a16="http://schemas.microsoft.com/office/drawing/2014/main" id="{E558D4CA-1A1F-75F7-3DA2-E3F8522B30D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041704" y="5107259"/>
            <a:ext cx="2150297" cy="1756007"/>
          </a:xfrm>
          <a:prstGeom prst="rect">
            <a:avLst/>
          </a:prstGeom>
        </p:spPr>
      </p:pic>
      <p:pic>
        <p:nvPicPr>
          <p:cNvPr id="36" name="Picture 35" descr="A cow eating grass in a field&#10;&#10;Description automatically generated">
            <a:extLst>
              <a:ext uri="{FF2B5EF4-FFF2-40B4-BE49-F238E27FC236}">
                <a16:creationId xmlns:a16="http://schemas.microsoft.com/office/drawing/2014/main" id="{769269FA-01B7-2A1C-251C-84D7E0CD4D0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177990" y="5119754"/>
            <a:ext cx="1825224" cy="1738246"/>
          </a:xfrm>
          <a:prstGeom prst="rect">
            <a:avLst/>
          </a:prstGeom>
        </p:spPr>
      </p:pic>
      <p:pic>
        <p:nvPicPr>
          <p:cNvPr id="54" name="Picture 53" descr="A cow standing in a field&#10;&#10;Description automatically generated">
            <a:extLst>
              <a:ext uri="{FF2B5EF4-FFF2-40B4-BE49-F238E27FC236}">
                <a16:creationId xmlns:a16="http://schemas.microsoft.com/office/drawing/2014/main" id="{95BC86D4-C6E8-D246-57BB-6D32AAA2657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804379" y="5125386"/>
            <a:ext cx="2335123" cy="1745250"/>
          </a:xfrm>
          <a:prstGeom prst="rect">
            <a:avLst/>
          </a:prstGeom>
        </p:spPr>
      </p:pic>
      <p:sp>
        <p:nvSpPr>
          <p:cNvPr id="55" name="TextBox 54">
            <a:extLst>
              <a:ext uri="{FF2B5EF4-FFF2-40B4-BE49-F238E27FC236}">
                <a16:creationId xmlns:a16="http://schemas.microsoft.com/office/drawing/2014/main" id="{FB89C71C-63C3-204D-BFE0-83D095C0AB73}"/>
              </a:ext>
            </a:extLst>
          </p:cNvPr>
          <p:cNvSpPr txBox="1"/>
          <p:nvPr/>
        </p:nvSpPr>
        <p:spPr>
          <a:xfrm>
            <a:off x="6431115" y="4696096"/>
            <a:ext cx="1081648" cy="374571"/>
          </a:xfrm>
          <a:prstGeom prst="roundRect">
            <a:avLst/>
          </a:prstGeom>
          <a:solidFill>
            <a:schemeClr val="accent2"/>
          </a:solid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dirty="0">
                <a:solidFill>
                  <a:srgbClr val="FFFFFF"/>
                </a:solidFill>
                <a:latin typeface="Arial Narrow" panose="020B0606020202030204" pitchFamily="34" charset="0"/>
                <a:cs typeface="Arial" panose="020B0604020202020204" pitchFamily="34" charset="0"/>
              </a:rPr>
              <a:t>BIG AL</a:t>
            </a:r>
          </a:p>
        </p:txBody>
      </p:sp>
      <p:sp>
        <p:nvSpPr>
          <p:cNvPr id="56" name="TextBox 55">
            <a:extLst>
              <a:ext uri="{FF2B5EF4-FFF2-40B4-BE49-F238E27FC236}">
                <a16:creationId xmlns:a16="http://schemas.microsoft.com/office/drawing/2014/main" id="{F101B4DA-311A-B0BD-40F6-4AF224416F97}"/>
              </a:ext>
            </a:extLst>
          </p:cNvPr>
          <p:cNvSpPr txBox="1"/>
          <p:nvPr/>
        </p:nvSpPr>
        <p:spPr>
          <a:xfrm>
            <a:off x="8566752" y="4696095"/>
            <a:ext cx="1047700" cy="374571"/>
          </a:xfrm>
          <a:prstGeom prst="roundRect">
            <a:avLst/>
          </a:prstGeom>
          <a:solidFill>
            <a:schemeClr val="accent2"/>
          </a:solid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dirty="0">
                <a:solidFill>
                  <a:srgbClr val="FFFFFF"/>
                </a:solidFill>
                <a:latin typeface="Arial Narrow" panose="020B0606020202030204" pitchFamily="34" charset="0"/>
                <a:cs typeface="Arial" panose="020B0604020202020204" pitchFamily="34" charset="0"/>
              </a:rPr>
              <a:t>GAMEDAY</a:t>
            </a:r>
          </a:p>
        </p:txBody>
      </p:sp>
      <p:sp>
        <p:nvSpPr>
          <p:cNvPr id="57" name="TextBox 56">
            <a:extLst>
              <a:ext uri="{FF2B5EF4-FFF2-40B4-BE49-F238E27FC236}">
                <a16:creationId xmlns:a16="http://schemas.microsoft.com/office/drawing/2014/main" id="{CC33DFD9-A7D3-F800-B42E-8551CDC989EE}"/>
              </a:ext>
            </a:extLst>
          </p:cNvPr>
          <p:cNvSpPr txBox="1"/>
          <p:nvPr/>
        </p:nvSpPr>
        <p:spPr>
          <a:xfrm>
            <a:off x="10504972" y="4673245"/>
            <a:ext cx="1357718" cy="374571"/>
          </a:xfrm>
          <a:prstGeom prst="roundRect">
            <a:avLst/>
          </a:prstGeom>
          <a:solidFill>
            <a:schemeClr val="accent2"/>
          </a:solid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dirty="0">
                <a:solidFill>
                  <a:srgbClr val="FFFFFF"/>
                </a:solidFill>
                <a:latin typeface="Arial Narrow" panose="020B0606020202030204" pitchFamily="34" charset="0"/>
                <a:cs typeface="Arial" panose="020B0604020202020204" pitchFamily="34" charset="0"/>
              </a:rPr>
              <a:t>BOLT ACTION</a:t>
            </a:r>
          </a:p>
        </p:txBody>
      </p:sp>
      <p:sp>
        <p:nvSpPr>
          <p:cNvPr id="58" name="TextBox 57">
            <a:extLst>
              <a:ext uri="{FF2B5EF4-FFF2-40B4-BE49-F238E27FC236}">
                <a16:creationId xmlns:a16="http://schemas.microsoft.com/office/drawing/2014/main" id="{5772089E-5B72-08D1-FBDE-C981FA123919}"/>
              </a:ext>
            </a:extLst>
          </p:cNvPr>
          <p:cNvSpPr txBox="1"/>
          <p:nvPr/>
        </p:nvSpPr>
        <p:spPr>
          <a:xfrm>
            <a:off x="309733" y="1464544"/>
            <a:ext cx="1180260" cy="374571"/>
          </a:xfrm>
          <a:prstGeom prst="roundRect">
            <a:avLst/>
          </a:prstGeom>
          <a:solidFill>
            <a:schemeClr val="tx2"/>
          </a:solidFill>
        </p:spPr>
        <p:txBody>
          <a:bodyPr wrap="square" anchor="ctr">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dirty="0">
                <a:solidFill>
                  <a:srgbClr val="FFFFFF"/>
                </a:solidFill>
                <a:latin typeface="Arial Narrow" panose="020B0606020202030204" pitchFamily="34" charset="0"/>
                <a:cs typeface="Arial" panose="020B0604020202020204" pitchFamily="34" charset="0"/>
              </a:rPr>
              <a:t>CHAIRMAN</a:t>
            </a:r>
          </a:p>
        </p:txBody>
      </p:sp>
      <p:sp>
        <p:nvSpPr>
          <p:cNvPr id="59" name="TextBox 58">
            <a:extLst>
              <a:ext uri="{FF2B5EF4-FFF2-40B4-BE49-F238E27FC236}">
                <a16:creationId xmlns:a16="http://schemas.microsoft.com/office/drawing/2014/main" id="{40A99180-DC1D-00CE-A9AB-480FEE6C4E21}"/>
              </a:ext>
            </a:extLst>
          </p:cNvPr>
          <p:cNvSpPr txBox="1"/>
          <p:nvPr/>
        </p:nvSpPr>
        <p:spPr>
          <a:xfrm>
            <a:off x="2020289" y="4673245"/>
            <a:ext cx="1180260" cy="374571"/>
          </a:xfrm>
          <a:prstGeom prst="roundRect">
            <a:avLst/>
          </a:prstGeom>
          <a:solidFill>
            <a:schemeClr val="accent2"/>
          </a:solid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dirty="0">
                <a:solidFill>
                  <a:srgbClr val="FFFFFF"/>
                </a:solidFill>
                <a:latin typeface="Arial Narrow" panose="020B0606020202030204" pitchFamily="34" charset="0"/>
                <a:cs typeface="Arial" panose="020B0604020202020204" pitchFamily="34" charset="0"/>
              </a:rPr>
              <a:t>JOSUPER</a:t>
            </a:r>
          </a:p>
        </p:txBody>
      </p:sp>
      <p:sp>
        <p:nvSpPr>
          <p:cNvPr id="60" name="Arrow: Left-Right 59">
            <a:extLst>
              <a:ext uri="{FF2B5EF4-FFF2-40B4-BE49-F238E27FC236}">
                <a16:creationId xmlns:a16="http://schemas.microsoft.com/office/drawing/2014/main" id="{84036D94-2D2E-BE8A-F6F5-1166ECC0CF73}"/>
              </a:ext>
            </a:extLst>
          </p:cNvPr>
          <p:cNvSpPr/>
          <p:nvPr/>
        </p:nvSpPr>
        <p:spPr>
          <a:xfrm>
            <a:off x="4346537" y="3765025"/>
            <a:ext cx="3498924" cy="819557"/>
          </a:xfrm>
          <a:prstGeom prst="lef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600" b="1" dirty="0">
                <a:solidFill>
                  <a:srgbClr val="FFFFFF"/>
                </a:solidFill>
                <a:latin typeface="Segoe UI"/>
              </a:rPr>
              <a:t>10 Years 1 Month</a:t>
            </a:r>
          </a:p>
          <a:p>
            <a:pPr algn="ctr" defTabSz="914446" eaLnBrk="0" fontAlgn="base" hangingPunct="0">
              <a:spcBef>
                <a:spcPct val="0"/>
              </a:spcBef>
              <a:spcAft>
                <a:spcPct val="0"/>
              </a:spcAft>
            </a:pPr>
            <a:r>
              <a:rPr lang="en-US" sz="1600" b="1" dirty="0">
                <a:solidFill>
                  <a:srgbClr val="FFFFFF"/>
                </a:solidFill>
                <a:latin typeface="Segoe UI"/>
              </a:rPr>
              <a:t>10</a:t>
            </a:r>
            <a:r>
              <a:rPr lang="zh-CN" altLang="en-US" sz="1600" b="1" dirty="0">
                <a:solidFill>
                  <a:srgbClr val="FFFFFF"/>
                </a:solidFill>
                <a:latin typeface="Segoe UI"/>
              </a:rPr>
              <a:t>年零个月</a:t>
            </a:r>
            <a:endParaRPr lang="en-US" sz="1600" b="1" dirty="0">
              <a:solidFill>
                <a:srgbClr val="FFFFFF"/>
              </a:solidFill>
              <a:latin typeface="Segoe UI"/>
            </a:endParaRPr>
          </a:p>
        </p:txBody>
      </p:sp>
      <p:cxnSp>
        <p:nvCxnSpPr>
          <p:cNvPr id="61" name="Straight Connector 60">
            <a:extLst>
              <a:ext uri="{FF2B5EF4-FFF2-40B4-BE49-F238E27FC236}">
                <a16:creationId xmlns:a16="http://schemas.microsoft.com/office/drawing/2014/main" id="{88C6B0BC-F87F-483A-30EF-8F979B3C1F45}"/>
              </a:ext>
            </a:extLst>
          </p:cNvPr>
          <p:cNvCxnSpPr>
            <a:cxnSpLocks/>
          </p:cNvCxnSpPr>
          <p:nvPr/>
        </p:nvCxnSpPr>
        <p:spPr>
          <a:xfrm>
            <a:off x="0" y="3291775"/>
            <a:ext cx="12192000" cy="0"/>
          </a:xfrm>
          <a:prstGeom prst="line">
            <a:avLst/>
          </a:prstGeom>
          <a:ln w="762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8AE37215-0B3C-6EC9-5FF5-5F4035D4244D}"/>
              </a:ext>
            </a:extLst>
          </p:cNvPr>
          <p:cNvSpPr/>
          <p:nvPr/>
        </p:nvSpPr>
        <p:spPr>
          <a:xfrm>
            <a:off x="10097510" y="3227321"/>
            <a:ext cx="1469360" cy="361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800" b="1" dirty="0">
                <a:solidFill>
                  <a:srgbClr val="FF0000"/>
                </a:solidFill>
                <a:latin typeface="Segoe UI"/>
              </a:rPr>
              <a:t>Genomics</a:t>
            </a:r>
          </a:p>
          <a:p>
            <a:pPr algn="ctr" defTabSz="914446" eaLnBrk="0" fontAlgn="base" hangingPunct="0">
              <a:spcBef>
                <a:spcPct val="0"/>
              </a:spcBef>
              <a:spcAft>
                <a:spcPct val="0"/>
              </a:spcAft>
            </a:pPr>
            <a:r>
              <a:rPr lang="zh-CN" altLang="en-US" sz="1800" b="1" dirty="0">
                <a:solidFill>
                  <a:srgbClr val="FF0000"/>
                </a:solidFill>
                <a:latin typeface="Segoe UI"/>
              </a:rPr>
              <a:t>基因组学</a:t>
            </a:r>
            <a:endParaRPr lang="en-US" sz="1800" b="1" dirty="0">
              <a:solidFill>
                <a:srgbClr val="FF0000"/>
              </a:solidFill>
              <a:latin typeface="Segoe UI"/>
            </a:endParaRPr>
          </a:p>
        </p:txBody>
      </p:sp>
      <p:sp>
        <p:nvSpPr>
          <p:cNvPr id="65" name="Rectangle 64">
            <a:extLst>
              <a:ext uri="{FF2B5EF4-FFF2-40B4-BE49-F238E27FC236}">
                <a16:creationId xmlns:a16="http://schemas.microsoft.com/office/drawing/2014/main" id="{E4305D59-3E6E-7076-5BFA-CAEF9AF834AC}"/>
              </a:ext>
            </a:extLst>
          </p:cNvPr>
          <p:cNvSpPr/>
          <p:nvPr/>
        </p:nvSpPr>
        <p:spPr>
          <a:xfrm>
            <a:off x="114495" y="2942362"/>
            <a:ext cx="1832275" cy="392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eaLnBrk="0" fontAlgn="base" hangingPunct="0">
              <a:spcBef>
                <a:spcPct val="0"/>
              </a:spcBef>
              <a:spcAft>
                <a:spcPct val="0"/>
              </a:spcAft>
            </a:pPr>
            <a:r>
              <a:rPr lang="en-US" sz="1800" b="1" dirty="0">
                <a:solidFill>
                  <a:srgbClr val="545454"/>
                </a:solidFill>
                <a:latin typeface="Segoe UI"/>
              </a:rPr>
              <a:t>Pre –Genomics</a:t>
            </a:r>
          </a:p>
          <a:p>
            <a:pPr algn="ctr" defTabSz="914446" eaLnBrk="0" fontAlgn="base" hangingPunct="0">
              <a:spcBef>
                <a:spcPct val="0"/>
              </a:spcBef>
              <a:spcAft>
                <a:spcPct val="0"/>
              </a:spcAft>
            </a:pPr>
            <a:r>
              <a:rPr lang="zh-CN" altLang="en-US" sz="1800" b="1" dirty="0">
                <a:solidFill>
                  <a:srgbClr val="545454"/>
                </a:solidFill>
                <a:latin typeface="Segoe UI"/>
              </a:rPr>
              <a:t>前基因组学</a:t>
            </a:r>
            <a:endParaRPr lang="en-US" sz="1800" b="1" dirty="0">
              <a:solidFill>
                <a:srgbClr val="545454"/>
              </a:solidFill>
              <a:latin typeface="Segoe UI"/>
            </a:endParaRPr>
          </a:p>
        </p:txBody>
      </p:sp>
    </p:spTree>
    <p:extLst>
      <p:ext uri="{BB962C8B-B14F-4D97-AF65-F5344CB8AC3E}">
        <p14:creationId xmlns:p14="http://schemas.microsoft.com/office/powerpoint/2010/main" val="1653453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ropped image of a person touching a plant">
            <a:extLst>
              <a:ext uri="{FF2B5EF4-FFF2-40B4-BE49-F238E27FC236}">
                <a16:creationId xmlns:a16="http://schemas.microsoft.com/office/drawing/2014/main" id="{FF062485-DFBA-9B09-342F-8DB0DF453E92}"/>
              </a:ext>
            </a:extLst>
          </p:cNvPr>
          <p:cNvPicPr>
            <a:picLocks noChangeAspect="1"/>
          </p:cNvPicPr>
          <p:nvPr/>
        </p:nvPicPr>
        <p:blipFill>
          <a:blip r:embed="rId2" cstate="screen">
            <a:extLst>
              <a:ext uri="{28A0092B-C50C-407E-A947-70E740481C1C}">
                <a14:useLocalDpi xmlns:a14="http://schemas.microsoft.com/office/drawing/2010/main"/>
              </a:ext>
            </a:extLst>
          </a:blip>
          <a:srcRect b="-1"/>
          <a:stretch/>
        </p:blipFill>
        <p:spPr>
          <a:xfrm>
            <a:off x="7292977" y="10"/>
            <a:ext cx="4899025" cy="6857990"/>
          </a:xfrm>
          <a:custGeom>
            <a:avLst/>
            <a:gdLst>
              <a:gd name="connsiteX0" fmla="*/ 4755952 w 4899025"/>
              <a:gd name="connsiteY0" fmla="*/ 0 h 6858000"/>
              <a:gd name="connsiteX1" fmla="*/ 4899025 w 4899025"/>
              <a:gd name="connsiteY1" fmla="*/ 0 h 6858000"/>
              <a:gd name="connsiteX2" fmla="*/ 4899025 w 4899025"/>
              <a:gd name="connsiteY2" fmla="*/ 6858000 h 6858000"/>
              <a:gd name="connsiteX3" fmla="*/ 4755952 w 4899025"/>
              <a:gd name="connsiteY3" fmla="*/ 6858000 h 6858000"/>
              <a:gd name="connsiteX4" fmla="*/ 0 w 4899025"/>
              <a:gd name="connsiteY4" fmla="*/ 0 h 6858000"/>
              <a:gd name="connsiteX5" fmla="*/ 4656511 w 4899025"/>
              <a:gd name="connsiteY5" fmla="*/ 0 h 6858000"/>
              <a:gd name="connsiteX6" fmla="*/ 4656511 w 4899025"/>
              <a:gd name="connsiteY6" fmla="*/ 6858000 h 6858000"/>
              <a:gd name="connsiteX7" fmla="*/ 0 w 48990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9025" h="6858000">
                <a:moveTo>
                  <a:pt x="4755952" y="0"/>
                </a:moveTo>
                <a:lnTo>
                  <a:pt x="4899025" y="0"/>
                </a:lnTo>
                <a:lnTo>
                  <a:pt x="4899025" y="6858000"/>
                </a:lnTo>
                <a:lnTo>
                  <a:pt x="4755952" y="6858000"/>
                </a:lnTo>
                <a:close/>
                <a:moveTo>
                  <a:pt x="0" y="0"/>
                </a:moveTo>
                <a:lnTo>
                  <a:pt x="4656511" y="0"/>
                </a:lnTo>
                <a:lnTo>
                  <a:pt x="4656511" y="6858000"/>
                </a:lnTo>
                <a:lnTo>
                  <a:pt x="0" y="6858000"/>
                </a:lnTo>
                <a:close/>
              </a:path>
            </a:pathLst>
          </a:custGeom>
          <a:noFill/>
          <a:ln>
            <a:noFill/>
          </a:ln>
        </p:spPr>
      </p:pic>
      <p:sp>
        <p:nvSpPr>
          <p:cNvPr id="2" name="Title 1">
            <a:extLst>
              <a:ext uri="{FF2B5EF4-FFF2-40B4-BE49-F238E27FC236}">
                <a16:creationId xmlns:a16="http://schemas.microsoft.com/office/drawing/2014/main" id="{2392CBC7-B0F4-107D-58C6-BD5429AC5D91}"/>
              </a:ext>
            </a:extLst>
          </p:cNvPr>
          <p:cNvSpPr>
            <a:spLocks noGrp="1"/>
          </p:cNvSpPr>
          <p:nvPr>
            <p:ph type="title"/>
          </p:nvPr>
        </p:nvSpPr>
        <p:spPr>
          <a:xfrm>
            <a:off x="1132073" y="497840"/>
            <a:ext cx="5921375" cy="735457"/>
          </a:xfrm>
        </p:spPr>
        <p:txBody>
          <a:bodyPr wrap="square" anchor="b">
            <a:normAutofit fontScale="90000"/>
          </a:bodyPr>
          <a:lstStyle/>
          <a:p>
            <a:r>
              <a:rPr lang="en-US" sz="3200" b="1" dirty="0"/>
              <a:t>Why do Genetics Matter?</a:t>
            </a:r>
            <a:br>
              <a:rPr lang="en-US" sz="3200" b="1" dirty="0"/>
            </a:br>
            <a:r>
              <a:rPr lang="en-US" sz="3200" b="1" dirty="0"/>
              <a:t>   </a:t>
            </a:r>
            <a:r>
              <a:rPr lang="zh-CN" altLang="en-US" sz="3600" b="1" dirty="0"/>
              <a:t>为什么基因学很重要？</a:t>
            </a:r>
            <a:endParaRPr lang="en-US" sz="3200" b="1" dirty="0"/>
          </a:p>
        </p:txBody>
      </p:sp>
      <p:sp>
        <p:nvSpPr>
          <p:cNvPr id="3" name="Text Placeholder 2">
            <a:extLst>
              <a:ext uri="{FF2B5EF4-FFF2-40B4-BE49-F238E27FC236}">
                <a16:creationId xmlns:a16="http://schemas.microsoft.com/office/drawing/2014/main" id="{C5F112F7-B1D7-C03C-3647-20249E3251A5}"/>
              </a:ext>
            </a:extLst>
          </p:cNvPr>
          <p:cNvSpPr>
            <a:spLocks noGrp="1"/>
          </p:cNvSpPr>
          <p:nvPr>
            <p:ph type="body" sz="quarter" idx="17"/>
          </p:nvPr>
        </p:nvSpPr>
        <p:spPr>
          <a:xfrm>
            <a:off x="132080" y="1955941"/>
            <a:ext cx="7061200" cy="4152191"/>
          </a:xfrm>
        </p:spPr>
        <p:txBody>
          <a:bodyPr wrap="square" anchor="ctr">
            <a:normAutofit/>
          </a:bodyPr>
          <a:lstStyle/>
          <a:p>
            <a:pPr algn="ctr">
              <a:lnSpc>
                <a:spcPct val="100000"/>
              </a:lnSpc>
            </a:pPr>
            <a:r>
              <a:rPr lang="en-US" sz="2800" dirty="0"/>
              <a:t>We must feed a Growing Population  </a:t>
            </a:r>
          </a:p>
          <a:p>
            <a:pPr algn="ctr">
              <a:lnSpc>
                <a:spcPct val="100000"/>
              </a:lnSpc>
            </a:pPr>
            <a:r>
              <a:rPr lang="en-US" sz="2800" dirty="0"/>
              <a:t>Dairy Products, a growing protein source</a:t>
            </a:r>
          </a:p>
          <a:p>
            <a:pPr algn="ctr">
              <a:lnSpc>
                <a:spcPct val="100000"/>
              </a:lnSpc>
            </a:pPr>
            <a:r>
              <a:rPr lang="en-US" sz="2800" dirty="0"/>
              <a:t>Sustainability is a MUST </a:t>
            </a:r>
          </a:p>
          <a:p>
            <a:pPr algn="ctr">
              <a:lnSpc>
                <a:spcPct val="150000"/>
              </a:lnSpc>
            </a:pPr>
            <a:r>
              <a:rPr lang="zh-CN" altLang="en-US" sz="2800" dirty="0"/>
              <a:t>我们必须给不断增长的人口提供乳制品，不断增长的蛋白质来源的</a:t>
            </a:r>
          </a:p>
          <a:p>
            <a:pPr algn="ctr">
              <a:lnSpc>
                <a:spcPct val="100000"/>
              </a:lnSpc>
            </a:pPr>
            <a:r>
              <a:rPr lang="zh-CN" altLang="en-US" sz="2800" dirty="0"/>
              <a:t>可持续发展是</a:t>
            </a:r>
            <a:r>
              <a:rPr lang="zh-CN" altLang="en-US" sz="3200" b="1" dirty="0"/>
              <a:t>必须的</a:t>
            </a:r>
            <a:endParaRPr lang="en-US" sz="2800" b="1" dirty="0"/>
          </a:p>
          <a:p>
            <a:pPr algn="ctr">
              <a:lnSpc>
                <a:spcPct val="200000"/>
              </a:lnSpc>
            </a:pPr>
            <a:endParaRPr lang="en-US" sz="3200" dirty="0"/>
          </a:p>
        </p:txBody>
      </p:sp>
    </p:spTree>
    <p:extLst>
      <p:ext uri="{BB962C8B-B14F-4D97-AF65-F5344CB8AC3E}">
        <p14:creationId xmlns:p14="http://schemas.microsoft.com/office/powerpoint/2010/main" val="138066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5BC2D3-3F48-FEDC-5B08-B6A3345B2072}"/>
              </a:ext>
            </a:extLst>
          </p:cNvPr>
          <p:cNvSpPr txBox="1"/>
          <p:nvPr/>
        </p:nvSpPr>
        <p:spPr>
          <a:xfrm>
            <a:off x="687897" y="3995891"/>
            <a:ext cx="3144129" cy="1569660"/>
          </a:xfrm>
          <a:prstGeom prst="rect">
            <a:avLst/>
          </a:prstGeom>
          <a:noFill/>
        </p:spPr>
        <p:txBody>
          <a:bodyPr wrap="square" rtlCol="0">
            <a:spAutoFit/>
          </a:bodyPr>
          <a:lstStyle/>
          <a:p>
            <a:pPr algn="ctr"/>
            <a:r>
              <a:rPr lang="en-US" sz="2400" b="1" dirty="0">
                <a:solidFill>
                  <a:srgbClr val="FF0000"/>
                </a:solidFill>
                <a:latin typeface="+mj-lt"/>
              </a:rPr>
              <a:t>9.38 Billion People</a:t>
            </a:r>
          </a:p>
          <a:p>
            <a:pPr algn="ctr"/>
            <a:r>
              <a:rPr lang="en-US" sz="2400" b="1" dirty="0">
                <a:latin typeface="+mj-lt"/>
              </a:rPr>
              <a:t>+28%</a:t>
            </a:r>
          </a:p>
          <a:p>
            <a:pPr algn="ctr"/>
            <a:r>
              <a:rPr lang="en-US" sz="2400" b="1" dirty="0">
                <a:solidFill>
                  <a:srgbClr val="FF0000"/>
                </a:solidFill>
                <a:latin typeface="+mj-lt"/>
              </a:rPr>
              <a:t>90.38</a:t>
            </a:r>
            <a:r>
              <a:rPr lang="zh-CN" altLang="en-US" sz="2400" b="1" dirty="0">
                <a:solidFill>
                  <a:srgbClr val="FF0000"/>
                </a:solidFill>
                <a:latin typeface="+mj-lt"/>
              </a:rPr>
              <a:t>亿人口</a:t>
            </a:r>
            <a:endParaRPr lang="en-US" altLang="zh-CN" sz="2400" b="1" dirty="0">
              <a:solidFill>
                <a:srgbClr val="FF0000"/>
              </a:solidFill>
              <a:latin typeface="+mj-lt"/>
            </a:endParaRPr>
          </a:p>
          <a:p>
            <a:pPr algn="ctr"/>
            <a:r>
              <a:rPr lang="zh-CN" altLang="en-US" sz="2400" b="1" dirty="0">
                <a:latin typeface="+mj-lt"/>
              </a:rPr>
              <a:t>增幅</a:t>
            </a:r>
            <a:r>
              <a:rPr lang="en-US" altLang="zh-CN" sz="2400" b="1" dirty="0">
                <a:latin typeface="+mj-lt"/>
              </a:rPr>
              <a:t>28%</a:t>
            </a:r>
            <a:endParaRPr lang="en-US" sz="2400" b="1" dirty="0">
              <a:latin typeface="+mj-lt"/>
            </a:endParaRPr>
          </a:p>
        </p:txBody>
      </p:sp>
      <p:pic>
        <p:nvPicPr>
          <p:cNvPr id="13" name="Graphic 12" descr="Group of people with solid fill">
            <a:extLst>
              <a:ext uri="{FF2B5EF4-FFF2-40B4-BE49-F238E27FC236}">
                <a16:creationId xmlns:a16="http://schemas.microsoft.com/office/drawing/2014/main" id="{7BB76937-B85F-72BB-C623-924ACBF51E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4629" y="1958619"/>
            <a:ext cx="2037272" cy="2037272"/>
          </a:xfrm>
          <a:prstGeom prst="rect">
            <a:avLst/>
          </a:prstGeom>
        </p:spPr>
      </p:pic>
      <p:sp>
        <p:nvSpPr>
          <p:cNvPr id="16" name="TextBox 15">
            <a:extLst>
              <a:ext uri="{FF2B5EF4-FFF2-40B4-BE49-F238E27FC236}">
                <a16:creationId xmlns:a16="http://schemas.microsoft.com/office/drawing/2014/main" id="{CD0976E1-0DC3-E684-04F8-17CBCB2B5B90}"/>
              </a:ext>
            </a:extLst>
          </p:cNvPr>
          <p:cNvSpPr txBox="1"/>
          <p:nvPr/>
        </p:nvSpPr>
        <p:spPr>
          <a:xfrm>
            <a:off x="7948446" y="3283002"/>
            <a:ext cx="3790315" cy="2185214"/>
          </a:xfrm>
          <a:prstGeom prst="rect">
            <a:avLst/>
          </a:prstGeom>
          <a:noFill/>
        </p:spPr>
        <p:txBody>
          <a:bodyPr wrap="square" rtlCol="0">
            <a:spAutoFit/>
          </a:bodyPr>
          <a:lstStyle/>
          <a:p>
            <a:pPr algn="ctr"/>
            <a:r>
              <a:rPr lang="en-US" sz="2400" b="1" dirty="0">
                <a:solidFill>
                  <a:srgbClr val="FF0000"/>
                </a:solidFill>
                <a:latin typeface="+mj-lt"/>
              </a:rPr>
              <a:t>392 Million Dairy Cows</a:t>
            </a:r>
          </a:p>
          <a:p>
            <a:pPr algn="ctr"/>
            <a:r>
              <a:rPr lang="en-US" sz="2800" b="1" dirty="0">
                <a:latin typeface="+mj-lt"/>
              </a:rPr>
              <a:t>+5%</a:t>
            </a:r>
          </a:p>
          <a:p>
            <a:pPr algn="ctr"/>
            <a:r>
              <a:rPr lang="en-US" sz="2800" b="1" dirty="0">
                <a:solidFill>
                  <a:srgbClr val="FF0000"/>
                </a:solidFill>
                <a:latin typeface="+mj-lt"/>
              </a:rPr>
              <a:t>3.92</a:t>
            </a:r>
            <a:r>
              <a:rPr lang="zh-CN" altLang="en-US" sz="2800" b="1" dirty="0">
                <a:solidFill>
                  <a:srgbClr val="FF0000"/>
                </a:solidFill>
                <a:latin typeface="+mj-lt"/>
              </a:rPr>
              <a:t>亿奶牛</a:t>
            </a:r>
            <a:endParaRPr lang="en-US" altLang="zh-CN" sz="2800" b="1" dirty="0">
              <a:solidFill>
                <a:srgbClr val="FF0000"/>
              </a:solidFill>
              <a:latin typeface="+mj-lt"/>
            </a:endParaRPr>
          </a:p>
          <a:p>
            <a:pPr algn="ctr"/>
            <a:r>
              <a:rPr lang="zh-CN" altLang="en-US" sz="2800" b="1" dirty="0">
                <a:latin typeface="+mj-lt"/>
              </a:rPr>
              <a:t>增幅</a:t>
            </a:r>
            <a:r>
              <a:rPr lang="en-US" altLang="zh-CN" sz="2800" b="1" dirty="0">
                <a:latin typeface="+mj-lt"/>
              </a:rPr>
              <a:t>5%</a:t>
            </a:r>
            <a:endParaRPr lang="en-US" sz="2800" b="1" dirty="0">
              <a:latin typeface="+mj-lt"/>
            </a:endParaRPr>
          </a:p>
          <a:p>
            <a:pPr algn="ctr"/>
            <a:endParaRPr lang="en-US" sz="2800" b="1" dirty="0">
              <a:latin typeface="+mj-lt"/>
            </a:endParaRPr>
          </a:p>
        </p:txBody>
      </p:sp>
      <p:sp>
        <p:nvSpPr>
          <p:cNvPr id="17" name="TextBox 16">
            <a:extLst>
              <a:ext uri="{FF2B5EF4-FFF2-40B4-BE49-F238E27FC236}">
                <a16:creationId xmlns:a16="http://schemas.microsoft.com/office/drawing/2014/main" id="{AFCECFF8-40D0-9F05-4DD8-B67311015820}"/>
              </a:ext>
            </a:extLst>
          </p:cNvPr>
          <p:cNvSpPr txBox="1"/>
          <p:nvPr/>
        </p:nvSpPr>
        <p:spPr>
          <a:xfrm>
            <a:off x="687897" y="6154492"/>
            <a:ext cx="677620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Source: D3.2 Annual Dairy Sector Data – with IFCN Long-term Dairy Outlook based on Pro dairy scenario; published 3/2020</a:t>
            </a: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b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8" name="Title 1">
            <a:extLst>
              <a:ext uri="{FF2B5EF4-FFF2-40B4-BE49-F238E27FC236}">
                <a16:creationId xmlns:a16="http://schemas.microsoft.com/office/drawing/2014/main" id="{E127B7DF-729B-9D47-7A16-264F372ECC2D}"/>
              </a:ext>
            </a:extLst>
          </p:cNvPr>
          <p:cNvSpPr txBox="1">
            <a:spLocks/>
          </p:cNvSpPr>
          <p:nvPr/>
        </p:nvSpPr>
        <p:spPr>
          <a:xfrm>
            <a:off x="685314" y="130537"/>
            <a:ext cx="10515600" cy="605483"/>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dirty="0">
                <a:latin typeface="+mj-lt"/>
              </a:rPr>
              <a:t>Global Outlook in 2050</a:t>
            </a:r>
          </a:p>
          <a:p>
            <a:pPr algn="ctr"/>
            <a:r>
              <a:rPr lang="en-US" sz="4800" dirty="0">
                <a:latin typeface="+mj-lt"/>
              </a:rPr>
              <a:t>2050</a:t>
            </a:r>
            <a:r>
              <a:rPr lang="zh-CN" altLang="en-US" sz="4800" dirty="0">
                <a:latin typeface="+mj-lt"/>
              </a:rPr>
              <a:t>年全球展望</a:t>
            </a:r>
            <a:endParaRPr lang="en-US" sz="4800" dirty="0">
              <a:latin typeface="+mj-lt"/>
            </a:endParaRPr>
          </a:p>
        </p:txBody>
      </p:sp>
      <p:pic>
        <p:nvPicPr>
          <p:cNvPr id="2" name="Picture 1">
            <a:extLst>
              <a:ext uri="{FF2B5EF4-FFF2-40B4-BE49-F238E27FC236}">
                <a16:creationId xmlns:a16="http://schemas.microsoft.com/office/drawing/2014/main" id="{A87C0DF4-C394-5614-45E4-FFB6F3F3F1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2035" y="1888039"/>
            <a:ext cx="4022158" cy="3568465"/>
          </a:xfrm>
          <a:prstGeom prst="rect">
            <a:avLst/>
          </a:prstGeom>
          <a:effectLst>
            <a:softEdge rad="31750"/>
          </a:effectLst>
        </p:spPr>
      </p:pic>
      <p:sp>
        <p:nvSpPr>
          <p:cNvPr id="3" name="Rectangle 2">
            <a:extLst>
              <a:ext uri="{FF2B5EF4-FFF2-40B4-BE49-F238E27FC236}">
                <a16:creationId xmlns:a16="http://schemas.microsoft.com/office/drawing/2014/main" id="{79DEA6A7-B823-6AA0-890C-37EAD4AC6ECA}"/>
              </a:ext>
            </a:extLst>
          </p:cNvPr>
          <p:cNvSpPr/>
          <p:nvPr/>
        </p:nvSpPr>
        <p:spPr>
          <a:xfrm>
            <a:off x="9223816" y="1760883"/>
            <a:ext cx="1727717" cy="1668117"/>
          </a:xfrm>
          <a:prstGeom prst="rect">
            <a:avLst/>
          </a:prstGeom>
          <a:blipFill>
            <a:blip r:embed="rId6">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t="-8000" b="-8000"/>
            </a:stretch>
          </a:blip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 name="文本框 3">
            <a:extLst>
              <a:ext uri="{FF2B5EF4-FFF2-40B4-BE49-F238E27FC236}">
                <a16:creationId xmlns:a16="http://schemas.microsoft.com/office/drawing/2014/main" id="{33B39C36-315E-B43D-6D4F-B6E1A371BB69}"/>
              </a:ext>
            </a:extLst>
          </p:cNvPr>
          <p:cNvSpPr txBox="1"/>
          <p:nvPr/>
        </p:nvSpPr>
        <p:spPr>
          <a:xfrm>
            <a:off x="4411022" y="5468216"/>
            <a:ext cx="2941582" cy="830997"/>
          </a:xfrm>
          <a:prstGeom prst="rect">
            <a:avLst/>
          </a:prstGeom>
          <a:noFill/>
        </p:spPr>
        <p:txBody>
          <a:bodyPr wrap="square" rtlCol="0">
            <a:spAutoFit/>
          </a:bodyPr>
          <a:lstStyle/>
          <a:p>
            <a:r>
              <a:rPr lang="zh-CN" altLang="en-US" sz="2400" dirty="0"/>
              <a:t>       基因学正在</a:t>
            </a:r>
            <a:endParaRPr lang="en-US" altLang="zh-CN" sz="2400" dirty="0"/>
          </a:p>
          <a:p>
            <a:r>
              <a:rPr lang="en-US" altLang="zh-CN" sz="2400" dirty="0"/>
              <a:t>      </a:t>
            </a:r>
            <a:r>
              <a:rPr lang="zh-CN" altLang="en-US" sz="2400" dirty="0">
                <a:solidFill>
                  <a:srgbClr val="FF0000"/>
                </a:solidFill>
              </a:rPr>
              <a:t>塑造可持续性</a:t>
            </a:r>
          </a:p>
        </p:txBody>
      </p:sp>
    </p:spTree>
    <p:extLst>
      <p:ext uri="{BB962C8B-B14F-4D97-AF65-F5344CB8AC3E}">
        <p14:creationId xmlns:p14="http://schemas.microsoft.com/office/powerpoint/2010/main" val="1143193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w, standing, mammal, outdoor&#10;&#10;Description automatically generated">
            <a:extLst>
              <a:ext uri="{FF2B5EF4-FFF2-40B4-BE49-F238E27FC236}">
                <a16:creationId xmlns:a16="http://schemas.microsoft.com/office/drawing/2014/main" id="{D4974D35-3D98-ABEF-FA84-9208CB8D07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410" y="1297268"/>
            <a:ext cx="5469973" cy="3558916"/>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grass, dog, mammal, black&#10;&#10;Description automatically generated">
            <a:extLst>
              <a:ext uri="{FF2B5EF4-FFF2-40B4-BE49-F238E27FC236}">
                <a16:creationId xmlns:a16="http://schemas.microsoft.com/office/drawing/2014/main" id="{3A633E07-5161-EE8B-ABA6-47F0F41A9F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817360" y="1297268"/>
            <a:ext cx="5009302" cy="3558916"/>
          </a:xfrm>
          <a:prstGeom prst="rect">
            <a:avLst/>
          </a:prstGeom>
          <a:ln>
            <a:noFill/>
          </a:ln>
          <a:effectLst>
            <a:outerShdw blurRad="292100" dist="139700" dir="2700000" algn="tl" rotWithShape="0">
              <a:srgbClr val="333333">
                <a:alpha val="65000"/>
              </a:srgbClr>
            </a:outerShdw>
          </a:effectLst>
        </p:spPr>
      </p:pic>
      <p:sp>
        <p:nvSpPr>
          <p:cNvPr id="6" name="Arrow: Chevron 5">
            <a:extLst>
              <a:ext uri="{FF2B5EF4-FFF2-40B4-BE49-F238E27FC236}">
                <a16:creationId xmlns:a16="http://schemas.microsoft.com/office/drawing/2014/main" id="{1BB6C688-F8C0-405F-3C6F-A1675D57B7A0}"/>
              </a:ext>
            </a:extLst>
          </p:cNvPr>
          <p:cNvSpPr/>
          <p:nvPr/>
        </p:nvSpPr>
        <p:spPr>
          <a:xfrm>
            <a:off x="2591435" y="206624"/>
            <a:ext cx="7009130" cy="902207"/>
          </a:xfrm>
          <a:prstGeom prst="chevron">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mj-lt"/>
              </a:rPr>
              <a:t>Improved</a:t>
            </a:r>
            <a:r>
              <a:rPr lang="en-US" sz="3600" b="1" dirty="0">
                <a:solidFill>
                  <a:schemeClr val="tx1"/>
                </a:solidFill>
              </a:rPr>
              <a:t> </a:t>
            </a:r>
            <a:r>
              <a:rPr lang="en-US" sz="3600" b="1" dirty="0">
                <a:solidFill>
                  <a:schemeClr val="tx1"/>
                </a:solidFill>
                <a:latin typeface="+mj-lt"/>
              </a:rPr>
              <a:t>Efficiency</a:t>
            </a:r>
          </a:p>
          <a:p>
            <a:pPr algn="ctr"/>
            <a:r>
              <a:rPr lang="zh-CN" altLang="en-US" sz="4400" b="1" dirty="0">
                <a:solidFill>
                  <a:schemeClr val="tx1"/>
                </a:solidFill>
                <a:latin typeface="+mj-lt"/>
              </a:rPr>
              <a:t>效率提升</a:t>
            </a:r>
            <a:endParaRPr lang="en-US" sz="4400" b="1" dirty="0">
              <a:solidFill>
                <a:schemeClr val="tx1"/>
              </a:solidFill>
              <a:latin typeface="+mj-lt"/>
            </a:endParaRPr>
          </a:p>
        </p:txBody>
      </p:sp>
      <p:sp>
        <p:nvSpPr>
          <p:cNvPr id="7" name="Rectangle 6">
            <a:extLst>
              <a:ext uri="{FF2B5EF4-FFF2-40B4-BE49-F238E27FC236}">
                <a16:creationId xmlns:a16="http://schemas.microsoft.com/office/drawing/2014/main" id="{5CC61720-8950-857D-7ED9-0E96C04513A4}"/>
              </a:ext>
            </a:extLst>
          </p:cNvPr>
          <p:cNvSpPr/>
          <p:nvPr/>
        </p:nvSpPr>
        <p:spPr>
          <a:xfrm>
            <a:off x="1433355" y="4593567"/>
            <a:ext cx="3394436" cy="911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i="0" u="none" strike="noStrike" kern="1200" cap="none" spc="0" normalizeH="0" baseline="0" noProof="0" dirty="0">
                <a:ln>
                  <a:noFill/>
                </a:ln>
                <a:solidFill>
                  <a:schemeClr val="accent4"/>
                </a:solidFill>
                <a:effectLst/>
                <a:uLnTx/>
                <a:uFillTx/>
                <a:latin typeface="+mj-lt"/>
                <a:ea typeface="+mj-ea"/>
              </a:rPr>
              <a:t>1930’s</a:t>
            </a:r>
          </a:p>
        </p:txBody>
      </p:sp>
      <p:sp>
        <p:nvSpPr>
          <p:cNvPr id="8" name="Rectangle: Rounded Corners 7">
            <a:extLst>
              <a:ext uri="{FF2B5EF4-FFF2-40B4-BE49-F238E27FC236}">
                <a16:creationId xmlns:a16="http://schemas.microsoft.com/office/drawing/2014/main" id="{B7F21711-93F1-8592-E80C-6A2E6B40E341}"/>
              </a:ext>
            </a:extLst>
          </p:cNvPr>
          <p:cNvSpPr/>
          <p:nvPr/>
        </p:nvSpPr>
        <p:spPr>
          <a:xfrm>
            <a:off x="7069795" y="4606447"/>
            <a:ext cx="4071047" cy="9119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i="0" u="none" strike="noStrike" kern="1200" cap="none" spc="0" normalizeH="0" baseline="0" noProof="0" dirty="0">
                <a:ln>
                  <a:noFill/>
                </a:ln>
                <a:solidFill>
                  <a:schemeClr val="accent2"/>
                </a:solidFill>
                <a:effectLst/>
                <a:uLnTx/>
                <a:uFillTx/>
                <a:latin typeface="+mj-lt"/>
                <a:ea typeface="+mj-ea"/>
              </a:rPr>
              <a:t>21</a:t>
            </a:r>
            <a:r>
              <a:rPr kumimoji="0" lang="en-US" altLang="en-US" sz="2000" i="0" u="none" strike="noStrike" kern="1200" cap="none" spc="0" normalizeH="0" baseline="30000" noProof="0" dirty="0">
                <a:ln>
                  <a:noFill/>
                </a:ln>
                <a:solidFill>
                  <a:schemeClr val="accent2"/>
                </a:solidFill>
                <a:effectLst/>
                <a:uLnTx/>
                <a:uFillTx/>
                <a:latin typeface="+mj-lt"/>
                <a:ea typeface="+mj-ea"/>
              </a:rPr>
              <a:t>st</a:t>
            </a:r>
            <a:r>
              <a:rPr kumimoji="0" lang="en-US" altLang="en-US" sz="2000" i="0" u="none" strike="noStrike" kern="1200" cap="none" spc="0" normalizeH="0" baseline="0" noProof="0" dirty="0">
                <a:ln>
                  <a:noFill/>
                </a:ln>
                <a:solidFill>
                  <a:schemeClr val="accent2"/>
                </a:solidFill>
                <a:effectLst/>
                <a:uLnTx/>
                <a:uFillTx/>
                <a:latin typeface="+mj-lt"/>
                <a:ea typeface="+mj-ea"/>
              </a:rPr>
              <a:t> Century      21</a:t>
            </a:r>
            <a:r>
              <a:rPr kumimoji="0" lang="zh-CN" altLang="en-US" sz="2000" i="0" u="none" strike="noStrike" kern="1200" cap="none" spc="0" normalizeH="0" baseline="0" noProof="0" dirty="0">
                <a:ln>
                  <a:noFill/>
                </a:ln>
                <a:solidFill>
                  <a:schemeClr val="accent2"/>
                </a:solidFill>
                <a:effectLst/>
                <a:uLnTx/>
                <a:uFillTx/>
                <a:latin typeface="+mj-lt"/>
                <a:ea typeface="+mj-ea"/>
              </a:rPr>
              <a:t>世纪</a:t>
            </a:r>
            <a:r>
              <a:rPr lang="en-US" altLang="en-US" sz="2000" dirty="0">
                <a:solidFill>
                  <a:schemeClr val="accent2"/>
                </a:solidFill>
                <a:latin typeface="+mj-lt"/>
                <a:ea typeface="+mj-ea"/>
              </a:rPr>
              <a:t> </a:t>
            </a:r>
            <a:endParaRPr kumimoji="0" lang="en-US" altLang="en-US" sz="2000" i="0" u="none" strike="noStrike" kern="1200" cap="none" spc="0" normalizeH="0" baseline="0" noProof="0" dirty="0">
              <a:ln>
                <a:noFill/>
              </a:ln>
              <a:solidFill>
                <a:schemeClr val="accent2"/>
              </a:solidFill>
              <a:effectLst/>
              <a:uLnTx/>
              <a:uFillTx/>
              <a:latin typeface="+mj-lt"/>
              <a:ea typeface="+mj-ea"/>
            </a:endParaRPr>
          </a:p>
        </p:txBody>
      </p:sp>
      <p:sp>
        <p:nvSpPr>
          <p:cNvPr id="11" name="Arrow: Chevron 10">
            <a:extLst>
              <a:ext uri="{FF2B5EF4-FFF2-40B4-BE49-F238E27FC236}">
                <a16:creationId xmlns:a16="http://schemas.microsoft.com/office/drawing/2014/main" id="{C9D3A495-AEC5-99FC-F3E3-341ED7D0BF76}"/>
              </a:ext>
            </a:extLst>
          </p:cNvPr>
          <p:cNvSpPr/>
          <p:nvPr/>
        </p:nvSpPr>
        <p:spPr>
          <a:xfrm>
            <a:off x="5998736" y="5294255"/>
            <a:ext cx="6216710" cy="911979"/>
          </a:xfrm>
          <a:prstGeom prst="chevr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tLang="en-US" sz="3200" b="1" dirty="0">
                <a:solidFill>
                  <a:schemeClr val="tx2"/>
                </a:solidFill>
                <a:latin typeface="+mj-lt"/>
                <a:ea typeface="+mj-ea"/>
              </a:rPr>
              <a:t>11,606 liters</a:t>
            </a:r>
            <a:r>
              <a:rPr kumimoji="0" lang="en-US" altLang="en-US" sz="3200" b="1" i="0" u="none" strike="noStrike" kern="1200" cap="none" spc="0" normalizeH="0" baseline="0" noProof="0" dirty="0">
                <a:ln>
                  <a:noFill/>
                </a:ln>
                <a:solidFill>
                  <a:schemeClr val="tx2"/>
                </a:solidFill>
                <a:effectLst/>
                <a:uLnTx/>
                <a:uFillTx/>
                <a:latin typeface="+mj-lt"/>
                <a:ea typeface="+mj-ea"/>
              </a:rPr>
              <a:t> of Milk</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altLang="en-US" sz="4000" b="1" dirty="0">
                <a:solidFill>
                  <a:schemeClr val="tx2"/>
                </a:solidFill>
                <a:latin typeface="+mj-lt"/>
                <a:ea typeface="+mj-ea"/>
              </a:rPr>
              <a:t>11606</a:t>
            </a:r>
            <a:r>
              <a:rPr lang="zh-CN" altLang="en-US" sz="4000" b="1" dirty="0">
                <a:solidFill>
                  <a:schemeClr val="tx2"/>
                </a:solidFill>
                <a:latin typeface="+mj-lt"/>
                <a:ea typeface="+mj-ea"/>
              </a:rPr>
              <a:t>升牛奶</a:t>
            </a:r>
            <a:endParaRPr kumimoji="0" lang="en-US" altLang="en-US" sz="4000" b="1" i="0" u="none" strike="noStrike" kern="1200" cap="none" spc="0" normalizeH="0" baseline="0" noProof="0" dirty="0">
              <a:ln>
                <a:noFill/>
              </a:ln>
              <a:solidFill>
                <a:schemeClr val="tx2"/>
              </a:solidFill>
              <a:effectLst/>
              <a:uLnTx/>
              <a:uFillTx/>
              <a:latin typeface="+mj-lt"/>
              <a:ea typeface="+mj-ea"/>
            </a:endParaRPr>
          </a:p>
        </p:txBody>
      </p:sp>
      <p:sp>
        <p:nvSpPr>
          <p:cNvPr id="12" name="Arrow: Chevron 11">
            <a:extLst>
              <a:ext uri="{FF2B5EF4-FFF2-40B4-BE49-F238E27FC236}">
                <a16:creationId xmlns:a16="http://schemas.microsoft.com/office/drawing/2014/main" id="{EB16918D-F721-017B-5651-EFEE53AA2CDF}"/>
              </a:ext>
            </a:extLst>
          </p:cNvPr>
          <p:cNvSpPr/>
          <p:nvPr/>
        </p:nvSpPr>
        <p:spPr>
          <a:xfrm>
            <a:off x="95943" y="5268496"/>
            <a:ext cx="6119446" cy="911979"/>
          </a:xfrm>
          <a:prstGeom prst="chevr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tLang="en-US" sz="3200" b="1" dirty="0">
                <a:solidFill>
                  <a:schemeClr val="tx2"/>
                </a:solidFill>
                <a:latin typeface="+mj-lt"/>
                <a:ea typeface="+mj-ea"/>
              </a:rPr>
              <a:t>1,497 liters</a:t>
            </a:r>
            <a:r>
              <a:rPr kumimoji="0" lang="en-US" altLang="en-US" sz="3200" b="1" i="0" u="none" strike="noStrike" kern="1200" cap="none" spc="0" normalizeH="0" baseline="0" noProof="0" dirty="0">
                <a:ln>
                  <a:noFill/>
                </a:ln>
                <a:solidFill>
                  <a:schemeClr val="tx2"/>
                </a:solidFill>
                <a:effectLst/>
                <a:uLnTx/>
                <a:uFillTx/>
                <a:latin typeface="+mj-lt"/>
                <a:ea typeface="+mj-ea"/>
              </a:rPr>
              <a:t> of Milk</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altLang="en-US" sz="4000" b="1" dirty="0">
                <a:solidFill>
                  <a:schemeClr val="tx2"/>
                </a:solidFill>
                <a:latin typeface="+mj-lt"/>
                <a:ea typeface="+mj-ea"/>
              </a:rPr>
              <a:t>1497</a:t>
            </a:r>
            <a:r>
              <a:rPr lang="zh-CN" altLang="en-US" sz="4000" b="1" dirty="0">
                <a:solidFill>
                  <a:schemeClr val="tx2"/>
                </a:solidFill>
                <a:latin typeface="+mj-lt"/>
                <a:ea typeface="+mj-ea"/>
              </a:rPr>
              <a:t>升牛奶</a:t>
            </a:r>
            <a:endParaRPr kumimoji="0" lang="en-US" altLang="en-US" sz="4000" b="1" i="0" u="none" strike="noStrike" kern="1200" cap="none" spc="0" normalizeH="0" baseline="0" noProof="0" dirty="0">
              <a:ln>
                <a:noFill/>
              </a:ln>
              <a:solidFill>
                <a:schemeClr val="tx2"/>
              </a:solidFill>
              <a:effectLst/>
              <a:uLnTx/>
              <a:uFillTx/>
              <a:latin typeface="+mj-lt"/>
              <a:ea typeface="+mj-ea"/>
            </a:endParaRPr>
          </a:p>
        </p:txBody>
      </p:sp>
    </p:spTree>
    <p:extLst>
      <p:ext uri="{BB962C8B-B14F-4D97-AF65-F5344CB8AC3E}">
        <p14:creationId xmlns:p14="http://schemas.microsoft.com/office/powerpoint/2010/main" val="7065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DAD5C8-1F38-419A-8B5B-ECAF375BF9C4}"/>
              </a:ext>
            </a:extLst>
          </p:cNvPr>
          <p:cNvSpPr>
            <a:spLocks noGrp="1"/>
          </p:cNvSpPr>
          <p:nvPr>
            <p:ph type="title" idx="4294967295"/>
          </p:nvPr>
        </p:nvSpPr>
        <p:spPr>
          <a:xfrm>
            <a:off x="408505" y="20999"/>
            <a:ext cx="6236996" cy="1480457"/>
          </a:xfrm>
        </p:spPr>
        <p:txBody>
          <a:bodyPr vert="horz" lIns="91440" tIns="45720" rIns="91440" bIns="45720" rtlCol="0" anchor="ctr">
            <a:normAutofit/>
          </a:bodyPr>
          <a:lstStyle/>
          <a:p>
            <a:r>
              <a:rPr lang="en-US" sz="2200" b="0" kern="1200" dirty="0">
                <a:solidFill>
                  <a:schemeClr val="tx1"/>
                </a:solidFill>
                <a:latin typeface="Arial Narrow" panose="020B0604020202020204" pitchFamily="34" charset="0"/>
                <a:ea typeface="+mj-ea"/>
                <a:cs typeface="Arial Narrow" panose="020B0604020202020204" pitchFamily="34" charset="0"/>
              </a:rPr>
              <a:t>Trends in Production Efficiency Over Time Are Promising</a:t>
            </a:r>
            <a:br>
              <a:rPr lang="en-US" sz="3600" b="0" kern="1200" dirty="0">
                <a:solidFill>
                  <a:schemeClr val="tx1"/>
                </a:solidFill>
                <a:latin typeface="Arial Narrow" panose="020B0604020202020204" pitchFamily="34" charset="0"/>
                <a:ea typeface="+mj-ea"/>
                <a:cs typeface="Arial Narrow" panose="020B0604020202020204" pitchFamily="34" charset="0"/>
              </a:rPr>
            </a:br>
            <a:r>
              <a:rPr lang="zh-CN" altLang="en-US" b="0" i="0" dirty="0">
                <a:solidFill>
                  <a:srgbClr val="2A2B2E"/>
                </a:solidFill>
                <a:effectLst/>
                <a:latin typeface="PingFang SC"/>
              </a:rPr>
              <a:t>随着时间的推移，生产效率的趋势是有希望的</a:t>
            </a:r>
            <a:endParaRPr lang="en-US" sz="3600" b="0" kern="1200" dirty="0">
              <a:solidFill>
                <a:schemeClr val="tx1"/>
              </a:solidFill>
              <a:latin typeface="Arial Narrow" panose="020B0604020202020204" pitchFamily="34" charset="0"/>
              <a:ea typeface="+mj-ea"/>
              <a:cs typeface="Arial Narrow" panose="020B0604020202020204" pitchFamily="34" charset="0"/>
            </a:endParaRPr>
          </a:p>
        </p:txBody>
      </p:sp>
      <p:pic>
        <p:nvPicPr>
          <p:cNvPr id="1026" name="Picture 2" descr="Prof. Jude Capper 🐄🐂🐑 on Twitter: &amp;quot;Remember reading that U.S. #dairy  farmers cut the #carbonfootprint of a gallon of #milk by 63% between 1944  and 2007? Here&amp;#39;s the update: a gallon of #">
            <a:extLst>
              <a:ext uri="{FF2B5EF4-FFF2-40B4-BE49-F238E27FC236}">
                <a16:creationId xmlns:a16="http://schemas.microsoft.com/office/drawing/2014/main" id="{0B2CCA22-629D-4094-9842-86DDC2837F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7068336" y="83128"/>
            <a:ext cx="5005938" cy="60801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4B07261-DD0A-0971-302C-E268AA892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46" y="1408366"/>
            <a:ext cx="5665791" cy="4520358"/>
          </a:xfrm>
          <a:prstGeom prst="rect">
            <a:avLst/>
          </a:prstGeom>
        </p:spPr>
      </p:pic>
      <p:sp>
        <p:nvSpPr>
          <p:cNvPr id="2" name="Title 1">
            <a:extLst>
              <a:ext uri="{FF2B5EF4-FFF2-40B4-BE49-F238E27FC236}">
                <a16:creationId xmlns:a16="http://schemas.microsoft.com/office/drawing/2014/main" id="{0D3CBD1E-4DC2-979C-BE4B-7E760D6E1836}"/>
              </a:ext>
            </a:extLst>
          </p:cNvPr>
          <p:cNvSpPr txBox="1">
            <a:spLocks/>
          </p:cNvSpPr>
          <p:nvPr/>
        </p:nvSpPr>
        <p:spPr>
          <a:xfrm>
            <a:off x="3712671" y="6050993"/>
            <a:ext cx="4141692" cy="72388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u="sng" dirty="0">
                <a:latin typeface="Arial Narrow" panose="020B0604020202020204" pitchFamily="34" charset="0"/>
                <a:cs typeface="Arial Narrow" panose="020B0604020202020204" pitchFamily="34" charset="0"/>
              </a:rPr>
              <a:t>205 Kgs/Cow/Year for 10 years</a:t>
            </a:r>
          </a:p>
          <a:p>
            <a:r>
              <a:rPr lang="en-US" sz="2000" b="1" u="sng" dirty="0">
                <a:latin typeface="Arial Narrow" panose="020B0604020202020204" pitchFamily="34" charset="0"/>
                <a:cs typeface="Arial Narrow" panose="020B0604020202020204" pitchFamily="34" charset="0"/>
              </a:rPr>
              <a:t>10</a:t>
            </a:r>
            <a:r>
              <a:rPr lang="zh-CN" altLang="en-US" sz="2000" b="1" u="sng" dirty="0">
                <a:latin typeface="Arial Narrow" panose="020B0604020202020204" pitchFamily="34" charset="0"/>
                <a:cs typeface="Arial Narrow" panose="020B0604020202020204" pitchFamily="34" charset="0"/>
              </a:rPr>
              <a:t>年间</a:t>
            </a:r>
            <a:r>
              <a:rPr lang="en-US" altLang="zh-CN" sz="2000" b="1" u="sng" dirty="0">
                <a:latin typeface="Arial Narrow" panose="020B0604020202020204" pitchFamily="34" charset="0"/>
                <a:cs typeface="Arial Narrow" panose="020B0604020202020204" pitchFamily="34" charset="0"/>
              </a:rPr>
              <a:t>205kgs/</a:t>
            </a:r>
            <a:r>
              <a:rPr lang="zh-CN" altLang="en-US" sz="2000" b="1" u="sng" dirty="0">
                <a:latin typeface="Arial Narrow" panose="020B0604020202020204" pitchFamily="34" charset="0"/>
                <a:cs typeface="Arial Narrow" panose="020B0604020202020204" pitchFamily="34" charset="0"/>
              </a:rPr>
              <a:t>牛</a:t>
            </a:r>
            <a:r>
              <a:rPr lang="en-US" altLang="zh-CN" sz="2000" b="1" u="sng" dirty="0">
                <a:latin typeface="Arial Narrow" panose="020B0604020202020204" pitchFamily="34" charset="0"/>
                <a:cs typeface="Arial Narrow" panose="020B0604020202020204" pitchFamily="34" charset="0"/>
              </a:rPr>
              <a:t>/</a:t>
            </a:r>
            <a:r>
              <a:rPr lang="zh-CN" altLang="en-US" sz="2000" b="1" u="sng" dirty="0">
                <a:latin typeface="Arial Narrow" panose="020B0604020202020204" pitchFamily="34" charset="0"/>
                <a:cs typeface="Arial Narrow" panose="020B0604020202020204" pitchFamily="34" charset="0"/>
              </a:rPr>
              <a:t>年</a:t>
            </a:r>
            <a:endParaRPr lang="en-US" sz="2000" b="1" dirty="0">
              <a:latin typeface="Arial Narrow" panose="020B0604020202020204" pitchFamily="34" charset="0"/>
              <a:cs typeface="Arial Narrow" panose="020B0604020202020204" pitchFamily="34" charset="0"/>
            </a:endParaRPr>
          </a:p>
        </p:txBody>
      </p:sp>
      <p:sp>
        <p:nvSpPr>
          <p:cNvPr id="3" name="文本框 2">
            <a:extLst>
              <a:ext uri="{FF2B5EF4-FFF2-40B4-BE49-F238E27FC236}">
                <a16:creationId xmlns:a16="http://schemas.microsoft.com/office/drawing/2014/main" id="{46CB919E-D029-2347-0C17-E51B7DA610BA}"/>
              </a:ext>
            </a:extLst>
          </p:cNvPr>
          <p:cNvSpPr txBox="1"/>
          <p:nvPr/>
        </p:nvSpPr>
        <p:spPr>
          <a:xfrm>
            <a:off x="972357" y="1390918"/>
            <a:ext cx="2846231" cy="369332"/>
          </a:xfrm>
          <a:prstGeom prst="rect">
            <a:avLst/>
          </a:prstGeom>
          <a:noFill/>
        </p:spPr>
        <p:txBody>
          <a:bodyPr wrap="square" rtlCol="0">
            <a:spAutoFit/>
          </a:bodyPr>
          <a:lstStyle/>
          <a:p>
            <a:r>
              <a:rPr lang="zh-CN" altLang="en-US" dirty="0"/>
              <a:t>更少的牛产更多的牛奶</a:t>
            </a:r>
          </a:p>
        </p:txBody>
      </p:sp>
      <p:sp>
        <p:nvSpPr>
          <p:cNvPr id="6" name="文本框 5">
            <a:extLst>
              <a:ext uri="{FF2B5EF4-FFF2-40B4-BE49-F238E27FC236}">
                <a16:creationId xmlns:a16="http://schemas.microsoft.com/office/drawing/2014/main" id="{106C306D-E384-26D6-9C1E-8AD577483100}"/>
              </a:ext>
            </a:extLst>
          </p:cNvPr>
          <p:cNvSpPr txBox="1"/>
          <p:nvPr/>
        </p:nvSpPr>
        <p:spPr>
          <a:xfrm>
            <a:off x="3773510" y="1481068"/>
            <a:ext cx="1217053" cy="261610"/>
          </a:xfrm>
          <a:prstGeom prst="rect">
            <a:avLst/>
          </a:prstGeom>
          <a:noFill/>
        </p:spPr>
        <p:txBody>
          <a:bodyPr wrap="square" rtlCol="0">
            <a:spAutoFit/>
          </a:bodyPr>
          <a:lstStyle/>
          <a:p>
            <a:r>
              <a:rPr lang="en-US" altLang="zh-CN" sz="1100" dirty="0">
                <a:solidFill>
                  <a:srgbClr val="0070C0"/>
                </a:solidFill>
              </a:rPr>
              <a:t>-</a:t>
            </a:r>
            <a:r>
              <a:rPr lang="zh-CN" altLang="en-US" sz="1100" dirty="0">
                <a:solidFill>
                  <a:srgbClr val="0070C0"/>
                </a:solidFill>
              </a:rPr>
              <a:t>奶牛（百万）</a:t>
            </a:r>
          </a:p>
        </p:txBody>
      </p:sp>
      <p:sp>
        <p:nvSpPr>
          <p:cNvPr id="7" name="文本框 6">
            <a:extLst>
              <a:ext uri="{FF2B5EF4-FFF2-40B4-BE49-F238E27FC236}">
                <a16:creationId xmlns:a16="http://schemas.microsoft.com/office/drawing/2014/main" id="{B8C2B185-001D-5569-3BC2-6F3DE34DDC38}"/>
              </a:ext>
            </a:extLst>
          </p:cNvPr>
          <p:cNvSpPr txBox="1"/>
          <p:nvPr/>
        </p:nvSpPr>
        <p:spPr>
          <a:xfrm>
            <a:off x="4885384" y="1487507"/>
            <a:ext cx="1217053" cy="261610"/>
          </a:xfrm>
          <a:prstGeom prst="rect">
            <a:avLst/>
          </a:prstGeom>
          <a:noFill/>
        </p:spPr>
        <p:txBody>
          <a:bodyPr wrap="square" rtlCol="0">
            <a:spAutoFit/>
          </a:bodyPr>
          <a:lstStyle/>
          <a:p>
            <a:r>
              <a:rPr lang="en-US" altLang="zh-CN" sz="1100" dirty="0">
                <a:solidFill>
                  <a:srgbClr val="C00000"/>
                </a:solidFill>
              </a:rPr>
              <a:t>-</a:t>
            </a:r>
            <a:r>
              <a:rPr lang="zh-CN" altLang="en-US" sz="1100" dirty="0">
                <a:solidFill>
                  <a:srgbClr val="C00000"/>
                </a:solidFill>
              </a:rPr>
              <a:t>单产（磅）</a:t>
            </a:r>
          </a:p>
        </p:txBody>
      </p:sp>
      <p:sp>
        <p:nvSpPr>
          <p:cNvPr id="8" name="文本框 7">
            <a:extLst>
              <a:ext uri="{FF2B5EF4-FFF2-40B4-BE49-F238E27FC236}">
                <a16:creationId xmlns:a16="http://schemas.microsoft.com/office/drawing/2014/main" id="{68C05E74-13DB-0A38-04A8-6B0C7EBED91F}"/>
              </a:ext>
            </a:extLst>
          </p:cNvPr>
          <p:cNvSpPr txBox="1"/>
          <p:nvPr/>
        </p:nvSpPr>
        <p:spPr>
          <a:xfrm>
            <a:off x="8049294" y="1942563"/>
            <a:ext cx="4406721" cy="276999"/>
          </a:xfrm>
          <a:prstGeom prst="rect">
            <a:avLst/>
          </a:prstGeom>
          <a:noFill/>
        </p:spPr>
        <p:txBody>
          <a:bodyPr wrap="square" rtlCol="0">
            <a:spAutoFit/>
          </a:bodyPr>
          <a:lstStyle/>
          <a:p>
            <a:r>
              <a:rPr lang="zh-CN" altLang="en-US" sz="1200" b="1" dirty="0"/>
              <a:t>美国在</a:t>
            </a:r>
            <a:r>
              <a:rPr lang="en-US" altLang="zh-CN" sz="1200" b="1" dirty="0"/>
              <a:t>2007-2017</a:t>
            </a:r>
            <a:r>
              <a:rPr lang="zh-CN" altLang="en-US" sz="1200" b="1" dirty="0"/>
              <a:t>年间单头奶牛的奶量提升了</a:t>
            </a:r>
            <a:r>
              <a:rPr lang="en-US" altLang="zh-CN" sz="1200" b="1" dirty="0"/>
              <a:t>4508</a:t>
            </a:r>
            <a:r>
              <a:rPr lang="zh-CN" altLang="en-US" sz="1200" b="1" dirty="0"/>
              <a:t>磅</a:t>
            </a:r>
          </a:p>
        </p:txBody>
      </p:sp>
      <p:sp>
        <p:nvSpPr>
          <p:cNvPr id="9" name="文本框 8">
            <a:extLst>
              <a:ext uri="{FF2B5EF4-FFF2-40B4-BE49-F238E27FC236}">
                <a16:creationId xmlns:a16="http://schemas.microsoft.com/office/drawing/2014/main" id="{F296E588-11DB-AFBE-1E51-093D57F69672}"/>
              </a:ext>
            </a:extLst>
          </p:cNvPr>
          <p:cNvSpPr txBox="1"/>
          <p:nvPr/>
        </p:nvSpPr>
        <p:spPr>
          <a:xfrm>
            <a:off x="6990522" y="2212936"/>
            <a:ext cx="1278745" cy="830997"/>
          </a:xfrm>
          <a:prstGeom prst="rect">
            <a:avLst/>
          </a:prstGeom>
          <a:noFill/>
        </p:spPr>
        <p:txBody>
          <a:bodyPr wrap="square" rtlCol="0">
            <a:spAutoFit/>
          </a:bodyPr>
          <a:lstStyle/>
          <a:p>
            <a:r>
              <a:rPr lang="zh-CN" altLang="en-US" sz="1200" b="1" dirty="0"/>
              <a:t>意味着在</a:t>
            </a:r>
            <a:r>
              <a:rPr lang="en-US" altLang="zh-CN" sz="1200" b="1" dirty="0"/>
              <a:t>2017</a:t>
            </a:r>
            <a:r>
              <a:rPr lang="zh-CN" altLang="en-US" sz="1200" b="1" dirty="0"/>
              <a:t>年每产一加仑牛奶所用的材料少了：</a:t>
            </a:r>
          </a:p>
        </p:txBody>
      </p:sp>
      <p:sp>
        <p:nvSpPr>
          <p:cNvPr id="10" name="文本框 9">
            <a:extLst>
              <a:ext uri="{FF2B5EF4-FFF2-40B4-BE49-F238E27FC236}">
                <a16:creationId xmlns:a16="http://schemas.microsoft.com/office/drawing/2014/main" id="{622CA7AD-1BE6-CC33-6D24-40CAA59F435D}"/>
              </a:ext>
            </a:extLst>
          </p:cNvPr>
          <p:cNvSpPr txBox="1"/>
          <p:nvPr/>
        </p:nvSpPr>
        <p:spPr>
          <a:xfrm>
            <a:off x="7474225" y="4465983"/>
            <a:ext cx="609599" cy="276999"/>
          </a:xfrm>
          <a:prstGeom prst="rect">
            <a:avLst/>
          </a:prstGeom>
          <a:noFill/>
        </p:spPr>
        <p:txBody>
          <a:bodyPr wrap="square" rtlCol="0">
            <a:spAutoFit/>
          </a:bodyPr>
          <a:lstStyle/>
          <a:p>
            <a:r>
              <a:rPr lang="zh-CN" altLang="en-US" sz="1200" b="1" dirty="0"/>
              <a:t>饲料</a:t>
            </a:r>
          </a:p>
        </p:txBody>
      </p:sp>
      <p:sp>
        <p:nvSpPr>
          <p:cNvPr id="11" name="文本框 10">
            <a:extLst>
              <a:ext uri="{FF2B5EF4-FFF2-40B4-BE49-F238E27FC236}">
                <a16:creationId xmlns:a16="http://schemas.microsoft.com/office/drawing/2014/main" id="{75E8F787-0EF6-3101-78F3-AC5098C68562}"/>
              </a:ext>
            </a:extLst>
          </p:cNvPr>
          <p:cNvSpPr txBox="1"/>
          <p:nvPr/>
        </p:nvSpPr>
        <p:spPr>
          <a:xfrm>
            <a:off x="8673546" y="4465982"/>
            <a:ext cx="609599" cy="276999"/>
          </a:xfrm>
          <a:prstGeom prst="rect">
            <a:avLst/>
          </a:prstGeom>
          <a:noFill/>
        </p:spPr>
        <p:txBody>
          <a:bodyPr wrap="square" rtlCol="0">
            <a:spAutoFit/>
          </a:bodyPr>
          <a:lstStyle/>
          <a:p>
            <a:r>
              <a:rPr lang="zh-CN" altLang="en-US" sz="1200" b="1" dirty="0"/>
              <a:t>土地</a:t>
            </a:r>
          </a:p>
        </p:txBody>
      </p:sp>
      <p:sp>
        <p:nvSpPr>
          <p:cNvPr id="12" name="文本框 11">
            <a:extLst>
              <a:ext uri="{FF2B5EF4-FFF2-40B4-BE49-F238E27FC236}">
                <a16:creationId xmlns:a16="http://schemas.microsoft.com/office/drawing/2014/main" id="{EAAA5351-91C4-F506-B7C1-B0F15010C7D8}"/>
              </a:ext>
            </a:extLst>
          </p:cNvPr>
          <p:cNvSpPr txBox="1"/>
          <p:nvPr/>
        </p:nvSpPr>
        <p:spPr>
          <a:xfrm>
            <a:off x="9882761" y="4465981"/>
            <a:ext cx="609599" cy="276999"/>
          </a:xfrm>
          <a:prstGeom prst="rect">
            <a:avLst/>
          </a:prstGeom>
          <a:noFill/>
        </p:spPr>
        <p:txBody>
          <a:bodyPr wrap="square" rtlCol="0">
            <a:spAutoFit/>
          </a:bodyPr>
          <a:lstStyle/>
          <a:p>
            <a:r>
              <a:rPr lang="zh-CN" altLang="en-US" sz="1200" b="1" dirty="0"/>
              <a:t>水</a:t>
            </a:r>
          </a:p>
        </p:txBody>
      </p:sp>
      <p:sp>
        <p:nvSpPr>
          <p:cNvPr id="13" name="文本框 12">
            <a:extLst>
              <a:ext uri="{FF2B5EF4-FFF2-40B4-BE49-F238E27FC236}">
                <a16:creationId xmlns:a16="http://schemas.microsoft.com/office/drawing/2014/main" id="{21A85D26-E96F-C89A-71EE-728183B8FEBF}"/>
              </a:ext>
            </a:extLst>
          </p:cNvPr>
          <p:cNvSpPr txBox="1"/>
          <p:nvPr/>
        </p:nvSpPr>
        <p:spPr>
          <a:xfrm>
            <a:off x="11101870" y="4465981"/>
            <a:ext cx="609599" cy="276999"/>
          </a:xfrm>
          <a:prstGeom prst="rect">
            <a:avLst/>
          </a:prstGeom>
          <a:noFill/>
        </p:spPr>
        <p:txBody>
          <a:bodyPr wrap="square" rtlCol="0">
            <a:spAutoFit/>
          </a:bodyPr>
          <a:lstStyle/>
          <a:p>
            <a:r>
              <a:rPr lang="zh-CN" altLang="en-US" sz="1200" b="1" dirty="0"/>
              <a:t>燃料</a:t>
            </a:r>
          </a:p>
        </p:txBody>
      </p:sp>
      <p:sp>
        <p:nvSpPr>
          <p:cNvPr id="14" name="文本框 13">
            <a:extLst>
              <a:ext uri="{FF2B5EF4-FFF2-40B4-BE49-F238E27FC236}">
                <a16:creationId xmlns:a16="http://schemas.microsoft.com/office/drawing/2014/main" id="{88E8845F-6A65-C119-CF63-1BDA2E729504}"/>
              </a:ext>
            </a:extLst>
          </p:cNvPr>
          <p:cNvSpPr txBox="1"/>
          <p:nvPr/>
        </p:nvSpPr>
        <p:spPr>
          <a:xfrm>
            <a:off x="6195201" y="4916620"/>
            <a:ext cx="969167" cy="1015663"/>
          </a:xfrm>
          <a:prstGeom prst="rect">
            <a:avLst/>
          </a:prstGeom>
          <a:noFill/>
        </p:spPr>
        <p:txBody>
          <a:bodyPr wrap="square" rtlCol="0">
            <a:spAutoFit/>
          </a:bodyPr>
          <a:lstStyle/>
          <a:p>
            <a:r>
              <a:rPr lang="en-US" altLang="zh-CN" sz="1200" b="1" dirty="0"/>
              <a:t>2017</a:t>
            </a:r>
            <a:r>
              <a:rPr lang="zh-CN" altLang="en-US" sz="1200" b="1" dirty="0"/>
              <a:t>年每加仑牛奶的碳足迹比</a:t>
            </a:r>
            <a:r>
              <a:rPr lang="en-US" altLang="zh-CN" sz="1200" b="1" dirty="0"/>
              <a:t>2007</a:t>
            </a:r>
            <a:r>
              <a:rPr lang="zh-CN" altLang="en-US" sz="1200" b="1" dirty="0"/>
              <a:t>年底</a:t>
            </a:r>
            <a:r>
              <a:rPr lang="en-US" altLang="zh-CN" sz="1200" b="1" dirty="0"/>
              <a:t>19.2%</a:t>
            </a:r>
            <a:endParaRPr lang="zh-CN" altLang="en-US" sz="1200" b="1" dirty="0"/>
          </a:p>
        </p:txBody>
      </p:sp>
    </p:spTree>
    <p:extLst>
      <p:ext uri="{BB962C8B-B14F-4D97-AF65-F5344CB8AC3E}">
        <p14:creationId xmlns:p14="http://schemas.microsoft.com/office/powerpoint/2010/main" val="3579921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9550"/>
            <a:ext cx="12192000" cy="857250"/>
          </a:xfrm>
        </p:spPr>
        <p:txBody>
          <a:bodyPr>
            <a:normAutofit fontScale="90000"/>
          </a:bodyPr>
          <a:lstStyle/>
          <a:p>
            <a:r>
              <a:rPr lang="en-US" sz="3100" b="1" dirty="0">
                <a:latin typeface="+mj-lt"/>
              </a:rPr>
              <a:t>U.S. Holstein Genetic Trend for NM$</a:t>
            </a:r>
            <a:br>
              <a:rPr lang="en-US" sz="4000" b="1" dirty="0">
                <a:latin typeface="+mj-lt"/>
              </a:rPr>
            </a:br>
            <a:r>
              <a:rPr lang="zh-CN" altLang="en-US" sz="4000" b="1" dirty="0">
                <a:latin typeface="+mj-lt"/>
              </a:rPr>
              <a:t>美国荷斯坦牛净收益趋势</a:t>
            </a:r>
            <a:endParaRPr lang="en-US" sz="4000" b="1" dirty="0">
              <a:latin typeface="+mj-lt"/>
            </a:endParaRPr>
          </a:p>
        </p:txBody>
      </p:sp>
      <p:sp>
        <p:nvSpPr>
          <p:cNvPr id="3" name="TextBox 2"/>
          <p:cNvSpPr txBox="1"/>
          <p:nvPr/>
        </p:nvSpPr>
        <p:spPr>
          <a:xfrm>
            <a:off x="3143610" y="5791200"/>
            <a:ext cx="164262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CDCB Apr. 2025</a:t>
            </a:r>
          </a:p>
        </p:txBody>
      </p:sp>
      <p:graphicFrame>
        <p:nvGraphicFramePr>
          <p:cNvPr id="4" name="Content Placeholder 3">
            <a:extLst>
              <a:ext uri="{FF2B5EF4-FFF2-40B4-BE49-F238E27FC236}">
                <a16:creationId xmlns:a16="http://schemas.microsoft.com/office/drawing/2014/main" id="{9A123CFE-A331-2533-65B8-AC14516A71F2}"/>
              </a:ext>
            </a:extLst>
          </p:cNvPr>
          <p:cNvGraphicFramePr>
            <a:graphicFrameLocks/>
          </p:cNvGraphicFramePr>
          <p:nvPr/>
        </p:nvGraphicFramePr>
        <p:xfrm>
          <a:off x="2362200" y="1238250"/>
          <a:ext cx="7696200" cy="455295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865605DD-8DBA-7D7B-F7DF-21B19DBCDE97}"/>
              </a:ext>
            </a:extLst>
          </p:cNvPr>
          <p:cNvCxnSpPr/>
          <p:nvPr/>
        </p:nvCxnSpPr>
        <p:spPr>
          <a:xfrm flipV="1">
            <a:off x="7200124" y="1447800"/>
            <a:ext cx="0" cy="3581400"/>
          </a:xfrm>
          <a:prstGeom prst="line">
            <a:avLst/>
          </a:prstGeom>
          <a:ln w="25400"/>
        </p:spPr>
        <p:style>
          <a:lnRef idx="2">
            <a:schemeClr val="dk1"/>
          </a:lnRef>
          <a:fillRef idx="0">
            <a:schemeClr val="dk1"/>
          </a:fillRef>
          <a:effectRef idx="1">
            <a:schemeClr val="dk1"/>
          </a:effectRef>
          <a:fontRef idx="minor">
            <a:schemeClr val="tx1"/>
          </a:fontRef>
        </p:style>
      </p:cxnSp>
      <p:sp>
        <p:nvSpPr>
          <p:cNvPr id="5" name="文本框 4">
            <a:extLst>
              <a:ext uri="{FF2B5EF4-FFF2-40B4-BE49-F238E27FC236}">
                <a16:creationId xmlns:a16="http://schemas.microsoft.com/office/drawing/2014/main" id="{FBA195A1-F6EC-FC72-76E7-EA43F012BB8B}"/>
              </a:ext>
            </a:extLst>
          </p:cNvPr>
          <p:cNvSpPr txBox="1"/>
          <p:nvPr/>
        </p:nvSpPr>
        <p:spPr>
          <a:xfrm>
            <a:off x="9974691" y="3174645"/>
            <a:ext cx="2228045" cy="646331"/>
          </a:xfrm>
          <a:prstGeom prst="rect">
            <a:avLst/>
          </a:prstGeom>
          <a:noFill/>
        </p:spPr>
        <p:txBody>
          <a:bodyPr wrap="square" rtlCol="0">
            <a:spAutoFit/>
          </a:bodyPr>
          <a:lstStyle/>
          <a:p>
            <a:r>
              <a:rPr lang="zh-CN" altLang="en-US" dirty="0">
                <a:solidFill>
                  <a:schemeClr val="accent3">
                    <a:lumMod val="50000"/>
                  </a:schemeClr>
                </a:solidFill>
              </a:rPr>
              <a:t>奶牛</a:t>
            </a:r>
            <a:r>
              <a:rPr lang="zh-CN" altLang="en-US" dirty="0"/>
              <a:t>预测遗传潜力</a:t>
            </a:r>
            <a:endParaRPr lang="en-US" altLang="zh-CN" dirty="0"/>
          </a:p>
          <a:p>
            <a:r>
              <a:rPr lang="zh-CN" altLang="en-US" dirty="0">
                <a:solidFill>
                  <a:srgbClr val="C00000"/>
                </a:solidFill>
              </a:rPr>
              <a:t>公牛</a:t>
            </a:r>
            <a:r>
              <a:rPr lang="zh-CN" altLang="en-US" dirty="0"/>
              <a:t>预测遗传潜力</a:t>
            </a:r>
          </a:p>
        </p:txBody>
      </p:sp>
    </p:spTree>
    <p:extLst>
      <p:ext uri="{BB962C8B-B14F-4D97-AF65-F5344CB8AC3E}">
        <p14:creationId xmlns:p14="http://schemas.microsoft.com/office/powerpoint/2010/main" val="319247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SI_4BrandTemplate_2024">
  <a:themeElements>
    <a:clrScheme name="SSI Template">
      <a:dk1>
        <a:srgbClr val="000000"/>
      </a:dk1>
      <a:lt1>
        <a:srgbClr val="FFFFFF"/>
      </a:lt1>
      <a:dk2>
        <a:srgbClr val="545454"/>
      </a:dk2>
      <a:lt2>
        <a:srgbClr val="BFBFBF"/>
      </a:lt2>
      <a:accent1>
        <a:srgbClr val="C00000"/>
      </a:accent1>
      <a:accent2>
        <a:srgbClr val="FF0000"/>
      </a:accent2>
      <a:accent3>
        <a:srgbClr val="FFFFFF"/>
      </a:accent3>
      <a:accent4>
        <a:srgbClr val="545454"/>
      </a:accent4>
      <a:accent5>
        <a:srgbClr val="000000"/>
      </a:accent5>
      <a:accent6>
        <a:srgbClr val="EEAFB1"/>
      </a:accent6>
      <a:hlink>
        <a:srgbClr val="FF0000"/>
      </a:hlink>
      <a:folHlink>
        <a:srgbClr val="000000"/>
      </a:folHlink>
    </a:clrScheme>
    <a:fontScheme name="SSI_Template">
      <a:majorFont>
        <a:latin typeface="Arial MT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I_4BrandTemplate_2024" id="{FB40B25D-5ABB-46B5-87CE-02ECBF7DB165}" vid="{CAD2621D-B764-43AE-819B-F0C3C0A63DCC}"/>
    </a:ext>
  </a:extLst>
</a:theme>
</file>

<file path=ppt/theme/theme2.xml><?xml version="1.0" encoding="utf-8"?>
<a:theme xmlns:a="http://schemas.openxmlformats.org/drawingml/2006/main" name="4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22F3EE0-EFB2-4DA4-BDB4-5A133A0D4E88}" vid="{5C4006B1-6483-46DB-BA24-CF3D011827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SI_4BrandTemplate_2024">
  <a:themeElements>
    <a:clrScheme name="SSI Template">
      <a:dk1>
        <a:srgbClr val="000000"/>
      </a:dk1>
      <a:lt1>
        <a:srgbClr val="FFFFFF"/>
      </a:lt1>
      <a:dk2>
        <a:srgbClr val="545454"/>
      </a:dk2>
      <a:lt2>
        <a:srgbClr val="BFBFBF"/>
      </a:lt2>
      <a:accent1>
        <a:srgbClr val="C00000"/>
      </a:accent1>
      <a:accent2>
        <a:srgbClr val="FF0000"/>
      </a:accent2>
      <a:accent3>
        <a:srgbClr val="FFFFFF"/>
      </a:accent3>
      <a:accent4>
        <a:srgbClr val="545454"/>
      </a:accent4>
      <a:accent5>
        <a:srgbClr val="000000"/>
      </a:accent5>
      <a:accent6>
        <a:srgbClr val="EEAFB1"/>
      </a:accent6>
      <a:hlink>
        <a:srgbClr val="FF0000"/>
      </a:hlink>
      <a:folHlink>
        <a:srgbClr val="000000"/>
      </a:folHlink>
    </a:clrScheme>
    <a:fontScheme name="SSI_Template">
      <a:majorFont>
        <a:latin typeface="Arial MT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D12BE4-DAEF-43CD-9158-5A61AEA19336}" vid="{A67A85E7-9FC8-461C-863D-6A3B6C83A385}"/>
    </a:ext>
  </a:extLst>
</a:theme>
</file>

<file path=ppt/theme/theme5.xml><?xml version="1.0" encoding="utf-8"?>
<a:theme xmlns:a="http://schemas.openxmlformats.org/drawingml/2006/main" name="10_Theme 10">
  <a:themeElements>
    <a:clrScheme name="10_Theme 10">
      <a:dk1>
        <a:srgbClr val="000000"/>
      </a:dk1>
      <a:lt1>
        <a:srgbClr val="FFFFFF"/>
      </a:lt1>
      <a:dk2>
        <a:srgbClr val="A7A7A7"/>
      </a:dk2>
      <a:lt2>
        <a:srgbClr val="535353"/>
      </a:lt2>
      <a:accent1>
        <a:srgbClr val="0432FF"/>
      </a:accent1>
      <a:accent2>
        <a:srgbClr val="011892"/>
      </a:accent2>
      <a:accent3>
        <a:srgbClr val="0096FF"/>
      </a:accent3>
      <a:accent4>
        <a:srgbClr val="010D52"/>
      </a:accent4>
      <a:accent5>
        <a:srgbClr val="000A3F"/>
      </a:accent5>
      <a:accent6>
        <a:srgbClr val="0094D6"/>
      </a:accent6>
      <a:hlink>
        <a:srgbClr val="0000FF"/>
      </a:hlink>
      <a:folHlink>
        <a:srgbClr val="FF00FF"/>
      </a:folHlink>
    </a:clrScheme>
    <a:fontScheme name="10_Theme 10">
      <a:majorFont>
        <a:latin typeface="Calibri"/>
        <a:ea typeface="Calibri"/>
        <a:cs typeface="Calibri"/>
      </a:majorFont>
      <a:minorFont>
        <a:latin typeface="Helvetica"/>
        <a:ea typeface="Helvetica"/>
        <a:cs typeface="Helvetica"/>
      </a:minorFont>
    </a:fontScheme>
    <a:fmtScheme name="10_Theme 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d8f547b-b91a-4802-b159-4a13006d76aa">
      <Terms xmlns="http://schemas.microsoft.com/office/infopath/2007/PartnerControls"/>
    </lcf76f155ced4ddcb4097134ff3c332f>
    <TaxCatchAll xmlns="631ba787-182f-4422-8d7c-0e4fb6d257a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AFB7FAC98366479E17BC2389DC3E79" ma:contentTypeVersion="19" ma:contentTypeDescription="Create a new document." ma:contentTypeScope="" ma:versionID="57ef47bb490c21ff521d6dafad4b7838">
  <xsd:schema xmlns:xsd="http://www.w3.org/2001/XMLSchema" xmlns:xs="http://www.w3.org/2001/XMLSchema" xmlns:p="http://schemas.microsoft.com/office/2006/metadata/properties" xmlns:ns2="1d8f547b-b91a-4802-b159-4a13006d76aa" xmlns:ns3="631ba787-182f-4422-8d7c-0e4fb6d257ae" targetNamespace="http://schemas.microsoft.com/office/2006/metadata/properties" ma:root="true" ma:fieldsID="8c367f56fe6f89eaf9e9e8af80eb02c5" ns2:_="" ns3:_="">
    <xsd:import namespace="1d8f547b-b91a-4802-b159-4a13006d76aa"/>
    <xsd:import namespace="631ba787-182f-4422-8d7c-0e4fb6d257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8f547b-b91a-4802-b159-4a13006d7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fb94bd0-3042-4cf8-aa30-3f21924b22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1ba787-182f-4422-8d7c-0e4fb6d257a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2c9e339-4595-479a-8bb5-5275fe0f3be6}" ma:internalName="TaxCatchAll" ma:showField="CatchAllData" ma:web="631ba787-182f-4422-8d7c-0e4fb6d257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B55FB6-4DF7-46DF-82BB-9B4B38BDC3AC}">
  <ds:schemaRefs>
    <ds:schemaRef ds:uri="http://schemas.microsoft.com/office/2006/metadata/properties"/>
    <ds:schemaRef ds:uri="http://schemas.microsoft.com/office/infopath/2007/PartnerControls"/>
    <ds:schemaRef ds:uri="1d8f547b-b91a-4802-b159-4a13006d76aa"/>
    <ds:schemaRef ds:uri="631ba787-182f-4422-8d7c-0e4fb6d257ae"/>
  </ds:schemaRefs>
</ds:datastoreItem>
</file>

<file path=customXml/itemProps2.xml><?xml version="1.0" encoding="utf-8"?>
<ds:datastoreItem xmlns:ds="http://schemas.openxmlformats.org/officeDocument/2006/customXml" ds:itemID="{4DA033E2-ED35-4A9F-9168-38ED1D672149}">
  <ds:schemaRefs>
    <ds:schemaRef ds:uri="http://schemas.microsoft.com/sharepoint/v3/contenttype/forms"/>
  </ds:schemaRefs>
</ds:datastoreItem>
</file>

<file path=customXml/itemProps3.xml><?xml version="1.0" encoding="utf-8"?>
<ds:datastoreItem xmlns:ds="http://schemas.openxmlformats.org/officeDocument/2006/customXml" ds:itemID="{2636842C-EBCF-4D19-9CED-D38CBB1819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8f547b-b91a-4802-b159-4a13006d76aa"/>
    <ds:schemaRef ds:uri="631ba787-182f-4422-8d7c-0e4fb6d257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SSI_4BrandTemplate_2024</Template>
  <TotalTime>1742</TotalTime>
  <Words>4355</Words>
  <Application>Microsoft Office PowerPoint</Application>
  <PresentationFormat>Widescreen</PresentationFormat>
  <Paragraphs>654</Paragraphs>
  <Slides>27</Slides>
  <Notes>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27</vt:i4>
      </vt:variant>
    </vt:vector>
  </HeadingPairs>
  <TitlesOfParts>
    <vt:vector size="41" baseType="lpstr">
      <vt:lpstr>Arial MT Black</vt:lpstr>
      <vt:lpstr>微软雅黑</vt:lpstr>
      <vt:lpstr>PingFang SC</vt:lpstr>
      <vt:lpstr>Aptos</vt:lpstr>
      <vt:lpstr>Arial</vt:lpstr>
      <vt:lpstr>Arial Narrow</vt:lpstr>
      <vt:lpstr>Calibri</vt:lpstr>
      <vt:lpstr>Segoe UI</vt:lpstr>
      <vt:lpstr>Wingdings</vt:lpstr>
      <vt:lpstr>SSI_4BrandTemplate_2024</vt:lpstr>
      <vt:lpstr>4_Theme1</vt:lpstr>
      <vt:lpstr>Office Theme</vt:lpstr>
      <vt:lpstr>SSI_4BrandTemplate_2024</vt:lpstr>
      <vt:lpstr>10_Theme 10</vt:lpstr>
      <vt:lpstr>Improving Herd Performance Through Genetics! 通过基因改善牛群性能</vt:lpstr>
      <vt:lpstr>Meet the GENETIC Team  基因团队成员</vt:lpstr>
      <vt:lpstr>PowerPoint Presentation</vt:lpstr>
      <vt:lpstr>PowerPoint Presentation</vt:lpstr>
      <vt:lpstr>Why do Genetics Matter?    为什么基因学很重要？</vt:lpstr>
      <vt:lpstr>PowerPoint Presentation</vt:lpstr>
      <vt:lpstr>PowerPoint Presentation</vt:lpstr>
      <vt:lpstr>Trends in Production Efficiency Over Time Are Promising 随着时间的推移，生产效率的趋势是有希望的</vt:lpstr>
      <vt:lpstr>U.S. Holstein Genetic Trend for NM$ 美国荷斯坦牛净收益趋势</vt:lpstr>
      <vt:lpstr>Dairy cattle evaluations were transformed in 2009 when genomic data was added. Genomics uses a young animal’s DNA to estimate their genetic potential which gives dairy farmers confidence to make informed breeding decisions with their youngstock. 2009年，随着基因组数据的引入，奶牛遗传评估发生了革命性转变。基因组技术通过幼畜的DNA来预测其遗传潜力，使奶农能够更有把握地对青年牛群做出科学的选育决策。</vt:lpstr>
      <vt:lpstr>PowerPoint Presentation</vt:lpstr>
      <vt:lpstr>PowerPoint Presentation</vt:lpstr>
      <vt:lpstr>PowerPoint Presentation</vt:lpstr>
      <vt:lpstr>PowerPoint Presentation</vt:lpstr>
      <vt:lpstr>Why are cows leaving the herd? 为什么奶牛在离群？</vt:lpstr>
      <vt:lpstr>PowerPoint Presentation</vt:lpstr>
      <vt:lpstr>Correlated traits and heritability…..critical to know in sire selection 相关性状和遗传力.....了解这一点在选种中很重要</vt:lpstr>
      <vt:lpstr>PowerPoint Presentation</vt:lpstr>
      <vt:lpstr>Trends in Production Efficiency Over Time Are Promising 随着时间的推移，生产效率的           趋势是有希望的</vt:lpstr>
      <vt:lpstr>Economic Valuation of a Dairy Cow </vt:lpstr>
      <vt:lpstr>PowerPoint Presentation</vt:lpstr>
      <vt:lpstr>PowerPoint Presentation</vt:lpstr>
      <vt:lpstr>Why are cows leaving the herd? 为什么奶牛在离群？</vt:lpstr>
      <vt:lpstr>PowerPoint Presentation</vt:lpstr>
      <vt:lpstr>PowerPoint Presentation</vt:lpstr>
      <vt:lpstr>Selection Process:选择流程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Melvin, Allison</dc:creator>
  <cp:lastModifiedBy>Xiaoming Wang</cp:lastModifiedBy>
  <cp:revision>34</cp:revision>
  <dcterms:created xsi:type="dcterms:W3CDTF">2024-06-18T18:50:37Z</dcterms:created>
  <dcterms:modified xsi:type="dcterms:W3CDTF">2025-06-08T07:15:49Z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0x0101007EAFB7FAC98366479E17BC2389DC3E79</vt:lpwstr>
  </property>
</Properties>
</file>